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67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8" autoAdjust="0"/>
    <p:restoredTop sz="94704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E7F54-E82D-49B2-ACFA-591658E3F73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86C88-24C7-4E44-8D93-22182F6E63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B45E3-2976-4E82-8D01-B9D8E6596167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D9EB3-F895-4551-B79F-E038002B14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birint.ru/pubhouse/333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Караваева Татьяна Николаевна </a:t>
            </a:r>
            <a:br>
              <a:rPr lang="ru-RU" sz="3200" dirty="0" smtClean="0"/>
            </a:br>
            <a:r>
              <a:rPr lang="ru-RU" sz="2000" dirty="0" smtClean="0"/>
              <a:t>учитель технологии  Школа №2 г. Химки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495"/>
            <a:ext cx="7772400" cy="154940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Природные </a:t>
            </a:r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материалы по технологии 1по4 классы.</a:t>
            </a:r>
            <a:endParaRPr lang="ru-RU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"/>
            <a:ext cx="85011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- Липа</a:t>
            </a:r>
            <a:r>
              <a:rPr lang="ru-RU" sz="3200" dirty="0" smtClean="0"/>
              <a:t> </a:t>
            </a:r>
            <a:r>
              <a:rPr lang="ru-RU" sz="3200" b="1" dirty="0" smtClean="0"/>
              <a:t>- белый цвет с розоватым оттенком; применяется для изготовления чертежных досок, карандашей, изделий с художественной резьбой</a:t>
            </a:r>
            <a:endParaRPr lang="ru-RU" sz="3200" b="1" dirty="0"/>
          </a:p>
        </p:txBody>
      </p:sp>
      <p:pic>
        <p:nvPicPr>
          <p:cNvPr id="4" name="Рисунок 3" descr="лип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928802"/>
            <a:ext cx="5834082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6439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- Ольха</a:t>
            </a:r>
            <a:r>
              <a:rPr lang="ru-RU" sz="3200" b="1" dirty="0" smtClean="0"/>
              <a:t> - мягкая; цвет белый, на воздухе краснеет; применяет­ся  для  изготовления  фанеры,  долбленой   посуды,  упаковочных</a:t>
            </a:r>
            <a:br>
              <a:rPr lang="ru-RU" sz="3200" b="1" dirty="0" smtClean="0"/>
            </a:br>
            <a:r>
              <a:rPr lang="ru-RU" sz="3200" b="1" dirty="0" smtClean="0"/>
              <a:t>ящиков и других принадлежностей</a:t>
            </a:r>
            <a:endParaRPr lang="ru-RU" sz="3200" b="1" dirty="0"/>
          </a:p>
        </p:txBody>
      </p:sp>
      <p:pic>
        <p:nvPicPr>
          <p:cNvPr id="3" name="Рисунок 2" descr="ольха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143116"/>
            <a:ext cx="5857916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3" y="357166"/>
            <a:ext cx="82868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- Дуб </a:t>
            </a:r>
            <a:r>
              <a:rPr lang="ru-RU" sz="3200" b="1" dirty="0" smtClean="0"/>
              <a:t>- твердая лиственная порода; цвет светло-желтый; применяется для изготовления мебели, паркета, облицовывания ценных изделий.</a:t>
            </a:r>
          </a:p>
          <a:p>
            <a:r>
              <a:rPr lang="ru-RU" sz="3200" b="1" dirty="0" smtClean="0"/>
              <a:t>Наиболее красивую текстуру имеют такие породы как дуб, ясень и различные виды красного дерева. Эти породы строгают на тонкие листы - шпон, а затем их наклеивают на ценные изделия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00496" y="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Дуб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дуб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785794"/>
            <a:ext cx="6858000" cy="5866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86050" y="142852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Пиломатериалы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виды пиломатериал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000108"/>
            <a:ext cx="6715172" cy="5286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5C8676"/>
          </a:solidFill>
          <a:effectLst>
            <a:innerShdw blurRad="990600">
              <a:prstClr val="black"/>
            </a:inn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Пиломатериалы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Брус</a:t>
            </a:r>
            <a:r>
              <a:rPr lang="ru-RU" dirty="0" smtClean="0"/>
              <a:t> </a:t>
            </a:r>
            <a:r>
              <a:rPr lang="ru-RU" b="1" dirty="0" smtClean="0"/>
              <a:t>— пиломатериал толщиной и шириной более 100 мм. Если брус опилен с двух сторон, то его называют  двухкантным, а если с четырех сторон, то четырехкантным.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Бруски</a:t>
            </a:r>
            <a:r>
              <a:rPr lang="ru-RU" dirty="0" smtClean="0"/>
              <a:t> </a:t>
            </a:r>
            <a:r>
              <a:rPr lang="ru-RU" b="1" dirty="0" smtClean="0"/>
              <a:t>— пиломатериал толщиной менее 100 мм и шириной менее двойной толщины.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14290"/>
            <a:ext cx="8429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Доски</a:t>
            </a:r>
            <a:r>
              <a:rPr lang="ru-RU" sz="3200" b="1" dirty="0" smtClean="0"/>
              <a:t> — пиломатериал толщиной до 100 мм и шириной более двойной толщины.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285860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Пластины</a:t>
            </a:r>
            <a:r>
              <a:rPr lang="ru-RU" sz="3200" dirty="0" smtClean="0"/>
              <a:t> </a:t>
            </a:r>
            <a:r>
              <a:rPr lang="ru-RU" sz="3200" b="1" dirty="0" smtClean="0"/>
              <a:t>получают при продольном распиливании бревна пополам, а четвертины — на четыре части.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786058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Горбылем</a:t>
            </a:r>
            <a:r>
              <a:rPr lang="ru-RU" sz="3200" b="1" dirty="0" smtClean="0"/>
              <a:t>, или обаполом, называют выпиленную боковую часть бревна.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50720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3929066"/>
            <a:ext cx="8501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Пластью</a:t>
            </a:r>
            <a:r>
              <a:rPr lang="ru-RU" sz="3200" b="1" dirty="0" smtClean="0"/>
              <a:t> называют широкую плоскость             пиломатериала, а кромкой — узкую плоскость.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214950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Ребром</a:t>
            </a:r>
            <a:r>
              <a:rPr lang="ru-RU" sz="3200" dirty="0" smtClean="0"/>
              <a:t> </a:t>
            </a:r>
            <a:r>
              <a:rPr lang="ru-RU" sz="3200" b="1" dirty="0" smtClean="0"/>
              <a:t>является линия пересечения этих двух плоскостей.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5C8676"/>
          </a:solidFill>
          <a:effectLst>
            <a:innerShdw blurRad="977900">
              <a:prstClr val="black"/>
            </a:inn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Изделия из древесины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Содержимое 9" descr="бесед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643050"/>
            <a:ext cx="3160185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ст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214818"/>
            <a:ext cx="314327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дер. издел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2071678"/>
            <a:ext cx="45720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о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28604"/>
            <a:ext cx="8215370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5C8676"/>
          </a:solidFill>
          <a:effectLst>
            <a:innerShdw blurRad="1028700">
              <a:prstClr val="black"/>
            </a:inn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Литература: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68680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ru-RU" sz="2800" b="1" dirty="0" smtClean="0"/>
              <a:t>1.« Уроки технологии с применением информационных технологий»  Москва ООО «Планета» 2011.</a:t>
            </a:r>
          </a:p>
          <a:p>
            <a:pPr>
              <a:buNone/>
            </a:pPr>
            <a:r>
              <a:rPr lang="en-US" sz="2800" b="1" dirty="0" smtClean="0"/>
              <a:t>    2</a:t>
            </a:r>
            <a:r>
              <a:rPr lang="ru-RU" sz="2800" b="1" dirty="0" smtClean="0"/>
              <a:t>.</a:t>
            </a:r>
            <a:r>
              <a:rPr lang="en-US" sz="2800" b="1" dirty="0" smtClean="0"/>
              <a:t>http://matricca.ru/news_1323619193.html </a:t>
            </a:r>
            <a:r>
              <a:rPr lang="ru-RU" sz="2800" b="1" dirty="0" smtClean="0"/>
              <a:t> </a:t>
            </a:r>
            <a:r>
              <a:rPr lang="en-US" sz="2800" b="1" dirty="0" smtClean="0"/>
              <a:t>   3</a:t>
            </a:r>
            <a:r>
              <a:rPr lang="ru-RU" sz="2800" b="1" dirty="0" smtClean="0"/>
              <a:t>.</a:t>
            </a:r>
            <a:r>
              <a:rPr lang="en-US" sz="2800" b="1" dirty="0" smtClean="0"/>
              <a:t>http://forest.geoman.ru/forest/item/f00/s00/e0000804/index.shtml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4.</a:t>
            </a:r>
            <a:r>
              <a:rPr lang="en-US" sz="2800" b="1" dirty="0" smtClean="0"/>
              <a:t>http://derevya-lekari.ucoz.ru/index/derevo_potrebitel_olkha/0-12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5.</a:t>
            </a:r>
            <a:r>
              <a:rPr lang="en-US" sz="2800" b="1" dirty="0" smtClean="0"/>
              <a:t>http://enistro.ru/publ/lipa_serdcevidnaja/2-1-0-127</a:t>
            </a: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Сосновый лес</a:t>
            </a:r>
            <a:endParaRPr lang="ru-RU" dirty="0"/>
          </a:p>
        </p:txBody>
      </p:sp>
      <p:pic>
        <p:nvPicPr>
          <p:cNvPr id="3" name="Picture 6" descr="сосновый б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561263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214290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6. </a:t>
            </a:r>
            <a:r>
              <a:rPr lang="en-US" sz="2800" b="1" dirty="0" smtClean="0"/>
              <a:t> http://900igr.net/kartinki/rastenija-i-griby/derevja-</a:t>
            </a:r>
            <a:r>
              <a:rPr lang="ru-RU" sz="2800" b="1" dirty="0" smtClean="0"/>
              <a:t> </a:t>
            </a:r>
            <a:r>
              <a:rPr lang="en-US" sz="2800" b="1" dirty="0" smtClean="0"/>
              <a:t>1.files/034-osina.html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071546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7.</a:t>
            </a:r>
            <a:r>
              <a:rPr lang="en-US" sz="2800" b="1" dirty="0" smtClean="0"/>
              <a:t>http://zuevveniamin.narod.ru/text/sosna_lekarstvennoe_rastenie.html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928802"/>
            <a:ext cx="7741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8.</a:t>
            </a:r>
            <a:r>
              <a:rPr lang="en-US" sz="2800" b="1" dirty="0" smtClean="0"/>
              <a:t> http://urallesprom.com/content/pilomaterialy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2357430"/>
            <a:ext cx="8449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9. </a:t>
            </a:r>
            <a:r>
              <a:rPr lang="en-US" sz="2800" b="1" dirty="0" smtClean="0"/>
              <a:t>http://asio.ru/articles/dub-kak-stroitelnyy-material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2786058"/>
            <a:ext cx="7627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10. </a:t>
            </a:r>
            <a:r>
              <a:rPr lang="en-US" sz="2800" b="1" dirty="0" smtClean="0"/>
              <a:t>http://stroim.dn.ua/photos/photo6093.html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3214686"/>
            <a:ext cx="6603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11. </a:t>
            </a:r>
            <a:r>
              <a:rPr lang="en-US" sz="2800" b="1" dirty="0" smtClean="0"/>
              <a:t>http://derevo.ucoz.ru/photo/3-0-125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3643314"/>
            <a:ext cx="6451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12. </a:t>
            </a:r>
            <a:r>
              <a:rPr lang="en-US" sz="2800" b="1" dirty="0" smtClean="0"/>
              <a:t>http://www.nard-shop.ru/1199.htm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4500570"/>
            <a:ext cx="85725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14. Симоненко В.Д., Тищенко А.Т., Технология: 5класс Издательство</a:t>
            </a:r>
            <a:r>
              <a:rPr lang="en-US" sz="2800" b="1" dirty="0" smtClean="0"/>
              <a:t>: </a:t>
            </a:r>
            <a:r>
              <a:rPr lang="ru-RU" sz="2800" b="1" dirty="0" err="1" smtClean="0">
                <a:hlinkClick r:id="rId2"/>
              </a:rPr>
              <a:t>Вентана</a:t>
            </a:r>
            <a:r>
              <a:rPr lang="en-US" sz="2800" b="1" dirty="0" smtClean="0">
                <a:hlinkClick r:id="rId2"/>
              </a:rPr>
              <a:t>-</a:t>
            </a:r>
            <a:r>
              <a:rPr lang="ru-RU" sz="2800" b="1" dirty="0" smtClean="0">
                <a:hlinkClick r:id="rId2"/>
              </a:rPr>
              <a:t>Граф</a:t>
            </a:r>
            <a:r>
              <a:rPr lang="en-US" sz="2800" b="1" dirty="0" smtClean="0"/>
              <a:t>, 2012 </a:t>
            </a:r>
            <a:r>
              <a:rPr lang="ru-RU" sz="2800" b="1" dirty="0" smtClean="0"/>
              <a:t>г</a:t>
            </a:r>
            <a:r>
              <a:rPr lang="en-US" sz="2800" b="1" dirty="0" smtClean="0"/>
              <a:t>.</a:t>
            </a:r>
            <a:r>
              <a:rPr lang="ru-RU" sz="2800" b="1" dirty="0" smtClean="0"/>
              <a:t> 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4071942"/>
            <a:ext cx="6372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13.</a:t>
            </a:r>
            <a:r>
              <a:rPr lang="en-US" sz="2800" b="1" dirty="0" smtClean="0"/>
              <a:t> http://n-t.ru/nj/nz/1988/1201.htm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effectLst>
            <a:innerShdw blurRad="482600" dist="381000" dir="8100000">
              <a:prstClr val="black"/>
            </a:inn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Основные части дерева: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5C8676"/>
          </a:solidFill>
          <a:ln>
            <a:solidFill>
              <a:schemeClr val="accent5">
                <a:lumMod val="75000"/>
              </a:schemeClr>
            </a:solidFill>
          </a:ln>
          <a:effectLst>
            <a:innerShdw blurRad="1270000">
              <a:prstClr val="black"/>
            </a:inn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Ствол -1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Корень -2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Сучья -3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Листья (хвоя) -4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286248" y="1643050"/>
            <a:ext cx="4357718" cy="44291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строение ствол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357430"/>
            <a:ext cx="3143272" cy="2827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85984" y="214290"/>
            <a:ext cx="4143404" cy="162878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dist="152400" dir="624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Деревья</a:t>
            </a:r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214282" y="2071678"/>
            <a:ext cx="3143272" cy="1143008"/>
          </a:xfrm>
          <a:prstGeom prst="ellipse">
            <a:avLst/>
          </a:prstGeom>
          <a:effectLst>
            <a:outerShdw dist="152400" dir="6240000" sx="99000" sy="99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лиственные</a:t>
            </a:r>
            <a:endParaRPr lang="ru-RU" sz="2800" b="1" dirty="0"/>
          </a:p>
        </p:txBody>
      </p:sp>
      <p:sp>
        <p:nvSpPr>
          <p:cNvPr id="6" name="Овал 5"/>
          <p:cNvSpPr/>
          <p:nvPr/>
        </p:nvSpPr>
        <p:spPr>
          <a:xfrm>
            <a:off x="5715008" y="2071678"/>
            <a:ext cx="3071834" cy="1214446"/>
          </a:xfrm>
          <a:prstGeom prst="ellipse">
            <a:avLst/>
          </a:prstGeom>
          <a:effectLst>
            <a:outerShdw dist="127000" dir="54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хвойные</a:t>
            </a:r>
            <a:endParaRPr lang="ru-RU" sz="2800" b="1" dirty="0"/>
          </a:p>
        </p:txBody>
      </p:sp>
      <p:sp>
        <p:nvSpPr>
          <p:cNvPr id="13" name="Стрелка вниз 12"/>
          <p:cNvSpPr/>
          <p:nvPr/>
        </p:nvSpPr>
        <p:spPr>
          <a:xfrm rot="18577867">
            <a:off x="4932450" y="17953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2986951">
            <a:off x="3573817" y="186906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142844" y="3929066"/>
            <a:ext cx="4143404" cy="2357454"/>
          </a:xfrm>
          <a:prstGeom prst="ellipse">
            <a:avLst/>
          </a:prstGeom>
          <a:effectLst>
            <a:innerShdw dist="177800" dir="5400000">
              <a:schemeClr val="tx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осина, дуб, ольха, </a:t>
            </a:r>
          </a:p>
          <a:p>
            <a:pPr algn="ctr"/>
            <a:r>
              <a:rPr lang="ru-RU" sz="2400" b="1" dirty="0" smtClean="0">
                <a:latin typeface="+mj-lt"/>
              </a:rPr>
              <a:t>липа, и др.</a:t>
            </a:r>
            <a:endParaRPr lang="ru-RU" sz="2400" b="1" dirty="0">
              <a:latin typeface="+mj-lt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072066" y="3929066"/>
            <a:ext cx="3929090" cy="2214578"/>
          </a:xfrm>
          <a:prstGeom prst="ellipse">
            <a:avLst/>
          </a:prstGeom>
          <a:effectLst>
            <a:outerShdw dist="152400" dir="456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сосна, ель, кедр,</a:t>
            </a:r>
          </a:p>
          <a:p>
            <a:pPr algn="ctr"/>
            <a:r>
              <a:rPr lang="ru-RU" sz="2400" b="1" dirty="0" smtClean="0"/>
              <a:t>пихта, лиственница и др.</a:t>
            </a:r>
            <a:endParaRPr lang="ru-RU" sz="2400" b="1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1785918" y="3286124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929454" y="3357562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5C8676"/>
          </a:solidFill>
          <a:effectLst>
            <a:innerShdw blurRad="990600">
              <a:prstClr val="black"/>
            </a:inn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Основные части ствола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строение ство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714488"/>
            <a:ext cx="6500858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5C8676"/>
          </a:solidFill>
          <a:effectLst>
            <a:innerShdw blurRad="990600">
              <a:prstClr val="black"/>
            </a:inn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Породы деревьев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- Сосна </a:t>
            </a:r>
            <a:r>
              <a:rPr lang="ru-RU" b="1" dirty="0" smtClean="0"/>
              <a:t>- мягкая, пропитана смолистыми веществами светло-красного цвета; применяется для изготовления окон, дверей, мебели, полов, потолков и другого оборудования. Ель - мягкая, пропитана смолистыми веществами; белая с желтоватым оттенком; применяется для изготовления музыкаль­ных инструментов, мебели, окон, дверей.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85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357166"/>
            <a:ext cx="1164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сосна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сос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000108"/>
            <a:ext cx="6929486" cy="5572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57158" y="0"/>
            <a:ext cx="8429684" cy="2062103"/>
          </a:xfrm>
          <a:prstGeom prst="rect">
            <a:avLst/>
          </a:prstGeom>
          <a:solidFill>
            <a:srgbClr val="5C8676">
              <a:alpha val="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3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98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- Береза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твердая лиственная порода; имеет белый цвет с бурым оттенком; применяется для изготовления фанеры, мебели, посуды, ручек инструментов, лыж и др.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" name="Рисунок 6" descr="берёз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143116"/>
            <a:ext cx="6786610" cy="4494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1"/>
            <a:ext cx="8286808" cy="2062103"/>
          </a:xfrm>
          <a:prstGeom prst="rect">
            <a:avLst/>
          </a:prstGeom>
          <a:solidFill>
            <a:srgbClr val="5C8676">
              <a:alpha val="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3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698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- Осина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- мягкая; белая с зеленоватым оттенком; применяется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для изготовления посуды, игрушек, спичек и др.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" name="Рисунок 5" descr="осин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643050"/>
            <a:ext cx="6643734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375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Караваева Татьяна Николаевна  учитель технологии  Школа №2 г. Химки</vt:lpstr>
      <vt:lpstr>Сосновый лес</vt:lpstr>
      <vt:lpstr>Основные части дерева:</vt:lpstr>
      <vt:lpstr>Слайд 4</vt:lpstr>
      <vt:lpstr>Основные части ствола</vt:lpstr>
      <vt:lpstr>Породы деревьев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Пиломатериалы</vt:lpstr>
      <vt:lpstr>Слайд 16</vt:lpstr>
      <vt:lpstr>Изделия из древесины</vt:lpstr>
      <vt:lpstr>Слайд 18</vt:lpstr>
      <vt:lpstr>Литература: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Древесина как природный материал</dc:title>
  <dc:creator>Владимир</dc:creator>
  <cp:lastModifiedBy>Admin</cp:lastModifiedBy>
  <cp:revision>112</cp:revision>
  <dcterms:created xsi:type="dcterms:W3CDTF">2013-09-06T13:28:45Z</dcterms:created>
  <dcterms:modified xsi:type="dcterms:W3CDTF">2016-02-25T18:21:47Z</dcterms:modified>
</cp:coreProperties>
</file>