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74" r:id="rId14"/>
    <p:sldId id="271" r:id="rId15"/>
    <p:sldId id="272" r:id="rId16"/>
    <p:sldId id="276" r:id="rId17"/>
    <p:sldId id="268" r:id="rId18"/>
    <p:sldId id="269" r:id="rId19"/>
    <p:sldId id="270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FB3E"/>
    <a:srgbClr val="67E452"/>
    <a:srgbClr val="54E2DF"/>
    <a:srgbClr val="29C192"/>
    <a:srgbClr val="00EE6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AD9D3-BD20-45CC-A340-386FD5C74C6C}" type="datetimeFigureOut">
              <a:rPr lang="ru-RU" smtClean="0"/>
              <a:pPr/>
              <a:t>26.05.2012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8E6B-D206-446C-95FB-6D07774AE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hildren.csa.ru/narusheniya_analizatorov/narusheniya_rechi/disgrafiya/" TargetMode="External"/><Relationship Id="rId7" Type="http://schemas.openxmlformats.org/officeDocument/2006/relationships/hyperlink" Target="http://school2.admsurgut.ru/infa/log/dis/" TargetMode="External"/><Relationship Id="rId2" Type="http://schemas.openxmlformats.org/officeDocument/2006/relationships/hyperlink" Target="http://www.dyslexia.ru/index.php?id=6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olnet.ee/parents/log_58.html" TargetMode="External"/><Relationship Id="rId5" Type="http://schemas.openxmlformats.org/officeDocument/2006/relationships/hyperlink" Target="http://www.dyslexia-dysgraphia.ru/genius.html" TargetMode="External"/><Relationship Id="rId4" Type="http://schemas.openxmlformats.org/officeDocument/2006/relationships/hyperlink" Target="http://dislekciy.blox.ua/2009/09/Vidy-disleksii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Дисграфия и дислексия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86446" y="3357562"/>
            <a:ext cx="2343144" cy="29718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Выполнила</a:t>
            </a:r>
          </a:p>
          <a:p>
            <a:r>
              <a:rPr lang="ru-RU" sz="2000" dirty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тудентка </a:t>
            </a:r>
            <a:r>
              <a:rPr lang="ru-RU" sz="2000" dirty="0" err="1" smtClean="0">
                <a:solidFill>
                  <a:schemeClr val="tx1"/>
                </a:solidFill>
              </a:rPr>
              <a:t>ИПиП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СПСпк-32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Лашова Наталья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488" y="5929330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Комсомольск-на-Амуре, 2012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6357958"/>
            <a:ext cx="7686700" cy="203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нарушенного письма</a:t>
            </a:r>
            <a:endParaRPr lang="ru-RU" dirty="0"/>
          </a:p>
        </p:txBody>
      </p:sp>
      <p:pic>
        <p:nvPicPr>
          <p:cNvPr id="4" name="Рисунок 3" descr="d1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16612"/>
            <a:ext cx="4500594" cy="5952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072206"/>
            <a:ext cx="7929618" cy="5000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Пример нарушенного письма</a:t>
            </a:r>
            <a:endParaRPr lang="ru-RU" dirty="0"/>
          </a:p>
        </p:txBody>
      </p:sp>
      <p:pic>
        <p:nvPicPr>
          <p:cNvPr id="4" name="Рисунок 3" descr="Рис. 41. Пример нарушенного письма у р-ка с общ. недораз-ем реч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85728"/>
            <a:ext cx="6500858" cy="571676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дислексии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Фонематическая</a:t>
            </a:r>
            <a:r>
              <a:rPr lang="ru-RU" dirty="0" smtClean="0"/>
              <a:t> - недоразвитие функций фонематической системы. Ребенок смешивает на слух звуки, отличающиеся одним смыслоразличительным признаком (</a:t>
            </a:r>
            <a:r>
              <a:rPr lang="ru-RU" dirty="0" err="1" smtClean="0"/>
              <a:t>ц-с</a:t>
            </a:r>
            <a:r>
              <a:rPr lang="ru-RU" dirty="0" smtClean="0"/>
              <a:t>; </a:t>
            </a:r>
            <a:r>
              <a:rPr lang="ru-RU" dirty="0" err="1" smtClean="0"/>
              <a:t>с-ш</a:t>
            </a:r>
            <a:r>
              <a:rPr lang="ru-RU" dirty="0" smtClean="0"/>
              <a:t>; </a:t>
            </a:r>
            <a:r>
              <a:rPr lang="ru-RU" dirty="0" err="1" smtClean="0"/>
              <a:t>ж-ш</a:t>
            </a:r>
            <a:r>
              <a:rPr lang="ru-RU" dirty="0" smtClean="0"/>
              <a:t>). </a:t>
            </a:r>
          </a:p>
          <a:p>
            <a:pPr algn="just"/>
            <a:r>
              <a:rPr lang="ru-RU" b="1" dirty="0" smtClean="0"/>
              <a:t>Семантическая </a:t>
            </a:r>
            <a:r>
              <a:rPr lang="ru-RU" dirty="0" smtClean="0"/>
              <a:t>- нарушение понимания прочитанных слов, предложений, текста при технически правильном чтении. </a:t>
            </a:r>
          </a:p>
          <a:p>
            <a:pPr algn="just"/>
            <a:r>
              <a:rPr lang="ru-RU" b="1" dirty="0" smtClean="0"/>
              <a:t>Аграмматическая</a:t>
            </a:r>
            <a:r>
              <a:rPr lang="ru-RU" dirty="0" smtClean="0"/>
              <a:t> - изменение падежных окончаний и числа существительных («у товарищах»); неправильное согласование в роде, числе и падеже существительного и прилагательного («интересное сказка»); изменение окончаний глаголов 3-го лица прошедшего времени.</a:t>
            </a:r>
          </a:p>
          <a:p>
            <a:pPr algn="just"/>
            <a:r>
              <a:rPr lang="ru-RU" b="1" dirty="0" smtClean="0"/>
              <a:t>Оптическая</a:t>
            </a:r>
            <a:r>
              <a:rPr lang="ru-RU" dirty="0" smtClean="0"/>
              <a:t> </a:t>
            </a:r>
            <a:r>
              <a:rPr lang="ru-RU" dirty="0"/>
              <a:t>-</a:t>
            </a:r>
            <a:r>
              <a:rPr lang="ru-RU" dirty="0" smtClean="0"/>
              <a:t> трудности усвоения и в смешениях сходных графических букв(В-З , Т-Г; Р-Ь; П-Н-И).</a:t>
            </a:r>
          </a:p>
          <a:p>
            <a:pPr algn="just"/>
            <a:r>
              <a:rPr lang="ru-RU" b="1" dirty="0" smtClean="0"/>
              <a:t>Мнестическая</a:t>
            </a:r>
            <a:r>
              <a:rPr lang="ru-RU" dirty="0" smtClean="0"/>
              <a:t> - трудности усвоения букв. Ребенок не знает, какая буква соответствует тому или иному звуку.</a:t>
            </a:r>
            <a:r>
              <a:rPr lang="en-US" dirty="0" smtClean="0"/>
              <a:t>[</a:t>
            </a:r>
            <a:r>
              <a:rPr lang="ru-RU" dirty="0" smtClean="0"/>
              <a:t>4</a:t>
            </a:r>
            <a:r>
              <a:rPr lang="en-US" dirty="0"/>
              <a:t>]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29684" cy="4929222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Артикуляторно-акустическая </a:t>
            </a:r>
            <a:r>
              <a:rPr lang="ru-RU" dirty="0" smtClean="0"/>
              <a:t>- ребенок, имеющий нарушение звукопроизношения, опираясь на свое неправильное произношение, фиксирует его на письме. Иными словами, пишет так, как произносит. </a:t>
            </a:r>
          </a:p>
          <a:p>
            <a:r>
              <a:rPr lang="ru-RU" b="1" dirty="0" smtClean="0"/>
              <a:t>Акустическая</a:t>
            </a:r>
            <a:r>
              <a:rPr lang="ru-RU" dirty="0" smtClean="0"/>
              <a:t> - замена букв, соответствующих, фонетически близким звукам: звонкие - глухие (Б-П; В-Ф; Д-Т; Ж-Ш и т.д.), свистящие - шипящие (С-Ш; З-Ж и т.д.), аффрикаты и компоненты, входящие в их состав (Ч-Щ; Ч-ТЬ; Ц-Т; Ц-С и т.д.). </a:t>
            </a:r>
          </a:p>
          <a:p>
            <a:r>
              <a:rPr lang="ru-RU" dirty="0" smtClean="0"/>
              <a:t>Также проявляется в неправильном обозначении мягкости согласных на письме: «</a:t>
            </a:r>
            <a:r>
              <a:rPr lang="ru-RU" dirty="0" err="1" smtClean="0"/>
              <a:t>писмо</a:t>
            </a:r>
            <a:r>
              <a:rPr lang="ru-RU" dirty="0" smtClean="0"/>
              <a:t>», «</a:t>
            </a:r>
            <a:r>
              <a:rPr lang="ru-RU" dirty="0" err="1" smtClean="0"/>
              <a:t>лубит</a:t>
            </a:r>
            <a:r>
              <a:rPr lang="ru-RU" dirty="0" smtClean="0"/>
              <a:t>», «</a:t>
            </a:r>
            <a:r>
              <a:rPr lang="ru-RU" dirty="0" err="1" smtClean="0"/>
              <a:t>больит</a:t>
            </a:r>
            <a:r>
              <a:rPr lang="ru-RU" dirty="0" smtClean="0"/>
              <a:t>» и т.д.</a:t>
            </a:r>
          </a:p>
          <a:p>
            <a:r>
              <a:rPr lang="ru-RU" b="1" dirty="0" smtClean="0"/>
              <a:t>Дисграфия на почве нарушения языкового анализа и синтеза </a:t>
            </a:r>
            <a:r>
              <a:rPr lang="ru-RU" dirty="0" smtClean="0"/>
              <a:t>- пропуски букв и слогов; перестановка букв и (или) слогов; недописывание слов; написание лишних букв в слове; повторение букв и (или) слогов; </a:t>
            </a:r>
            <a:r>
              <a:rPr lang="ru-RU" dirty="0" err="1" smtClean="0"/>
              <a:t>контоминация</a:t>
            </a:r>
            <a:r>
              <a:rPr lang="ru-RU" dirty="0" smtClean="0"/>
              <a:t> - в одном слове слоги разных слов; слитное написание предлогов, раздельное написание приставок;</a:t>
            </a:r>
          </a:p>
          <a:p>
            <a:r>
              <a:rPr lang="ru-RU" b="1" dirty="0" smtClean="0"/>
              <a:t>Аграмматическая</a:t>
            </a:r>
            <a:r>
              <a:rPr lang="ru-RU" dirty="0" smtClean="0"/>
              <a:t> - связана с недоразвитием грамматического строя речи. Ребенок пишет аграмматично, т.е. как бы вопреки правилам грамматики («красивый сумка», «веселые день»). </a:t>
            </a:r>
          </a:p>
          <a:p>
            <a:r>
              <a:rPr lang="ru-RU" b="1" dirty="0" smtClean="0"/>
              <a:t>Оптическая</a:t>
            </a:r>
            <a:r>
              <a:rPr lang="ru-RU" dirty="0" smtClean="0"/>
              <a:t> - недостаточная сформированность зрительно-пространственных представлений и зрительного анализа и синтеза. </a:t>
            </a:r>
            <a:r>
              <a:rPr lang="en-US" dirty="0" smtClean="0"/>
              <a:t>[</a:t>
            </a:r>
            <a:r>
              <a:rPr lang="ru-RU" dirty="0" smtClean="0"/>
              <a:t>4</a:t>
            </a:r>
            <a:r>
              <a:rPr lang="en-US" dirty="0"/>
              <a:t>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Логопедическое воздействие при нарушениях чтения и письма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Семантическая дислексия:</a:t>
            </a:r>
          </a:p>
          <a:p>
            <a:pPr>
              <a:buFontTx/>
              <a:buChar char="-"/>
            </a:pPr>
            <a:r>
              <a:rPr lang="ru-RU" dirty="0" smtClean="0"/>
              <a:t>Развитие звукового синтеза;</a:t>
            </a:r>
          </a:p>
          <a:p>
            <a:pPr>
              <a:buFontTx/>
              <a:buChar char="-"/>
            </a:pPr>
            <a:r>
              <a:rPr lang="ru-RU" dirty="0" smtClean="0"/>
              <a:t>Обогащение словарного запаса;</a:t>
            </a:r>
          </a:p>
          <a:p>
            <a:pPr>
              <a:buFontTx/>
              <a:buChar char="-"/>
            </a:pPr>
            <a:r>
              <a:rPr lang="ru-RU" dirty="0" smtClean="0"/>
              <a:t>Развитие грамматического строя речи;</a:t>
            </a:r>
          </a:p>
          <a:p>
            <a:pPr>
              <a:buFontTx/>
              <a:buChar char="-"/>
            </a:pPr>
            <a:r>
              <a:rPr lang="ru-RU" dirty="0" smtClean="0"/>
              <a:t>Формирование морфологических и синтаксических обобщений</a:t>
            </a:r>
          </a:p>
          <a:p>
            <a:r>
              <a:rPr lang="ru-RU" dirty="0" smtClean="0"/>
              <a:t>Оптические дислексия и дисграфия:</a:t>
            </a:r>
          </a:p>
          <a:p>
            <a:pPr>
              <a:buFontTx/>
              <a:buChar char="-"/>
            </a:pPr>
            <a:r>
              <a:rPr lang="ru-RU" dirty="0" smtClean="0"/>
              <a:t>Развитие зрительного восприятия и гнозиса, зрительного анализа и синтеза;</a:t>
            </a:r>
          </a:p>
          <a:p>
            <a:pPr>
              <a:buFontTx/>
              <a:buChar char="-"/>
            </a:pPr>
            <a:r>
              <a:rPr lang="ru-RU" dirty="0" smtClean="0"/>
              <a:t>Уточнение и расширение объема зрительной памяти;</a:t>
            </a:r>
          </a:p>
          <a:p>
            <a:pPr>
              <a:buFontTx/>
              <a:buChar char="-"/>
            </a:pPr>
            <a:r>
              <a:rPr lang="ru-RU" dirty="0" smtClean="0"/>
              <a:t>Формирование пространственного восприятия и пространственных представлений, зрительно-пространственных отношений, речевых обозначений;</a:t>
            </a:r>
          </a:p>
          <a:p>
            <a:pPr>
              <a:buFontTx/>
              <a:buChar char="-"/>
            </a:pPr>
            <a:r>
              <a:rPr lang="ru-RU" dirty="0" smtClean="0"/>
              <a:t>Дифференциация смешиваемых букв изолированно в слогах, в словах, в предложениях и в текстах.</a:t>
            </a:r>
            <a:r>
              <a:rPr lang="en-US" dirty="0" smtClean="0"/>
              <a:t>[</a:t>
            </a:r>
            <a:r>
              <a:rPr lang="ru-RU" dirty="0" smtClean="0"/>
              <a:t>1, 88</a:t>
            </a:r>
            <a:r>
              <a:rPr lang="en-US" dirty="0" smtClean="0"/>
              <a:t>]</a:t>
            </a:r>
            <a:endParaRPr lang="ru-RU" dirty="0" smtClean="0"/>
          </a:p>
          <a:p>
            <a:pPr>
              <a:buFontTx/>
              <a:buChar char="-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Аграмматические дислексия и дисграфия:</a:t>
            </a:r>
          </a:p>
          <a:p>
            <a:pPr algn="just">
              <a:buFontTx/>
              <a:buChar char="-"/>
            </a:pPr>
            <a:r>
              <a:rPr lang="ru-RU" dirty="0" smtClean="0"/>
              <a:t>Уточнение и усложнение структуры предложения;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функции словоизменения, умений морфологического анализа слова;</a:t>
            </a:r>
          </a:p>
          <a:p>
            <a:pPr algn="just">
              <a:buFontTx/>
              <a:buChar char="-"/>
            </a:pPr>
            <a:r>
              <a:rPr lang="ru-RU" dirty="0" smtClean="0"/>
              <a:t>Формирование навыков словообразования;</a:t>
            </a:r>
          </a:p>
          <a:p>
            <a:pPr algn="just">
              <a:buFontTx/>
              <a:buChar char="-"/>
            </a:pPr>
            <a:r>
              <a:rPr lang="ru-RU" dirty="0" smtClean="0"/>
              <a:t>Работа над однокоренными словами;</a:t>
            </a:r>
          </a:p>
          <a:p>
            <a:pPr algn="just">
              <a:buFontTx/>
              <a:buChar char="-"/>
            </a:pPr>
            <a:r>
              <a:rPr lang="ru-RU" dirty="0" smtClean="0"/>
              <a:t>Закрепление грамматических форм письменной речи.</a:t>
            </a:r>
            <a:endParaRPr lang="ru-RU" dirty="0"/>
          </a:p>
          <a:p>
            <a:pPr algn="just"/>
            <a:r>
              <a:rPr lang="ru-RU" dirty="0" smtClean="0"/>
              <a:t>Фонематическая дислексия и дисграфия на фоне нарушения языкового анализа и синтеза:</a:t>
            </a:r>
          </a:p>
          <a:p>
            <a:pPr algn="just">
              <a:buFontTx/>
              <a:buChar char="-"/>
            </a:pPr>
            <a:r>
              <a:rPr lang="ru-RU" dirty="0" smtClean="0"/>
              <a:t>Развитие навыков слогового анализа и словесного синтеза, фонематического анализа и фонематического синтеза.</a:t>
            </a:r>
          </a:p>
          <a:p>
            <a:pPr algn="just"/>
            <a:r>
              <a:rPr lang="ru-RU" dirty="0" smtClean="0"/>
              <a:t>Акустическая дисграфия и артикуляторно-акустическая дисграфия:</a:t>
            </a:r>
          </a:p>
          <a:p>
            <a:pPr algn="just">
              <a:buNone/>
            </a:pPr>
            <a:r>
              <a:rPr lang="ru-RU" dirty="0" smtClean="0"/>
              <a:t>- Уточнение каждого из смешиваемых звуков;</a:t>
            </a:r>
          </a:p>
          <a:p>
            <a:pPr algn="just">
              <a:buNone/>
            </a:pPr>
            <a:r>
              <a:rPr lang="ru-RU" dirty="0" smtClean="0"/>
              <a:t>- Слуховая и произносительная дифференциация смешиваемых звуков.</a:t>
            </a:r>
            <a:r>
              <a:rPr lang="en-US" dirty="0" smtClean="0"/>
              <a:t>[</a:t>
            </a:r>
            <a:r>
              <a:rPr lang="ru-RU" dirty="0" smtClean="0"/>
              <a:t>1, 89</a:t>
            </a:r>
            <a:r>
              <a:rPr lang="en-US" dirty="0" smtClean="0"/>
              <a:t>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Советы родителям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Вывоз ребенка на природу, среди недели больше гулять, пусть ребенок дышит свежим воздухом и насыщает подкорку кислородом;</a:t>
            </a:r>
          </a:p>
          <a:p>
            <a:pPr algn="just"/>
            <a:r>
              <a:rPr lang="ru-RU" dirty="0"/>
              <a:t>и</a:t>
            </a:r>
            <a:r>
              <a:rPr lang="ru-RU" dirty="0" smtClean="0"/>
              <a:t>гры в слова;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пражнение "Корректурная проба»;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пражнение "Пишем вслух»;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пражнения на медленное прочтение с ярко выраженной артикуляцией и списывание текста.</a:t>
            </a:r>
            <a:r>
              <a:rPr lang="en-US" dirty="0" smtClean="0"/>
              <a:t>[</a:t>
            </a:r>
            <a:r>
              <a:rPr lang="ru-RU" dirty="0" smtClean="0"/>
              <a:t>8</a:t>
            </a:r>
            <a:r>
              <a:rPr lang="en-US" dirty="0" smtClean="0"/>
              <a:t>]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Напоследок….</a:t>
            </a:r>
            <a:br>
              <a:rPr lang="ru-RU" dirty="0" smtClean="0"/>
            </a:br>
            <a:r>
              <a:rPr lang="ru-RU" dirty="0" smtClean="0"/>
              <a:t> Известные дислексики</a:t>
            </a:r>
            <a:endParaRPr lang="ru-RU" dirty="0"/>
          </a:p>
        </p:txBody>
      </p:sp>
      <p:pic>
        <p:nvPicPr>
          <p:cNvPr id="4" name="Рисунок 3" descr="disleksiya-hans_christian_andersen_ma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7"/>
            <a:ext cx="2357454" cy="2915325"/>
          </a:xfrm>
          <a:prstGeom prst="rect">
            <a:avLst/>
          </a:prstGeom>
        </p:spPr>
      </p:pic>
      <p:pic>
        <p:nvPicPr>
          <p:cNvPr id="5" name="Рисунок 4" descr="leonardo-da-vinci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678" y="1714488"/>
            <a:ext cx="2814550" cy="2857520"/>
          </a:xfrm>
          <a:prstGeom prst="rect">
            <a:avLst/>
          </a:prstGeom>
        </p:spPr>
      </p:pic>
      <p:pic>
        <p:nvPicPr>
          <p:cNvPr id="6" name="Рисунок 5" descr="Maakovskiy_main_im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2264" y="1785926"/>
            <a:ext cx="1714512" cy="27746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10" y="4929198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Ганс</a:t>
            </a:r>
            <a:r>
              <a:rPr lang="ru-RU" b="1" dirty="0" smtClean="0"/>
              <a:t> Христиан Андерсен - </a:t>
            </a:r>
            <a:r>
              <a:rPr lang="ru-RU" dirty="0" smtClean="0"/>
              <a:t>известный датский сказочник,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286116" y="4786322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Леонардо Да Винчи -</a:t>
            </a:r>
            <a:r>
              <a:rPr lang="ru-RU" dirty="0" smtClean="0"/>
              <a:t>титан Эпохи Возрождения, живописец, скульптор, архитектор, учённый и инженер.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500826" y="4857760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Владимир Маяковский - </a:t>
            </a:r>
            <a:r>
              <a:rPr lang="ru-RU" dirty="0" smtClean="0"/>
              <a:t>великий поэт своего времени, агитатор, "горлан", поэт Революции.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lbert-einstein_ma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000107"/>
            <a:ext cx="2428892" cy="3151997"/>
          </a:xfrm>
        </p:spPr>
      </p:pic>
      <p:pic>
        <p:nvPicPr>
          <p:cNvPr id="5" name="Рисунок 4" descr="merilin-monro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1071546"/>
            <a:ext cx="2468774" cy="3071834"/>
          </a:xfrm>
          <a:prstGeom prst="rect">
            <a:avLst/>
          </a:prstGeom>
        </p:spPr>
      </p:pic>
      <p:pic>
        <p:nvPicPr>
          <p:cNvPr id="6" name="Рисунок 5" descr="tom-cruise_mai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1071546"/>
            <a:ext cx="2143140" cy="31247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2910" y="4286256"/>
            <a:ext cx="207170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Альберт Эйнштейн </a:t>
            </a:r>
          </a:p>
          <a:p>
            <a:r>
              <a:rPr lang="ru-RU" dirty="0" smtClean="0"/>
              <a:t>создатель "Теории относительности", физик- теоретик, Лауреат Нобелевской премии.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4357694"/>
            <a:ext cx="22860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Мерилин</a:t>
            </a:r>
            <a:r>
              <a:rPr lang="ru-RU" b="1" dirty="0" smtClean="0"/>
              <a:t> Монро </a:t>
            </a:r>
          </a:p>
          <a:p>
            <a:r>
              <a:rPr lang="ru-RU" dirty="0" smtClean="0"/>
              <a:t>известная американская актриса, легенда при жизни и легенда после смерти.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15074" y="4286256"/>
            <a:ext cx="214314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Том </a:t>
            </a:r>
            <a:r>
              <a:rPr lang="ru-RU" b="1" dirty="0" err="1" smtClean="0"/>
              <a:t>Круз</a:t>
            </a:r>
            <a:r>
              <a:rPr lang="ru-RU" b="1" dirty="0" smtClean="0"/>
              <a:t> </a:t>
            </a:r>
          </a:p>
          <a:p>
            <a:r>
              <a:rPr lang="ru-RU" dirty="0"/>
              <a:t>а</a:t>
            </a:r>
            <a:r>
              <a:rPr lang="ru-RU" dirty="0" smtClean="0"/>
              <a:t>ктер, самая крупная звезда, взошедшая на </a:t>
            </a:r>
            <a:r>
              <a:rPr lang="ru-RU" dirty="0" err="1" smtClean="0"/>
              <a:t>голивудский</a:t>
            </a:r>
            <a:r>
              <a:rPr lang="ru-RU" dirty="0" smtClean="0"/>
              <a:t> небосклон в 80-е годы.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quentin-tarantino_main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785794"/>
            <a:ext cx="2857520" cy="3511914"/>
          </a:xfrm>
        </p:spPr>
      </p:pic>
      <p:pic>
        <p:nvPicPr>
          <p:cNvPr id="5" name="Рисунок 4" descr="walt-disney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89" y="785794"/>
            <a:ext cx="2770349" cy="35528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4643446"/>
            <a:ext cx="2857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Квентин</a:t>
            </a:r>
            <a:r>
              <a:rPr lang="ru-RU" b="1" dirty="0" smtClean="0"/>
              <a:t> </a:t>
            </a:r>
            <a:r>
              <a:rPr lang="ru-RU" b="1" dirty="0" err="1" smtClean="0"/>
              <a:t>Тарантино</a:t>
            </a:r>
            <a:r>
              <a:rPr lang="ru-RU" b="1" dirty="0" smtClean="0"/>
              <a:t> </a:t>
            </a:r>
          </a:p>
          <a:p>
            <a:r>
              <a:rPr lang="ru-RU" dirty="0" smtClean="0"/>
              <a:t>великий режиссер, сценарист, продюсер, неоднократно выдвигался на премию «Оскар»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29190" y="4572008"/>
            <a:ext cx="27146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Уолт Дисней </a:t>
            </a:r>
          </a:p>
          <a:p>
            <a:r>
              <a:rPr lang="ru-RU" dirty="0" smtClean="0"/>
              <a:t>американский кинорежиссёр, продюсер, художник-мультипликатор, талантливый бизнесмен.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Определение</a:t>
            </a:r>
          </a:p>
          <a:p>
            <a:r>
              <a:rPr lang="ru-RU" dirty="0" smtClean="0"/>
              <a:t>Место в МКБ-10</a:t>
            </a:r>
          </a:p>
          <a:p>
            <a:r>
              <a:rPr lang="ru-RU" dirty="0" smtClean="0"/>
              <a:t>Симптоматика дислексии</a:t>
            </a:r>
          </a:p>
          <a:p>
            <a:r>
              <a:rPr lang="ru-RU" dirty="0" smtClean="0"/>
              <a:t>Симптоматика дисграфии</a:t>
            </a:r>
          </a:p>
          <a:p>
            <a:r>
              <a:rPr lang="ru-RU" dirty="0" smtClean="0"/>
              <a:t>Виды дислексии</a:t>
            </a:r>
          </a:p>
          <a:p>
            <a:r>
              <a:rPr lang="ru-RU" dirty="0" smtClean="0"/>
              <a:t>Виды дисграфии</a:t>
            </a:r>
          </a:p>
          <a:p>
            <a:r>
              <a:rPr lang="ru-RU" dirty="0" smtClean="0"/>
              <a:t>Логопедическое воздействие при нарушениях чтения и письма</a:t>
            </a:r>
          </a:p>
          <a:p>
            <a:r>
              <a:rPr lang="ru-RU" smtClean="0"/>
              <a:t>Советы родителям</a:t>
            </a:r>
            <a:endParaRPr lang="ru-RU" dirty="0" smtClean="0"/>
          </a:p>
          <a:p>
            <a:r>
              <a:rPr lang="ru-RU" dirty="0" smtClean="0"/>
              <a:t>Напоследок… Известные дислексики</a:t>
            </a:r>
          </a:p>
          <a:p>
            <a:r>
              <a:rPr lang="ru-RU" dirty="0" smtClean="0"/>
              <a:t>Библиографический список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Библиографический список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000240"/>
            <a:ext cx="7929618" cy="412592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1.Пятница, Т.В. Логопедия в таблицах и схемах. – Минск: </a:t>
            </a:r>
            <a:r>
              <a:rPr lang="ru-RU" dirty="0" err="1" smtClean="0"/>
              <a:t>Аверсэв</a:t>
            </a:r>
            <a:r>
              <a:rPr lang="ru-RU" dirty="0" smtClean="0"/>
              <a:t>, 2006. – 104с.</a:t>
            </a:r>
          </a:p>
          <a:p>
            <a:pPr>
              <a:buNone/>
            </a:pPr>
            <a:r>
              <a:rPr lang="ru-RU" dirty="0" smtClean="0"/>
              <a:t>2.</a:t>
            </a:r>
            <a:r>
              <a:rPr lang="ru-RU" dirty="0"/>
              <a:t> Филичева Т. Б. и др. Основы логопедии: Учеб. пособие для студентов </a:t>
            </a:r>
            <a:r>
              <a:rPr lang="ru-RU" dirty="0" err="1"/>
              <a:t>пед</a:t>
            </a:r>
            <a:r>
              <a:rPr lang="ru-RU" dirty="0"/>
              <a:t>. </a:t>
            </a:r>
            <a:r>
              <a:rPr lang="ru-RU" dirty="0" err="1"/>
              <a:t>ин-тов</a:t>
            </a:r>
            <a:r>
              <a:rPr lang="ru-RU" dirty="0"/>
              <a:t> по спец. «Педагогика и психология (</a:t>
            </a:r>
            <a:r>
              <a:rPr lang="ru-RU" dirty="0" err="1"/>
              <a:t>дошк</a:t>
            </a:r>
            <a:r>
              <a:rPr lang="ru-RU" dirty="0"/>
              <a:t>.)» / Т. Б. Филичева, Н. А. </a:t>
            </a:r>
            <a:r>
              <a:rPr lang="ru-RU" dirty="0" err="1"/>
              <a:t>Чевелева</a:t>
            </a:r>
            <a:r>
              <a:rPr lang="ru-RU" dirty="0"/>
              <a:t>, Г. В. </a:t>
            </a:r>
            <a:r>
              <a:rPr lang="ru-RU" dirty="0" smtClean="0"/>
              <a:t>Чиркина. — </a:t>
            </a:r>
            <a:r>
              <a:rPr lang="ru-RU" dirty="0"/>
              <a:t>М.: Просвещение, 1989.—223 с.: ил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3.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smtClean="0">
                <a:hlinkClick r:id="rId3"/>
              </a:rPr>
              <a:t>http://children.csa.ru/narusheniya_analizatorov/narusheniya_rechi/disgrafiya/</a:t>
            </a:r>
            <a:r>
              <a:rPr lang="ru-RU" u="sng" dirty="0" smtClean="0"/>
              <a:t> </a:t>
            </a:r>
            <a:r>
              <a:rPr lang="ru-RU" dirty="0" smtClean="0"/>
              <a:t>Детская патопсихология. Дисграфия.</a:t>
            </a:r>
          </a:p>
          <a:p>
            <a:pPr>
              <a:buNone/>
            </a:pPr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u="sng" dirty="0" smtClean="0">
                <a:hlinkClick r:id="rId4"/>
              </a:rPr>
              <a:t> http://dislekciy.blox.ua/2009/09/Vidy-disleksii.html</a:t>
            </a:r>
            <a:r>
              <a:rPr lang="ru-RU" u="sng" dirty="0"/>
              <a:t> </a:t>
            </a:r>
            <a:r>
              <a:rPr lang="ru-RU" dirty="0" smtClean="0"/>
              <a:t>Успешный ребенок и человек. Виды дислексии. </a:t>
            </a:r>
            <a:r>
              <a:rPr lang="ru-RU" dirty="0" err="1" smtClean="0"/>
              <a:t>Какалова</a:t>
            </a:r>
            <a:r>
              <a:rPr lang="ru-RU" dirty="0" smtClean="0"/>
              <a:t> Елена Викторовна.</a:t>
            </a:r>
          </a:p>
          <a:p>
            <a:pPr>
              <a:buNone/>
            </a:pPr>
            <a:r>
              <a:rPr lang="ru-RU" dirty="0" smtClean="0"/>
              <a:t>5.</a:t>
            </a:r>
            <a:r>
              <a:rPr lang="ru-RU" u="sng" dirty="0" smtClean="0">
                <a:hlinkClick r:id="rId2"/>
              </a:rPr>
              <a:t>http</a:t>
            </a:r>
            <a:r>
              <a:rPr lang="ru-RU" u="sng" dirty="0" smtClean="0">
                <a:hlinkClick r:id="rId2"/>
              </a:rPr>
              <a:t>://www.dyslexia.ru/index.php?id=6</a:t>
            </a:r>
            <a:r>
              <a:rPr lang="ru-RU" u="sng" dirty="0" smtClean="0"/>
              <a:t> </a:t>
            </a:r>
            <a:r>
              <a:rPr lang="ru-RU" dirty="0" smtClean="0"/>
              <a:t>О дисграфии. Татьяна </a:t>
            </a:r>
            <a:r>
              <a:rPr lang="ru-RU" dirty="0" err="1" smtClean="0"/>
              <a:t>Гогуадзе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 smtClean="0"/>
              <a:t>6.</a:t>
            </a:r>
            <a:r>
              <a:rPr lang="ru-RU" u="sng" dirty="0">
                <a:hlinkClick r:id="rId5"/>
              </a:rPr>
              <a:t> http://</a:t>
            </a:r>
            <a:r>
              <a:rPr lang="ru-RU" u="sng" dirty="0" smtClean="0">
                <a:hlinkClick r:id="rId5"/>
              </a:rPr>
              <a:t>www.dyslexia-dysgraphia.ru/genius.html</a:t>
            </a:r>
            <a:r>
              <a:rPr lang="ru-RU" dirty="0"/>
              <a:t> Дислексия и коррекция</a:t>
            </a:r>
            <a:r>
              <a:rPr lang="ru-RU" dirty="0" smtClean="0"/>
              <a:t>.</a:t>
            </a:r>
            <a:r>
              <a:rPr lang="ru-RU" dirty="0"/>
              <a:t> Известные </a:t>
            </a:r>
            <a:r>
              <a:rPr lang="ru-RU" dirty="0" smtClean="0"/>
              <a:t>дислексики.</a:t>
            </a:r>
          </a:p>
          <a:p>
            <a:pPr>
              <a:buNone/>
            </a:pPr>
            <a:r>
              <a:rPr lang="ru-RU" dirty="0" smtClean="0"/>
              <a:t>7.</a:t>
            </a:r>
            <a:r>
              <a:rPr lang="ru-RU" u="sng" dirty="0">
                <a:hlinkClick r:id="rId4"/>
              </a:rPr>
              <a:t> </a:t>
            </a:r>
            <a:r>
              <a:rPr lang="ru-RU" u="sng" dirty="0" smtClean="0">
                <a:hlinkClick r:id="rId6"/>
              </a:rPr>
              <a:t>http://www.solnet.ee/parents/log_58.html</a:t>
            </a:r>
            <a:r>
              <a:rPr lang="ru-RU" u="sng" dirty="0"/>
              <a:t> </a:t>
            </a:r>
            <a:r>
              <a:rPr lang="ru-RU" dirty="0" smtClean="0"/>
              <a:t>За советом к логопеду . Дислексия. Оксана </a:t>
            </a:r>
            <a:r>
              <a:rPr lang="ru-RU" dirty="0" err="1" smtClean="0"/>
              <a:t>Макерова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8.</a:t>
            </a:r>
            <a:r>
              <a:rPr lang="ru-RU" dirty="0"/>
              <a:t> </a:t>
            </a:r>
            <a:r>
              <a:rPr lang="ru-RU" u="sng" dirty="0">
                <a:hlinkClick r:id="rId7"/>
              </a:rPr>
              <a:t>http://</a:t>
            </a:r>
            <a:r>
              <a:rPr lang="ru-RU" u="sng" dirty="0" smtClean="0">
                <a:hlinkClick r:id="rId7"/>
              </a:rPr>
              <a:t>school2.admsurgut.ru/infa/log/dis/</a:t>
            </a:r>
            <a:r>
              <a:rPr lang="ru-RU" dirty="0"/>
              <a:t>Дисграфия. </a:t>
            </a:r>
            <a:r>
              <a:rPr lang="ru-RU" dirty="0" smtClean="0"/>
              <a:t> Ж.Н</a:t>
            </a:r>
            <a:r>
              <a:rPr lang="ru-RU" dirty="0"/>
              <a:t>. </a:t>
            </a:r>
            <a:r>
              <a:rPr lang="ru-RU" dirty="0" err="1" smtClean="0"/>
              <a:t>Лысенкова</a:t>
            </a:r>
            <a:r>
              <a:rPr lang="ru-RU" dirty="0" smtClean="0"/>
              <a:t>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Дисграфия - это частичное нарушение процесса письма, проявляющееся в стойких, повторяющихся ошибках, обусловленных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высших психических функций участвующих в процессе письма.</a:t>
            </a:r>
            <a:r>
              <a:rPr lang="en-US" dirty="0" smtClean="0"/>
              <a:t>[</a:t>
            </a:r>
            <a:r>
              <a:rPr lang="ru-RU" dirty="0" smtClean="0"/>
              <a:t>5</a:t>
            </a:r>
            <a:r>
              <a:rPr lang="en-US" dirty="0"/>
              <a:t>]</a:t>
            </a:r>
            <a:endParaRPr lang="ru-RU" dirty="0" smtClean="0"/>
          </a:p>
          <a:p>
            <a:pPr algn="just"/>
            <a:r>
              <a:rPr lang="ru-RU" dirty="0" smtClean="0"/>
              <a:t>Аграфия – отсутствие процесса письма.</a:t>
            </a:r>
          </a:p>
          <a:p>
            <a:pPr algn="just"/>
            <a:r>
              <a:rPr lang="ru-RU" dirty="0" smtClean="0"/>
              <a:t>Дислексия - частичное специфическое нарушение процесса чтения, обусловленное </a:t>
            </a:r>
            <a:r>
              <a:rPr lang="ru-RU" dirty="0" err="1" smtClean="0"/>
              <a:t>несформированностью</a:t>
            </a:r>
            <a:r>
              <a:rPr lang="ru-RU" dirty="0" smtClean="0"/>
              <a:t> (нарушением) высших психических функций и проявляющееся в повторяющихся ошибках стойкого характера.</a:t>
            </a:r>
            <a:r>
              <a:rPr lang="en-US" dirty="0" smtClean="0"/>
              <a:t>[</a:t>
            </a:r>
            <a:r>
              <a:rPr lang="ru-RU" dirty="0" smtClean="0"/>
              <a:t>7</a:t>
            </a:r>
            <a:r>
              <a:rPr lang="en-US" dirty="0"/>
              <a:t>]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Алексия - полная неспособность или потеря способности овладения процессом чтения.</a:t>
            </a:r>
            <a:r>
              <a:rPr lang="en-US" dirty="0" smtClean="0"/>
              <a:t>[</a:t>
            </a:r>
            <a:r>
              <a:rPr lang="ru-RU" dirty="0" smtClean="0"/>
              <a:t>7</a:t>
            </a:r>
            <a:r>
              <a:rPr lang="en-US" dirty="0"/>
              <a:t>]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МКБ-10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04389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Блок нарушений: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специфические расстройства развития речи и языка.</a:t>
            </a:r>
          </a:p>
          <a:p>
            <a:pPr>
              <a:buNone/>
            </a:pPr>
            <a:r>
              <a:rPr lang="ru-RU" dirty="0" err="1" smtClean="0"/>
              <a:t>Дислексия</a:t>
            </a:r>
            <a:r>
              <a:rPr lang="ru-RU" dirty="0" smtClean="0"/>
              <a:t>(</a:t>
            </a:r>
            <a:r>
              <a:rPr lang="en-US" dirty="0" smtClean="0"/>
              <a:t>F</a:t>
            </a:r>
            <a:r>
              <a:rPr lang="ru-RU" dirty="0" smtClean="0"/>
              <a:t>81.0) – специфическое расстройство чтения;</a:t>
            </a:r>
          </a:p>
          <a:p>
            <a:pPr>
              <a:buNone/>
            </a:pPr>
            <a:r>
              <a:rPr lang="ru-RU" dirty="0" err="1" smtClean="0"/>
              <a:t>Дисграфия</a:t>
            </a:r>
            <a:r>
              <a:rPr lang="ru-RU" dirty="0" smtClean="0"/>
              <a:t>(</a:t>
            </a:r>
            <a:r>
              <a:rPr lang="en-US" dirty="0" smtClean="0"/>
              <a:t>F</a:t>
            </a:r>
            <a:r>
              <a:rPr lang="ru-RU" dirty="0" smtClean="0"/>
              <a:t>81.1) – специфическое расстройство </a:t>
            </a:r>
            <a:r>
              <a:rPr lang="ru-RU" dirty="0" err="1" smtClean="0"/>
              <a:t>спеллингования</a:t>
            </a:r>
            <a:r>
              <a:rPr lang="en-US" dirty="0"/>
              <a:t>.</a:t>
            </a:r>
            <a:r>
              <a:rPr lang="en-US" dirty="0" smtClean="0"/>
              <a:t>[</a:t>
            </a:r>
            <a:r>
              <a:rPr lang="ru-RU" dirty="0" smtClean="0"/>
              <a:t>1,13</a:t>
            </a:r>
            <a:r>
              <a:rPr lang="en-US" dirty="0"/>
              <a:t>]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Этиология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арушения </a:t>
            </a:r>
            <a:r>
              <a:rPr lang="ru-RU" dirty="0"/>
              <a:t>письма и чтения у детей чаще всего возникают в результате общего недоразвития всех компонентов языка: фонетико-фонематического и лексико-грамматического. Дисграфия и дислексия возникают, как правило у детей с III уровнем речевого </a:t>
            </a:r>
            <a:r>
              <a:rPr lang="ru-RU" dirty="0" smtClean="0"/>
              <a:t>развития</a:t>
            </a:r>
            <a:r>
              <a:rPr lang="en-US" dirty="0"/>
              <a:t>.</a:t>
            </a:r>
            <a:r>
              <a:rPr lang="ru-RU" dirty="0" smtClean="0"/>
              <a:t> </a:t>
            </a:r>
            <a:r>
              <a:rPr lang="en-US" dirty="0" smtClean="0"/>
              <a:t>[</a:t>
            </a:r>
            <a:r>
              <a:rPr lang="ru-RU" dirty="0" smtClean="0"/>
              <a:t>2, 172</a:t>
            </a:r>
            <a:r>
              <a:rPr lang="en-US" dirty="0" smtClean="0"/>
              <a:t>]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00792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С помощью магнитно-резонансного анализатора неврологи смогли установить, что основную роль в процессе чтения играют три основных зоны в левом полушарии, которые являются чем-то вроде "инициатора звуков", "анализатора" и "автоматического определителя" и действуют одновременно. </a:t>
            </a:r>
          </a:p>
          <a:p>
            <a:pPr algn="just">
              <a:buNone/>
            </a:pPr>
            <a:r>
              <a:rPr lang="ru-RU" sz="1800" dirty="0" smtClean="0"/>
              <a:t>         Однако у людей, страдающих </a:t>
            </a:r>
            <a:r>
              <a:rPr lang="ru-RU" sz="1800" dirty="0" err="1" smtClean="0"/>
              <a:t>дислексией</a:t>
            </a:r>
            <a:r>
              <a:rPr lang="ru-RU" sz="1800" dirty="0" smtClean="0"/>
              <a:t>, происходит сбой нервных связей между первым и вторым центрами, возможно, из-за доминирующей роли первичного центра-распознавателя. Поэтому у них возникают затруднения при переходе от звукового состава слова к его смыслу, и каждое слово они читают по слогам, словно видят его впервые. Поскольку распознавание слов осуществляется не автоматически, а механически, темп чтения крайне низкий. </a:t>
            </a:r>
          </a:p>
          <a:p>
            <a:pPr algn="just"/>
            <a:r>
              <a:rPr lang="ru-RU" sz="1800" dirty="0" smtClean="0"/>
              <a:t>Елена Жидкова,(детский невролог) «дислексия возникает из-за "неслаженной работы правого и левого полушарий мозга. Причиной могут быть родовые травмы, нарушения во время беременности, нарушения правильного моторного развития". </a:t>
            </a:r>
          </a:p>
          <a:p>
            <a:pPr algn="just"/>
            <a:r>
              <a:rPr lang="ru-RU" sz="1800" dirty="0" smtClean="0"/>
              <a:t>Передается дислексия  по наследству. </a:t>
            </a:r>
            <a:r>
              <a:rPr lang="ru-RU" sz="1800" dirty="0" smtClean="0"/>
              <a:t> </a:t>
            </a:r>
            <a:endParaRPr lang="ru-RU" sz="1800" dirty="0" smtClean="0"/>
          </a:p>
          <a:p>
            <a:pPr algn="just"/>
            <a:r>
              <a:rPr lang="ru-RU" sz="1800" dirty="0" smtClean="0"/>
              <a:t>дислексия - это не проявление тупости или нежелания учиться, а вполне реальное генетическое заболевание, нарушающее правильную работу мозга.</a:t>
            </a:r>
            <a:r>
              <a:rPr lang="en-US" sz="1800" dirty="0" smtClean="0"/>
              <a:t>[</a:t>
            </a:r>
            <a:r>
              <a:rPr lang="ru-RU" sz="1800" dirty="0" smtClean="0"/>
              <a:t>7</a:t>
            </a:r>
            <a:r>
              <a:rPr lang="en-US" sz="1800" dirty="0"/>
              <a:t>]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78647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биологические причины. Недоразвитие или поражение </a:t>
            </a:r>
            <a:r>
              <a:rPr lang="ru-RU" dirty="0" err="1" smtClean="0"/>
              <a:t>головногомозга</a:t>
            </a:r>
            <a:r>
              <a:rPr lang="ru-RU" dirty="0" smtClean="0"/>
              <a:t> в разные периоды развития ребенка (</a:t>
            </a:r>
            <a:r>
              <a:rPr lang="ru-RU" dirty="0" err="1" smtClean="0"/>
              <a:t>пренатальный</a:t>
            </a:r>
            <a:r>
              <a:rPr lang="ru-RU" dirty="0" smtClean="0"/>
              <a:t>, </a:t>
            </a:r>
            <a:r>
              <a:rPr lang="ru-RU" dirty="0" err="1" smtClean="0"/>
              <a:t>натальный,постнатальный</a:t>
            </a:r>
            <a:r>
              <a:rPr lang="ru-RU" dirty="0" smtClean="0"/>
              <a:t>), патологии беременности, </a:t>
            </a:r>
            <a:r>
              <a:rPr lang="ru-RU" dirty="0" err="1" smtClean="0"/>
              <a:t>травматизация</a:t>
            </a:r>
            <a:r>
              <a:rPr lang="ru-RU" dirty="0" smtClean="0"/>
              <a:t> плода, </a:t>
            </a:r>
            <a:r>
              <a:rPr lang="ru-RU" dirty="0" err="1" smtClean="0"/>
              <a:t>асфиксии,менингоэнцефалиты</a:t>
            </a:r>
            <a:r>
              <a:rPr lang="ru-RU" dirty="0" smtClean="0"/>
              <a:t>, тяжелые соматические заболевания и </a:t>
            </a:r>
            <a:r>
              <a:rPr lang="ru-RU" dirty="0" err="1" smtClean="0"/>
              <a:t>инфекции,истощающие</a:t>
            </a:r>
            <a:r>
              <a:rPr lang="ru-RU" dirty="0" smtClean="0"/>
              <a:t> нервную систему ребенка. В результате страдают </a:t>
            </a:r>
            <a:r>
              <a:rPr lang="ru-RU" dirty="0" err="1" smtClean="0"/>
              <a:t>отделыголовного</a:t>
            </a:r>
            <a:r>
              <a:rPr lang="ru-RU" dirty="0" smtClean="0"/>
              <a:t> мозга, обеспечивающие психологические функции, участвующие </a:t>
            </a:r>
            <a:r>
              <a:rPr lang="ru-RU" dirty="0" err="1" smtClean="0"/>
              <a:t>впроцессе</a:t>
            </a:r>
            <a:r>
              <a:rPr lang="ru-RU" dirty="0" smtClean="0"/>
              <a:t> </a:t>
            </a:r>
            <a:r>
              <a:rPr lang="ru-RU" dirty="0" err="1" smtClean="0"/>
              <a:t>письма.При</a:t>
            </a:r>
            <a:r>
              <a:rPr lang="ru-RU" dirty="0" smtClean="0"/>
              <a:t> наличие органического повреждения головного мозга, дисграфии </a:t>
            </a:r>
            <a:r>
              <a:rPr lang="ru-RU" dirty="0" err="1" smtClean="0"/>
              <a:t>вбольшинстве</a:t>
            </a:r>
            <a:r>
              <a:rPr lang="ru-RU" dirty="0" smtClean="0"/>
              <a:t> случаев предшествует дизартрия, алалия, афазия или </a:t>
            </a:r>
            <a:r>
              <a:rPr lang="ru-RU" dirty="0" err="1" smtClean="0"/>
              <a:t>онавозникает</a:t>
            </a:r>
            <a:r>
              <a:rPr lang="ru-RU" dirty="0" smtClean="0"/>
              <a:t> на фоне ДЦП, ЗПР, умственной отсталости, </a:t>
            </a:r>
            <a:r>
              <a:rPr lang="ru-RU" dirty="0" err="1" smtClean="0"/>
              <a:t>задержкипсихомоторного</a:t>
            </a:r>
            <a:r>
              <a:rPr lang="ru-RU" dirty="0" smtClean="0"/>
              <a:t> развития.</a:t>
            </a:r>
          </a:p>
          <a:p>
            <a:pPr algn="just"/>
            <a:r>
              <a:rPr lang="ru-RU" dirty="0" smtClean="0"/>
              <a:t>социально-психологические причины. К таким причинам </a:t>
            </a:r>
            <a:r>
              <a:rPr lang="ru-RU" dirty="0" err="1" smtClean="0"/>
              <a:t>относятсянедостаточность</a:t>
            </a:r>
            <a:r>
              <a:rPr lang="ru-RU" dirty="0" smtClean="0"/>
              <a:t> речевых контактов, педагогическая запущенность, </a:t>
            </a:r>
            <a:r>
              <a:rPr lang="ru-RU" dirty="0" err="1" smtClean="0"/>
              <a:t>синдромгоспитализма</a:t>
            </a:r>
            <a:r>
              <a:rPr lang="ru-RU" dirty="0" smtClean="0"/>
              <a:t> и т. д.</a:t>
            </a:r>
            <a:r>
              <a:rPr lang="en-US" dirty="0" smtClean="0"/>
              <a:t>[</a:t>
            </a:r>
            <a:r>
              <a:rPr lang="ru-RU" dirty="0" smtClean="0"/>
              <a:t>3</a:t>
            </a:r>
            <a:r>
              <a:rPr lang="en-US" dirty="0"/>
              <a:t>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Симптоматика дислексии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1. Замена и смешение звуков при чтении, чаще всего фонетически близких звуков , а также замены графически сходных букв.</a:t>
            </a:r>
          </a:p>
          <a:p>
            <a:pPr algn="just">
              <a:buNone/>
            </a:pPr>
            <a:r>
              <a:rPr lang="ru-RU" dirty="0" smtClean="0"/>
              <a:t>2. Побуквенное чтение-нарушение слияния звуков в слоги и слова.</a:t>
            </a:r>
          </a:p>
          <a:p>
            <a:pPr algn="just">
              <a:buNone/>
            </a:pPr>
            <a:r>
              <a:rPr lang="ru-RU" dirty="0" smtClean="0"/>
              <a:t>3. Искажение </a:t>
            </a:r>
            <a:r>
              <a:rPr lang="ru-RU" dirty="0" err="1" smtClean="0"/>
              <a:t>звуко-слоговой</a:t>
            </a:r>
            <a:r>
              <a:rPr lang="ru-RU" dirty="0" smtClean="0"/>
              <a:t> структуры слова.</a:t>
            </a:r>
          </a:p>
          <a:p>
            <a:pPr algn="just">
              <a:buNone/>
            </a:pPr>
            <a:r>
              <a:rPr lang="ru-RU" dirty="0" smtClean="0"/>
              <a:t>4. Нарушение понимания прочитанного.</a:t>
            </a:r>
          </a:p>
          <a:p>
            <a:pPr algn="just">
              <a:buNone/>
            </a:pPr>
            <a:r>
              <a:rPr lang="ru-RU" dirty="0" smtClean="0"/>
              <a:t>5. </a:t>
            </a:r>
            <a:r>
              <a:rPr lang="ru-RU" dirty="0" err="1" smtClean="0"/>
              <a:t>Аграмматизмы</a:t>
            </a:r>
            <a:r>
              <a:rPr lang="ru-RU" dirty="0" smtClean="0"/>
              <a:t> при чтении.</a:t>
            </a:r>
          </a:p>
          <a:p>
            <a:pPr algn="just">
              <a:buNone/>
            </a:pPr>
            <a:r>
              <a:rPr lang="ru-RU" dirty="0" smtClean="0"/>
              <a:t>6. Часто наблюдается в анамнезе нарушения звукопроизношения.</a:t>
            </a:r>
          </a:p>
          <a:p>
            <a:pPr algn="just">
              <a:buNone/>
            </a:pPr>
            <a:r>
              <a:rPr lang="ru-RU" dirty="0" smtClean="0"/>
              <a:t>7. Бедность лексического запаса, неточность употребления слов. </a:t>
            </a:r>
          </a:p>
          <a:p>
            <a:pPr algn="just">
              <a:buNone/>
            </a:pPr>
            <a:r>
              <a:rPr lang="ru-RU" dirty="0" smtClean="0"/>
              <a:t>8.Трудности ориентировки во всех пространственных направлениях.</a:t>
            </a:r>
          </a:p>
          <a:p>
            <a:pPr algn="just">
              <a:buNone/>
            </a:pPr>
            <a:r>
              <a:rPr lang="ru-RU" dirty="0" smtClean="0"/>
              <a:t>9. Неточность определения формы, величины. </a:t>
            </a:r>
            <a:r>
              <a:rPr lang="ru-RU" dirty="0" err="1" smtClean="0"/>
              <a:t>Несформированность</a:t>
            </a:r>
            <a:r>
              <a:rPr lang="ru-RU" dirty="0" smtClean="0"/>
              <a:t> оптико-пространственных представлений проявляется в рисовании, при составлении целого из частей при конструировании, в неспособности воспроизведения заданной формы.</a:t>
            </a:r>
          </a:p>
          <a:p>
            <a:pPr algn="just">
              <a:buNone/>
            </a:pPr>
            <a:r>
              <a:rPr lang="ru-RU" dirty="0" smtClean="0"/>
              <a:t>10. Выявляется задержка в дифференциации правой и левой части тела, поздняя </a:t>
            </a:r>
            <a:r>
              <a:rPr lang="ru-RU" dirty="0" err="1" smtClean="0"/>
              <a:t>литерализация</a:t>
            </a:r>
            <a:r>
              <a:rPr lang="ru-RU" dirty="0" smtClean="0"/>
              <a:t> или ее нарушение (</a:t>
            </a:r>
            <a:r>
              <a:rPr lang="ru-RU" dirty="0" err="1" smtClean="0"/>
              <a:t>левшество</a:t>
            </a:r>
            <a:r>
              <a:rPr lang="ru-RU" dirty="0" smtClean="0"/>
              <a:t> или смешанная доминанта).</a:t>
            </a:r>
            <a:r>
              <a:rPr lang="en-US" dirty="0" smtClean="0"/>
              <a:t>[</a:t>
            </a:r>
            <a:r>
              <a:rPr lang="ru-RU" dirty="0" smtClean="0"/>
              <a:t>3</a:t>
            </a:r>
            <a:r>
              <a:rPr lang="en-US" dirty="0"/>
              <a:t>]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Симптоматика 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Главным критерием диагностики дисграфии принято считать наличие на письме так называемых "специфических ошибок".</a:t>
            </a:r>
          </a:p>
          <a:p>
            <a:pPr algn="just"/>
            <a:r>
              <a:rPr lang="ru-RU" dirty="0" smtClean="0"/>
              <a:t>пропуски букв, слогов, слов, их перестановки</a:t>
            </a:r>
          </a:p>
          <a:p>
            <a:pPr algn="just"/>
            <a:r>
              <a:rPr lang="ru-RU" dirty="0" smtClean="0"/>
              <a:t>замены и смешения букв, близких по акустико-артикуляторным характеристикам соответствующих звуков</a:t>
            </a:r>
          </a:p>
          <a:p>
            <a:pPr algn="just"/>
            <a:r>
              <a:rPr lang="ru-RU" dirty="0" smtClean="0"/>
              <a:t>смешения букв, сходных по начертанию</a:t>
            </a:r>
          </a:p>
          <a:p>
            <a:pPr algn="just"/>
            <a:r>
              <a:rPr lang="ru-RU" dirty="0"/>
              <a:t>с</a:t>
            </a:r>
            <a:r>
              <a:rPr lang="ru-RU" dirty="0" smtClean="0"/>
              <a:t>лияние нескольких слов в одно</a:t>
            </a:r>
          </a:p>
          <a:p>
            <a:pPr algn="just"/>
            <a:r>
              <a:rPr lang="ru-RU" dirty="0" smtClean="0"/>
              <a:t>нарушения грамматического согласования и управления слов </a:t>
            </a:r>
            <a:r>
              <a:rPr lang="ru-RU" dirty="0" err="1" smtClean="0"/>
              <a:t>впредложении</a:t>
            </a:r>
            <a:r>
              <a:rPr lang="ru-RU" dirty="0" smtClean="0"/>
              <a:t>. Иначе говоря, искажения, замены, смешения букв(</a:t>
            </a:r>
            <a:r>
              <a:rPr lang="ru-RU" dirty="0" err="1" smtClean="0"/>
              <a:t>оптико-артикуляторно-акустический</a:t>
            </a:r>
            <a:r>
              <a:rPr lang="ru-RU" dirty="0" smtClean="0"/>
              <a:t> признак), </a:t>
            </a:r>
            <a:r>
              <a:rPr lang="ru-RU" dirty="0" err="1" smtClean="0"/>
              <a:t>искажениебуквенно-слоговой</a:t>
            </a:r>
            <a:r>
              <a:rPr lang="ru-RU" dirty="0" smtClean="0"/>
              <a:t> структуры слов (пропуски, перестановки, </a:t>
            </a:r>
            <a:r>
              <a:rPr lang="ru-RU" dirty="0" err="1" smtClean="0"/>
              <a:t>добавления,разрывы</a:t>
            </a:r>
            <a:r>
              <a:rPr lang="ru-RU" dirty="0" smtClean="0"/>
              <a:t>), нарушения структуры предложений (пропуски, </a:t>
            </a:r>
            <a:r>
              <a:rPr lang="ru-RU" dirty="0" err="1" smtClean="0"/>
              <a:t>разрывы,перестановки</a:t>
            </a:r>
            <a:r>
              <a:rPr lang="ru-RU" dirty="0" smtClean="0"/>
              <a:t> слов.</a:t>
            </a:r>
          </a:p>
          <a:p>
            <a:pPr algn="just"/>
            <a:r>
              <a:rPr lang="ru-RU" dirty="0" err="1" smtClean="0"/>
              <a:t>Аграмматизмы</a:t>
            </a:r>
            <a:r>
              <a:rPr lang="ru-RU" dirty="0" smtClean="0"/>
              <a:t> на письме</a:t>
            </a:r>
            <a:r>
              <a:rPr lang="en-US" dirty="0" smtClean="0"/>
              <a:t>[</a:t>
            </a:r>
            <a:r>
              <a:rPr lang="ru-RU" dirty="0" smtClean="0"/>
              <a:t>3</a:t>
            </a:r>
            <a:r>
              <a:rPr lang="en-US" dirty="0"/>
              <a:t>]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368</TotalTime>
  <Words>1514</Words>
  <Application>Microsoft Office PowerPoint</Application>
  <PresentationFormat>Экран (4:3)</PresentationFormat>
  <Paragraphs>130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Дисграфия и дислексия</vt:lpstr>
      <vt:lpstr>Содержание</vt:lpstr>
      <vt:lpstr>Определение</vt:lpstr>
      <vt:lpstr>МКБ-10</vt:lpstr>
      <vt:lpstr>Этиология</vt:lpstr>
      <vt:lpstr>Слайд 6</vt:lpstr>
      <vt:lpstr>Слайд 7</vt:lpstr>
      <vt:lpstr>Симптоматика дислексии</vt:lpstr>
      <vt:lpstr>Симптоматика дисграфии</vt:lpstr>
      <vt:lpstr>Пример нарушенного письма</vt:lpstr>
      <vt:lpstr>Пример нарушенного письма</vt:lpstr>
      <vt:lpstr>Виды дислексии</vt:lpstr>
      <vt:lpstr>Виды дисграфии</vt:lpstr>
      <vt:lpstr>Логопедическое воздействие при нарушениях чтения и письма</vt:lpstr>
      <vt:lpstr>Слайд 15</vt:lpstr>
      <vt:lpstr>Советы родителям</vt:lpstr>
      <vt:lpstr>Напоследок….  Известные дислексики</vt:lpstr>
      <vt:lpstr>Слайд 18</vt:lpstr>
      <vt:lpstr>Слайд 19</vt:lpstr>
      <vt:lpstr>Библиографический список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39</cp:revision>
  <dcterms:created xsi:type="dcterms:W3CDTF">2012-05-25T10:48:41Z</dcterms:created>
  <dcterms:modified xsi:type="dcterms:W3CDTF">2012-05-25T22:40:49Z</dcterms:modified>
</cp:coreProperties>
</file>