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0" r:id="rId3"/>
    <p:sldId id="271" r:id="rId4"/>
    <p:sldId id="279" r:id="rId5"/>
    <p:sldId id="281" r:id="rId6"/>
    <p:sldId id="276" r:id="rId7"/>
    <p:sldId id="277" r:id="rId8"/>
    <p:sldId id="290" r:id="rId9"/>
    <p:sldId id="295" r:id="rId10"/>
    <p:sldId id="291" r:id="rId11"/>
    <p:sldId id="268" r:id="rId12"/>
    <p:sldId id="278" r:id="rId13"/>
    <p:sldId id="269" r:id="rId14"/>
    <p:sldId id="262" r:id="rId15"/>
    <p:sldId id="264" r:id="rId16"/>
    <p:sldId id="266" r:id="rId17"/>
    <p:sldId id="265" r:id="rId18"/>
    <p:sldId id="267" r:id="rId19"/>
    <p:sldId id="282" r:id="rId20"/>
    <p:sldId id="283" r:id="rId21"/>
    <p:sldId id="258" r:id="rId22"/>
    <p:sldId id="263" r:id="rId23"/>
    <p:sldId id="260" r:id="rId24"/>
    <p:sldId id="261" r:id="rId25"/>
    <p:sldId id="259" r:id="rId26"/>
    <p:sldId id="272" r:id="rId27"/>
    <p:sldId id="275" r:id="rId28"/>
    <p:sldId id="274" r:id="rId29"/>
    <p:sldId id="273" r:id="rId30"/>
    <p:sldId id="288" r:id="rId31"/>
    <p:sldId id="257" r:id="rId32"/>
    <p:sldId id="287" r:id="rId33"/>
    <p:sldId id="289" r:id="rId34"/>
    <p:sldId id="284" r:id="rId35"/>
    <p:sldId id="286" r:id="rId36"/>
    <p:sldId id="285" r:id="rId37"/>
    <p:sldId id="292" r:id="rId38"/>
    <p:sldId id="294" r:id="rId39"/>
    <p:sldId id="293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257083-1757-4202-8A51-86B92F0FCBB0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FAB482-89F7-4BF4-9274-7B017C6254C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836712"/>
            <a:ext cx="7629128" cy="3629000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ИСТОРИЯ  И ТЕОРИЯ ЛИТЕРАТУРЫ: РОССКИЙСКАЯ ДВОРЯНСКАЯ ЛИТЕРАТУРА </a:t>
            </a:r>
            <a:r>
              <a:rPr lang="en-US" sz="3600" dirty="0" smtClean="0"/>
              <a:t>XIX </a:t>
            </a:r>
            <a:r>
              <a:rPr lang="ru-RU" sz="3600" dirty="0" smtClean="0"/>
              <a:t>ВЕКА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Литературные аргументы для сочинений: </a:t>
            </a:r>
            <a:r>
              <a:rPr lang="ru-RU" sz="3600" dirty="0" smtClean="0"/>
              <a:t>правдивость и актуальность </a:t>
            </a:r>
            <a:r>
              <a:rPr lang="ru-RU" sz="3600" dirty="0" smtClean="0"/>
              <a:t>произведений, интересные особенности биографий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63688" y="4293096"/>
            <a:ext cx="6477000" cy="1828800"/>
          </a:xfrm>
          <a:prstGeom prst="rect">
            <a:avLst/>
          </a:prstGeom>
        </p:spPr>
        <p:txBody>
          <a:bodyPr vert="horz" anchor="b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Презентация ученика 10 «б» класса гимназии «Вертикаль» (г. Москва) Румянцева Василия</a:t>
            </a:r>
            <a:endParaRPr kumimoji="0" lang="ru-RU" sz="4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bigslide.ru/images/15/14939/960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24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Николай Васильевич Гоголь (1809-1852 гг.)</a:t>
            </a:r>
            <a:endParaRPr lang="ru-RU" sz="3200" b="1" dirty="0"/>
          </a:p>
        </p:txBody>
      </p:sp>
      <p:pic>
        <p:nvPicPr>
          <p:cNvPr id="22534" name="Picture 6" descr="http://images.myshared.ru/673905/slid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3"/>
            <a:ext cx="7164288" cy="53732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«Ревизор» (1836 г.)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Хлестаков Иван Александрович - «молодой человек, лет 23-х, тоненькой, худенькой; несколько </a:t>
            </a:r>
            <a:r>
              <a:rPr lang="ru-RU" dirty="0" err="1" smtClean="0"/>
              <a:t>приглуповат</a:t>
            </a:r>
            <a:r>
              <a:rPr lang="ru-RU" dirty="0" smtClean="0"/>
              <a:t> и, как говорят, без царя в голове. Один из тех людей, которых в канцеляриях называют пустейшими. Говорит и действует без всякого соображения. Он не в состоянии остановить постоянного внимания на какой-нибудь мысли. Речь его отрывиста, и слова вылетают из уст его совершенно неожиданно... Одет по моде» (и одежда, вероятно, ГЛАВНОЕ). Любой человек на месте ревизора любой наружности и возраста был бы точно так же облагодетельствован, как и молодой и худосочный авантюрист Хлестаков.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Открытки и картинки\Неожиданный пингвин\Коллажи\0002-002-Sjuzhet-Revizora-byl-podskazan-Gogolju-Pushkiny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921" b="9773"/>
          <a:stretch>
            <a:fillRect/>
          </a:stretch>
        </p:blipFill>
        <p:spPr bwMode="auto">
          <a:xfrm>
            <a:off x="539552" y="1124744"/>
            <a:ext cx="8137498" cy="5206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D:\Открытки и картинки\Неожиданный пингвин\Коллажи\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976313"/>
            <a:ext cx="6667500" cy="4905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Необычность образования М.Ю.Лермонтова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419056" cy="438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Воспитывался бабушкой Елизаветой Алексеевной Арсеньевой</a:t>
            </a:r>
            <a:r>
              <a:rPr lang="ru-RU" dirty="0" smtClean="0"/>
              <a:t> </a:t>
            </a:r>
            <a:r>
              <a:rPr lang="ru-RU" dirty="0" smtClean="0"/>
              <a:t>(мать </a:t>
            </a:r>
            <a:r>
              <a:rPr lang="ru-RU" dirty="0" smtClean="0"/>
              <a:t>Марья </a:t>
            </a:r>
            <a:r>
              <a:rPr lang="ru-RU" dirty="0" smtClean="0"/>
              <a:t>Михайловна Лермонтова умерла в 1817 г., когда Михаилу не исполнилось еще и трех лет).</a:t>
            </a:r>
          </a:p>
          <a:p>
            <a:pPr>
              <a:buNone/>
            </a:pPr>
            <a:r>
              <a:rPr lang="ru-RU" dirty="0" smtClean="0"/>
              <a:t> 1 сентября 1828г</a:t>
            </a:r>
            <a:r>
              <a:rPr lang="ru-RU" dirty="0" smtClean="0"/>
              <a:t>. </a:t>
            </a:r>
            <a:r>
              <a:rPr lang="ru-RU" dirty="0" smtClean="0"/>
              <a:t>был зачислен </a:t>
            </a:r>
            <a:r>
              <a:rPr lang="ru-RU" dirty="0" smtClean="0"/>
              <a:t>в </a:t>
            </a:r>
            <a:r>
              <a:rPr lang="ru-RU" dirty="0" smtClean="0"/>
              <a:t>Московский университетский благородный </a:t>
            </a:r>
            <a:r>
              <a:rPr lang="ru-RU" dirty="0" smtClean="0"/>
              <a:t>пансион </a:t>
            </a:r>
            <a:r>
              <a:rPr lang="ru-RU" dirty="0" smtClean="0"/>
              <a:t>в 4 </a:t>
            </a:r>
            <a:r>
              <a:rPr lang="ru-RU" dirty="0" smtClean="0"/>
              <a:t>класс.</a:t>
            </a:r>
            <a:r>
              <a:rPr lang="ru-RU" dirty="0" smtClean="0"/>
              <a:t> 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Знал </a:t>
            </a:r>
            <a:r>
              <a:rPr lang="ru-RU" dirty="0" smtClean="0"/>
              <a:t>4 языка, занимался РУКОДЕЛИЕМ, играл на 4-х </a:t>
            </a:r>
            <a:r>
              <a:rPr lang="ru-RU" dirty="0" smtClean="0"/>
              <a:t>музыкальных инструментах </a:t>
            </a:r>
            <a:r>
              <a:rPr lang="ru-RU" dirty="0" smtClean="0"/>
              <a:t>- семиструнной гитаре, скрипке, виолончели и фортепиано</a:t>
            </a:r>
            <a:r>
              <a:rPr lang="ru-RU" dirty="0" smtClean="0"/>
              <a:t>), </a:t>
            </a:r>
            <a:r>
              <a:rPr lang="ru-RU" dirty="0" smtClean="0"/>
              <a:t>написал </a:t>
            </a:r>
            <a:r>
              <a:rPr lang="ru-RU" dirty="0" smtClean="0"/>
              <a:t>400 картин. </a:t>
            </a:r>
            <a:endParaRPr lang="ru-RU" dirty="0"/>
          </a:p>
        </p:txBody>
      </p:sp>
      <p:pic>
        <p:nvPicPr>
          <p:cNvPr id="21506" name="Picture 2" descr="https://upload.wikimedia.org/wikipedia/commons/thumb/a/a5/%D0%90%D1%80%D1%81%D0%B5%D0%BD%D1%8C%D0%B5%D0%B2%D0%B0_%D0%95._%D0%90.%2C_%D0%B1%D0%B0%D0%B1%D1%83%D1%88%D0%BA%D0%B0_%D0%9C.%D0%AE._%D0%9B%D0%B5%D1%80%D0%BC%D0%BE%D0%BD%D1%82%D0%BE%D0%B2%D0%B0.jpg/250px-%D0%90%D1%80%D1%81%D0%B5%D0%BD%D1%8C%D0%B5%D0%B2%D0%B0_%D0%95._%D0%90.%2C_%D0%B1%D0%B0%D0%B1%D1%83%D1%88%D0%BA%D0%B0_%D0%9C.%D0%AE._%D0%9B%D0%B5%D1%80%D0%BC%D0%BE%D0%BD%D1%82%D0%BE%D0%B2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0" y="3790950"/>
            <a:ext cx="2381250" cy="3067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«...</a:t>
            </a:r>
            <a:r>
              <a:rPr lang="ru-RU" sz="2800" b="1" dirty="0" smtClean="0"/>
              <a:t>Пафос поэзии Лермонтова заключается в нравственных вопросах о судьбах и нравах человеческой </a:t>
            </a:r>
            <a:r>
              <a:rPr lang="ru-RU" sz="2800" b="1" dirty="0" smtClean="0"/>
              <a:t>личности» </a:t>
            </a:r>
            <a:r>
              <a:rPr lang="ru-RU" sz="2800" b="1" dirty="0" smtClean="0"/>
              <a:t>(В. Г. Белинский)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Это говорит об условности </a:t>
            </a:r>
            <a:r>
              <a:rPr lang="ru-RU" dirty="0" smtClean="0"/>
              <a:t>выделения в лирике поэта определенных тем, мотивов, </a:t>
            </a:r>
            <a:r>
              <a:rPr lang="ru-RU" dirty="0" smtClean="0"/>
              <a:t>взаимопроникновении </a:t>
            </a:r>
            <a:r>
              <a:rPr lang="ru-RU" dirty="0" smtClean="0"/>
              <a:t>поэтических образов и символов, </a:t>
            </a:r>
            <a:r>
              <a:rPr lang="ru-RU" dirty="0" smtClean="0"/>
              <a:t>подчиненности </a:t>
            </a:r>
            <a:r>
              <a:rPr lang="ru-RU" dirty="0" smtClean="0"/>
              <a:t>общему пафосу </a:t>
            </a:r>
            <a:r>
              <a:rPr lang="ru-RU" dirty="0" smtClean="0"/>
              <a:t>поэзии.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Основные </a:t>
            </a:r>
            <a:r>
              <a:rPr lang="ru-RU" b="1" i="1" dirty="0" smtClean="0"/>
              <a:t>темы и мотивы лирики Лермонтова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363272" cy="4733880"/>
          </a:xfrm>
        </p:spPr>
        <p:txBody>
          <a:bodyPr>
            <a:normAutofit fontScale="25000" lnSpcReduction="20000"/>
          </a:bodyPr>
          <a:lstStyle/>
          <a:p>
            <a:r>
              <a:rPr lang="ru-RU" sz="4800" dirty="0" smtClean="0"/>
              <a:t>1) отрицание существующей действительности — "Жалобы турка" (1829), "Умирающий гладиатор" (1836), "Прощай, немытая Россия" (1840);</a:t>
            </a:r>
          </a:p>
          <a:p>
            <a:r>
              <a:rPr lang="ru-RU" sz="4800" dirty="0" smtClean="0"/>
              <a:t>2) </a:t>
            </a:r>
            <a:r>
              <a:rPr lang="ru-RU" sz="4800" dirty="0" err="1" smtClean="0"/>
              <a:t>бездуховность</a:t>
            </a:r>
            <a:r>
              <a:rPr lang="ru-RU" sz="4800" dirty="0" smtClean="0"/>
              <a:t> общества, </a:t>
            </a:r>
            <a:r>
              <a:rPr lang="ru-RU" sz="4800" dirty="0" err="1" smtClean="0"/>
              <a:t>маскарадность</a:t>
            </a:r>
            <a:r>
              <a:rPr lang="ru-RU" sz="4800" dirty="0" smtClean="0"/>
              <a:t> света — "Исповедь" (1831), "Как часто, пестрою толпою окружен..." (1840), "Из-под таинственной, холодной полумаски..." (1841);</a:t>
            </a:r>
          </a:p>
          <a:p>
            <a:r>
              <a:rPr lang="ru-RU" sz="4800" dirty="0" smtClean="0"/>
              <a:t>3) судьба поколения — "Монолог" (1829), "Дума"(1838);</a:t>
            </a:r>
          </a:p>
          <a:p>
            <a:r>
              <a:rPr lang="ru-RU" sz="4800" dirty="0" smtClean="0"/>
              <a:t>4) образ родины, обращение к отечественной истории, поиски идеалов в прошлом — "Новгород" (1830), "Поле Бородина" (1831), "Бородино" (1837), "Родина" (1841);</a:t>
            </a:r>
          </a:p>
          <a:p>
            <a:r>
              <a:rPr lang="ru-RU" sz="4800" dirty="0" smtClean="0"/>
              <a:t>5) обращение К природе как одухотворенной красоте, источнику сил, а также отражение в ней трагических моментов жизни, изменений человеческой души — "Кавказ" (1830), "Вечер после дождя" (1830), "Когда волнуется желтеющая нива..." (1837), "Дары Терека" (1839), "Тучи" (1840), "На севере диком стоит одиноко..." (1841), "Утес" (1841);</a:t>
            </a:r>
          </a:p>
          <a:p>
            <a:r>
              <a:rPr lang="ru-RU" sz="4800" dirty="0" smtClean="0"/>
              <a:t>6) тема любви и дружбы, емкость понятия любви, страсть и страдание как составляющие любви, поиск духовной близости и понимания — "К друзьям" (1828), "Ужасная судьба отца и сына..." (1831), "Я не люблю тебя; страстей..." (1831), "Подражания Байрону" (1831), "Памяти А. И. Одоевского" (1839), "&lt;М. А. Щербатовой&gt;" (1840), "А. И. Смирновой" (1840), "Нет, не тебя так пылко я люблю..." (1841);</a:t>
            </a:r>
          </a:p>
          <a:p>
            <a:r>
              <a:rPr lang="ru-RU" sz="4800" dirty="0" smtClean="0"/>
              <a:t>7) тема гордого одиночества, </a:t>
            </a:r>
            <a:r>
              <a:rPr lang="ru-RU" sz="4800" dirty="0" err="1" smtClean="0"/>
              <a:t>непонятости</a:t>
            </a:r>
            <a:r>
              <a:rPr lang="ru-RU" sz="4800" dirty="0" smtClean="0"/>
              <a:t> — "Одиночество" (1830), "Исповедь" (1831), "</a:t>
            </a:r>
            <a:r>
              <a:rPr lang="ru-RU" sz="4800" dirty="0" err="1" smtClean="0"/>
              <a:t>Чашажизни</a:t>
            </a:r>
            <a:r>
              <a:rPr lang="ru-RU" sz="4800" dirty="0" smtClean="0"/>
              <a:t>" (1831), "Парус" (1832), "Узник" (1837), "Никто моим словам не внемлет... я один..." (1837), "Сосед" (1837), "Соседка" (1837), "Пленный рыцарь" (1840);</a:t>
            </a:r>
          </a:p>
          <a:p>
            <a:r>
              <a:rPr lang="ru-RU" sz="4800" dirty="0" smtClean="0"/>
              <a:t>8) мотивы усталости и безысходности — "И скучно и грустно" (1840), "Из Гете" ("Горные вершины...") (1840), "Выхожу один я на дорогу..." (1841);</a:t>
            </a:r>
          </a:p>
          <a:p>
            <a:r>
              <a:rPr lang="ru-RU" sz="4800" dirty="0" smtClean="0"/>
              <a:t>9) тема самопознания, космические мотивы, противоборство земных и небесных сил — "Мой демон" (1829, 1831), "Молитва" ("Не обвиняй меня, Всесильный...") (1829), "Небо и звезды" (1831), "Земля и небо" (1831), "Когда б в покорности незнанья..." (1831), "Ангел" (1831), "Мой дом" (1831), "Бой" (1832);</a:t>
            </a:r>
          </a:p>
          <a:p>
            <a:r>
              <a:rPr lang="ru-RU" sz="4800" dirty="0" smtClean="0"/>
              <a:t>10) тема избранности, ощущение внутреннего родства с трагическими судьбами Байрона и Наполеона — "Наполеон" (1829), "1830. Мая 16 числа", "Отрывок" ("Три ночи я провел без сна — в тоске...") (1831), "Св. Елена" (1831), "Нет, я не Байрон; я другой..." (1832), "Воздушный корабль" (1840), "Последнее новоселье" (1841), "Пророк" (1841);</a:t>
            </a:r>
          </a:p>
          <a:p>
            <a:r>
              <a:rPr lang="ru-RU" sz="4800" dirty="0" smtClean="0"/>
              <a:t>11) образ поэта, судьба его творений — "Я жить хочу! Хочу печали..." (1832), "Смерть поэта" (1837), "Кинжал" (1837), "Поэт" ("Отделкой золотой блистает мой кинжал...") (1837), "Журналист, читатель и писатель" (1840), "Пророк" (1841).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Из стихотворения «Дума» (1838 г.) – о жизни общества и необходимости борьбы его прогрессивных сторон за справедливость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 добру и злу постыдно равнодушны,</a:t>
            </a:r>
            <a:br>
              <a:rPr lang="ru-RU" dirty="0" smtClean="0"/>
            </a:br>
            <a:r>
              <a:rPr lang="ru-RU" dirty="0" smtClean="0"/>
              <a:t>В начале поприща мы вянем без борьбы;</a:t>
            </a:r>
            <a:br>
              <a:rPr lang="ru-RU" dirty="0" smtClean="0"/>
            </a:br>
            <a:r>
              <a:rPr lang="ru-RU" dirty="0" smtClean="0"/>
              <a:t>Перед опасностью позорно малодушны</a:t>
            </a:r>
            <a:br>
              <a:rPr lang="ru-RU" dirty="0" smtClean="0"/>
            </a:br>
            <a:r>
              <a:rPr lang="ru-RU" dirty="0" smtClean="0"/>
              <a:t>И перед </a:t>
            </a:r>
            <a:r>
              <a:rPr lang="ru-RU" dirty="0" err="1" smtClean="0"/>
              <a:t>властию</a:t>
            </a:r>
            <a:r>
              <a:rPr lang="ru-RU" dirty="0" smtClean="0"/>
              <a:t> — презренные рабы.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Иван Сергеевич Тургенев (1818-1883 гг.) – о русском языке</a:t>
            </a:r>
            <a:endParaRPr lang="ru-RU" b="1" dirty="0"/>
          </a:p>
        </p:txBody>
      </p:sp>
      <p:pic>
        <p:nvPicPr>
          <p:cNvPr id="39938" name="Picture 2" descr="http://antirusofob.ru/uploads/posts/2013-12/1385994297_15.png"/>
          <p:cNvPicPr>
            <a:picLocks noChangeAspect="1" noChangeArrowheads="1"/>
          </p:cNvPicPr>
          <p:nvPr/>
        </p:nvPicPr>
        <p:blipFill>
          <a:blip r:embed="rId2" cstate="print"/>
          <a:srcRect t="3937" r="61359" b="37001"/>
          <a:stretch>
            <a:fillRect/>
          </a:stretch>
        </p:blipFill>
        <p:spPr bwMode="auto">
          <a:xfrm>
            <a:off x="0" y="1844824"/>
            <a:ext cx="2952328" cy="3384376"/>
          </a:xfrm>
          <a:prstGeom prst="rect">
            <a:avLst/>
          </a:prstGeom>
          <a:noFill/>
        </p:spPr>
      </p:pic>
      <p:pic>
        <p:nvPicPr>
          <p:cNvPr id="39942" name="Picture 6" descr="http://www.xpomo.com/ruskolan/cit/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844824"/>
            <a:ext cx="4752528" cy="2930726"/>
          </a:xfrm>
          <a:prstGeom prst="rect">
            <a:avLst/>
          </a:prstGeom>
          <a:noFill/>
        </p:spPr>
      </p:pic>
      <p:pic>
        <p:nvPicPr>
          <p:cNvPr id="39944" name="Picture 8" descr="http://flyhousewife.ru/wp-content/uploads/2014/07/turgenev1.jpg"/>
          <p:cNvPicPr>
            <a:picLocks noChangeAspect="1" noChangeArrowheads="1"/>
          </p:cNvPicPr>
          <p:nvPr/>
        </p:nvPicPr>
        <p:blipFill>
          <a:blip r:embed="rId4" cstate="print"/>
          <a:srcRect l="6929" t="24243" r="8967" b="39758"/>
          <a:stretch>
            <a:fillRect/>
          </a:stretch>
        </p:blipFill>
        <p:spPr bwMode="auto">
          <a:xfrm>
            <a:off x="2735288" y="4841776"/>
            <a:ext cx="6408712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Денис Иванович Фонвизин (1744-1792 гг.) – один из предшественников российской дворянской </a:t>
            </a:r>
            <a:r>
              <a:rPr lang="ru-RU" sz="2800" b="1" dirty="0" smtClean="0"/>
              <a:t>л</a:t>
            </a:r>
            <a:r>
              <a:rPr lang="ru-RU" sz="2800" b="1" dirty="0" smtClean="0"/>
              <a:t>итературы </a:t>
            </a:r>
            <a:r>
              <a:rPr lang="en-US" sz="2800" b="1" dirty="0" smtClean="0"/>
              <a:t>XIX </a:t>
            </a:r>
            <a:r>
              <a:rPr lang="ru-RU" sz="2800" b="1" dirty="0" smtClean="0"/>
              <a:t>века: «без </a:t>
            </a:r>
            <a:r>
              <a:rPr lang="ru-RU" sz="2800" b="1" dirty="0" smtClean="0"/>
              <a:t>знатных дел знатное состояние </a:t>
            </a:r>
            <a:r>
              <a:rPr lang="ru-RU" sz="2800" b="1" dirty="0" smtClean="0"/>
              <a:t>– ничто».</a:t>
            </a:r>
            <a:endParaRPr lang="ru-RU" sz="2800" b="1" dirty="0"/>
          </a:p>
        </p:txBody>
      </p:sp>
      <p:pic>
        <p:nvPicPr>
          <p:cNvPr id="24578" name="Picture 2" descr="https://scontent-fra.xx.fbcdn.net/hphotos-xpa1/v/t1.0-9/10385382_892067767500944_8805974826515048187_n.jpg?oh=c5ce988e6cd11dea73a3bb8cd08b3702&amp;oe=55DFE6E9"/>
          <p:cNvPicPr>
            <a:picLocks noChangeAspect="1" noChangeArrowheads="1"/>
          </p:cNvPicPr>
          <p:nvPr/>
        </p:nvPicPr>
        <p:blipFill>
          <a:blip r:embed="rId2" cstate="print"/>
          <a:srcRect b="11171"/>
          <a:stretch>
            <a:fillRect/>
          </a:stretch>
        </p:blipFill>
        <p:spPr bwMode="auto">
          <a:xfrm>
            <a:off x="1259632" y="2132856"/>
            <a:ext cx="704850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И.С.Тургенев в коротком рассказе «Воробей» (1878 г.)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«Любовь</a:t>
            </a:r>
            <a:r>
              <a:rPr lang="ru-RU" dirty="0" smtClean="0"/>
              <a:t>, думал я, сильнее смерти и страха смерти. Только ею, только любовью держится и движется </a:t>
            </a:r>
            <a:r>
              <a:rPr lang="ru-RU" dirty="0" smtClean="0"/>
              <a:t>жизнь».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Николай Алексеевич Некрасов (1821-1877 гг.)</a:t>
            </a:r>
            <a:endParaRPr lang="ru-RU" sz="3200" b="1" dirty="0"/>
          </a:p>
        </p:txBody>
      </p:sp>
      <p:pic>
        <p:nvPicPr>
          <p:cNvPr id="1026" name="Picture 2" descr="D:\Открытки и картинки\Неожиданный пингвин\Некрасов\1243787863_img1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492"/>
          <a:stretch>
            <a:fillRect/>
          </a:stretch>
        </p:blipFill>
        <p:spPr bwMode="auto">
          <a:xfrm>
            <a:off x="323528" y="1844824"/>
            <a:ext cx="3411843" cy="4104456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563888" y="1935480"/>
            <a:ext cx="5122912" cy="38697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Родился в дворянской семье, где было 14 детей. Не закончил Ярославскую мужскую гимназию. </a:t>
            </a:r>
            <a:r>
              <a:rPr lang="ru-RU" sz="2200" dirty="0" smtClean="0"/>
              <a:t>Дед </a:t>
            </a:r>
            <a:r>
              <a:rPr lang="ru-RU" sz="2200" dirty="0"/>
              <a:t>проиграл все их состояние в карты, отец </a:t>
            </a:r>
            <a:r>
              <a:rPr lang="ru-RU" sz="2200" dirty="0" smtClean="0"/>
              <a:t>– </a:t>
            </a:r>
            <a:r>
              <a:rPr lang="ru-RU" sz="2400" dirty="0" smtClean="0"/>
              <a:t>Алексей Сергеевич Некрасов </a:t>
            </a:r>
            <a:r>
              <a:rPr lang="ru-RU" sz="2400" dirty="0"/>
              <a:t>(1746—1807</a:t>
            </a:r>
            <a:r>
              <a:rPr lang="ru-RU" sz="2400" dirty="0" smtClean="0"/>
              <a:t>) - </a:t>
            </a:r>
            <a:r>
              <a:rPr lang="ru-RU" sz="2200" dirty="0" smtClean="0"/>
              <a:t>военный, мать (из более богатой семьи) </a:t>
            </a:r>
            <a:r>
              <a:rPr lang="ru-RU" sz="2200" dirty="0"/>
              <a:t>- </a:t>
            </a:r>
            <a:r>
              <a:rPr lang="ru-RU" sz="2400" dirty="0"/>
              <a:t>Елена Андреевна Закревская (1801—1841</a:t>
            </a:r>
            <a:r>
              <a:rPr lang="ru-RU" sz="2400" dirty="0" smtClean="0"/>
              <a:t>).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Картинки по запросу отец некрас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Картинки по запросу отец некрас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http://900igr.net/datas/literatura/Uroki-po-Nekrasovu/0009-009-Otets-Nekrasova-Aleksej-Sergeevich.jpg"/>
          <p:cNvPicPr>
            <a:picLocks noChangeAspect="1" noChangeArrowheads="1"/>
          </p:cNvPicPr>
          <p:nvPr/>
        </p:nvPicPr>
        <p:blipFill>
          <a:blip r:embed="rId2" cstate="print"/>
          <a:srcRect l="4326" t="10101" r="5113" b="6951"/>
          <a:stretch>
            <a:fillRect/>
          </a:stretch>
        </p:blipFill>
        <p:spPr bwMode="auto">
          <a:xfrm>
            <a:off x="395536" y="1169368"/>
            <a:ext cx="828092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datas/literatura/Nekrasov-Nikolaj/0003-003-V-16-let-Nekrasov-po-nastojaniju-ottsa-poekhal-postupat-v-Peterburg.jpg"/>
          <p:cNvPicPr>
            <a:picLocks noChangeAspect="1" noChangeArrowheads="1"/>
          </p:cNvPicPr>
          <p:nvPr/>
        </p:nvPicPr>
        <p:blipFill>
          <a:blip r:embed="rId2" cstate="print"/>
          <a:srcRect t="4200" b="3801"/>
          <a:stretch>
            <a:fillRect/>
          </a:stretch>
        </p:blipFill>
        <p:spPr bwMode="auto">
          <a:xfrm>
            <a:off x="0" y="548680"/>
            <a:ext cx="9144000" cy="630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Н.А.Некрасов не имел высшего образования, но стал известным поэтом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935480"/>
            <a:ext cx="6203032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Два </a:t>
            </a:r>
            <a:r>
              <a:rPr lang="ru-RU" sz="2400" dirty="0" smtClean="0"/>
              <a:t>года посещал занятия в Петербургском университете вольным слушателем, не получив высшего образования</a:t>
            </a:r>
            <a:r>
              <a:rPr lang="ru-RU" sz="2400" dirty="0" smtClean="0"/>
              <a:t>.</a:t>
            </a:r>
            <a:r>
              <a:rPr lang="ru-RU" sz="2400" dirty="0" smtClean="0"/>
              <a:t>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Ужасная </a:t>
            </a:r>
            <a:r>
              <a:rPr lang="ru-RU" sz="2400" dirty="0" smtClean="0"/>
              <a:t>нужда закалила его характер. 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Мать поэта - главный </a:t>
            </a:r>
            <a:r>
              <a:rPr lang="ru-RU" sz="2400" b="1" dirty="0" smtClean="0"/>
              <a:t>положительный женский образ всех известных произведений поэта.</a:t>
            </a:r>
            <a:endParaRPr lang="ru-RU" sz="2400" dirty="0"/>
          </a:p>
        </p:txBody>
      </p:sp>
      <p:pic>
        <p:nvPicPr>
          <p:cNvPr id="18434" name="Picture 2" descr="Некрасов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936"/>
            <a:ext cx="2362200" cy="2466975"/>
          </a:xfrm>
          <a:prstGeom prst="rect">
            <a:avLst/>
          </a:prstGeom>
          <a:noFill/>
        </p:spPr>
      </p:pic>
      <p:pic>
        <p:nvPicPr>
          <p:cNvPr id="18435" name="Picture 3" descr="D:\Открытки и картинки\Неожиданный пингвин\Некрасов\464_1_000N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660439"/>
            <a:ext cx="3059832" cy="21975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6563072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Некрасов Н.А. Размышления у парадного подъезда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563072" cy="43891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Окна квартиры поэта на Литейном проспекте </a:t>
            </a:r>
            <a:r>
              <a:rPr lang="ru-RU" dirty="0" smtClean="0"/>
              <a:t>в Петербурге </a:t>
            </a:r>
            <a:r>
              <a:rPr lang="ru-RU" dirty="0" smtClean="0"/>
              <a:t>смотрели на подъезд министра </a:t>
            </a:r>
            <a:r>
              <a:rPr lang="ru-RU" dirty="0" smtClean="0"/>
              <a:t>государственных имуществ </a:t>
            </a:r>
            <a:r>
              <a:rPr lang="ru-RU" dirty="0" smtClean="0"/>
              <a:t>М.Н. Муравьева, и </a:t>
            </a:r>
            <a:r>
              <a:rPr lang="ru-RU" dirty="0" smtClean="0"/>
              <a:t>Н.А.Некрасов</a:t>
            </a:r>
            <a:r>
              <a:rPr lang="ru-RU" dirty="0" smtClean="0"/>
              <a:t>, вероятно, именно там наблюдал эти </a:t>
            </a:r>
            <a:r>
              <a:rPr lang="ru-RU" b="1" dirty="0" smtClean="0"/>
              <a:t>сцены</a:t>
            </a:r>
            <a:r>
              <a:rPr lang="ru-RU" b="1" dirty="0" smtClean="0"/>
              <a:t> </a:t>
            </a:r>
            <a:r>
              <a:rPr lang="ru-RU" b="1" dirty="0" smtClean="0"/>
              <a:t>НЕСПРАВЕДЛИВОГО МИРОУСТРОЙСТВА, которые остаются актуальными во многих странах, борющихся с коррупцией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Подъезд по </a:t>
            </a:r>
            <a:r>
              <a:rPr lang="ru-RU" dirty="0" smtClean="0"/>
              <a:t>праздникам встречает </a:t>
            </a:r>
            <a:r>
              <a:rPr lang="ru-RU" dirty="0" smtClean="0"/>
              <a:t>«дорогих»гостей </a:t>
            </a:r>
            <a:r>
              <a:rPr lang="ru-RU" dirty="0" smtClean="0"/>
              <a:t>(они не дороги для поэта). А в обычные дни подходят - кто такие? - не для автора, для персоны </a:t>
            </a:r>
            <a:r>
              <a:rPr lang="ru-RU" dirty="0" smtClean="0"/>
              <a:t>– «убогие», «безвестные» </a:t>
            </a:r>
            <a:r>
              <a:rPr lang="ru-RU" dirty="0" smtClean="0"/>
              <a:t>(раз бедные) лица, которые говорят: </a:t>
            </a:r>
            <a:r>
              <a:rPr lang="ru-RU" dirty="0" smtClean="0"/>
              <a:t>«Суди </a:t>
            </a:r>
            <a:r>
              <a:rPr lang="ru-RU" dirty="0" smtClean="0"/>
              <a:t>его бог</a:t>
            </a:r>
            <a:r>
              <a:rPr lang="ru-RU" dirty="0" smtClean="0"/>
              <a:t>!», </a:t>
            </a:r>
            <a:r>
              <a:rPr lang="ru-RU" dirty="0" smtClean="0"/>
              <a:t>потому что швейцар никого не пускает. А владелец роскошных палат, </a:t>
            </a:r>
            <a:r>
              <a:rPr lang="ru-RU" dirty="0" smtClean="0"/>
              <a:t>«считающий </a:t>
            </a:r>
            <a:r>
              <a:rPr lang="ru-RU" dirty="0" smtClean="0"/>
              <a:t>жизнью завидною упоение лестью бесстыдною, волокитство... </a:t>
            </a:r>
            <a:r>
              <a:rPr lang="ru-RU" dirty="0" smtClean="0"/>
              <a:t>«ПРОЖИВЕШЬ </a:t>
            </a:r>
            <a:r>
              <a:rPr lang="ru-RU" dirty="0" smtClean="0"/>
              <a:t>ТЫ СО </a:t>
            </a:r>
            <a:r>
              <a:rPr lang="ru-RU" dirty="0" smtClean="0"/>
              <a:t>СЛАВОЮ». </a:t>
            </a:r>
            <a:r>
              <a:rPr lang="ru-RU" dirty="0" smtClean="0"/>
              <a:t>И далее </a:t>
            </a:r>
            <a:r>
              <a:rPr lang="ru-RU" dirty="0" smtClean="0"/>
              <a:t>– «герой</a:t>
            </a:r>
            <a:r>
              <a:rPr lang="ru-RU" dirty="0" smtClean="0"/>
              <a:t>, ВТИХОМОЛКУ ПРОКЛЯТЫЙ ОТЧИЗНОЮ, возвеличенный ГРОМКОЙ </a:t>
            </a:r>
            <a:r>
              <a:rPr lang="ru-RU" dirty="0" smtClean="0"/>
              <a:t>ХВАЛОЙ». </a:t>
            </a:r>
            <a:endParaRPr lang="ru-RU" dirty="0"/>
          </a:p>
        </p:txBody>
      </p:sp>
      <p:pic>
        <p:nvPicPr>
          <p:cNvPr id="3074" name="Picture 2" descr="https://scontent-fra.xx.fbcdn.net/hphotos-xpf1/v/t1.0-9/10982818_861918203849234_8782359184264725983_n.jpg?oh=d2ea138b672437e5e308d63dfcf0b133&amp;oe=55CEFCE5"/>
          <p:cNvPicPr>
            <a:picLocks noChangeAspect="1" noChangeArrowheads="1"/>
          </p:cNvPicPr>
          <p:nvPr/>
        </p:nvPicPr>
        <p:blipFill>
          <a:blip r:embed="rId2" cstate="print"/>
          <a:srcRect b="10647"/>
          <a:stretch>
            <a:fillRect/>
          </a:stretch>
        </p:blipFill>
        <p:spPr bwMode="auto">
          <a:xfrm>
            <a:off x="6815807" y="0"/>
            <a:ext cx="2328193" cy="28927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Федор Михайлович Достоевский (1821-1881 гг.)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8 месяцев находился под следствием, 4 года на каторге </a:t>
            </a:r>
            <a:r>
              <a:rPr lang="ru-RU" dirty="0" smtClean="0"/>
              <a:t>чернорабочим, </a:t>
            </a:r>
            <a:r>
              <a:rPr lang="ru-RU" dirty="0" smtClean="0"/>
              <a:t>заболев эпилепсией, затем </a:t>
            </a:r>
            <a:r>
              <a:rPr lang="ru-RU" dirty="0" smtClean="0"/>
              <a:t>переведен </a:t>
            </a:r>
            <a:r>
              <a:rPr lang="ru-RU" dirty="0" smtClean="0"/>
              <a:t>рядовым на военную службу, где отбыл еще 3 </a:t>
            </a:r>
            <a:r>
              <a:rPr lang="ru-RU" dirty="0" smtClean="0"/>
              <a:t>года.</a:t>
            </a:r>
          </a:p>
          <a:p>
            <a:pPr>
              <a:buNone/>
            </a:pPr>
            <a:r>
              <a:rPr lang="ru-RU" dirty="0" smtClean="0"/>
              <a:t>Из дневника писателя: «Без </a:t>
            </a:r>
            <a:r>
              <a:rPr lang="ru-RU" dirty="0" smtClean="0"/>
              <a:t>связующей, общей, нравственной и гражданской идеи нельзя взрастить поколение и пустить его в жизнь! Но сами-то они (современные ОТЦЫ) все вместе утратили целое, потеряли общее, разбились по частям; соединились лишь в отрицательном, да и то кое-как, и разделились все в положительном, а в сущности и сами даже не верят себе ни в чем, ибо говорят с чужого голоса, примкнули к чуждой жизни и к чуждой идее и потеряли всякую связь с родной русской </a:t>
            </a:r>
            <a:r>
              <a:rPr lang="ru-RU" dirty="0" smtClean="0"/>
              <a:t>жизнью».</a:t>
            </a:r>
          </a:p>
          <a:p>
            <a:pPr>
              <a:buNone/>
            </a:pPr>
            <a:r>
              <a:rPr lang="ru-RU" dirty="0" smtClean="0"/>
              <a:t>«Богатство</a:t>
            </a:r>
            <a:r>
              <a:rPr lang="ru-RU" dirty="0" smtClean="0"/>
              <a:t>, грубость наслаждений порождают лень, а лень порождает </a:t>
            </a:r>
            <a:r>
              <a:rPr lang="ru-RU" dirty="0" smtClean="0"/>
              <a:t>рабов».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Три главных темы в произведениях Ф.М.Достоевского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Три основных темы занимали </a:t>
            </a:r>
            <a:r>
              <a:rPr lang="ru-RU" dirty="0" smtClean="0"/>
              <a:t>Ф.М.Достоевского </a:t>
            </a:r>
            <a:r>
              <a:rPr lang="ru-RU" dirty="0" smtClean="0"/>
              <a:t>с особой силой, особенно на вершинах его творчества и его жизни</a:t>
            </a:r>
            <a:r>
              <a:rPr lang="ru-RU" dirty="0" smtClean="0"/>
              <a:t>: 1</a:t>
            </a:r>
            <a:r>
              <a:rPr lang="ru-RU" dirty="0" smtClean="0"/>
              <a:t>) отношение русской самобытности к западной культуре — тема славянофилов и западников; далее — 2) глубокий дуализм Русской народной души, т. е. борьба двух начал — темного и светлого, два полюса в этой душе; и, наконец, 3) самая важная, самая основная тема — мировая по своему значению, самая глубокая тема, которая господствует над всем, от которой зависит все отношение к жизни, как жизни собственной, так и жизни мира, — вопрос об отношении мира и Бога, вопрос о зле в мире, вопрос, можно ли с этим злом, царящем в мире, совместить веру в Бога, можно ли вообще верить в Бога.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mages.myshared.ru/413754/slide_12.jpg"/>
          <p:cNvPicPr>
            <a:picLocks noChangeAspect="1" noChangeArrowheads="1"/>
          </p:cNvPicPr>
          <p:nvPr/>
        </p:nvPicPr>
        <p:blipFill>
          <a:blip r:embed="rId2" cstate="print"/>
          <a:srcRect b="13420"/>
          <a:stretch>
            <a:fillRect/>
          </a:stretch>
        </p:blipFill>
        <p:spPr bwMode="auto">
          <a:xfrm>
            <a:off x="395536" y="1124744"/>
            <a:ext cx="8496517" cy="5517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507288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Один из афоризмов Ф.М.Достоевского:</a:t>
            </a:r>
            <a:endParaRPr lang="ru-RU" sz="3600" b="1" dirty="0"/>
          </a:p>
        </p:txBody>
      </p:sp>
      <p:pic>
        <p:nvPicPr>
          <p:cNvPr id="29698" name="Picture 2" descr="D:\Открытки и картинки\Неожиданный пингвин\Коллажи\17.jpg"/>
          <p:cNvPicPr>
            <a:picLocks noChangeAspect="1" noChangeArrowheads="1"/>
          </p:cNvPicPr>
          <p:nvPr/>
        </p:nvPicPr>
        <p:blipFill>
          <a:blip r:embed="rId2" cstate="print"/>
          <a:srcRect b="11050"/>
          <a:stretch>
            <a:fillRect/>
          </a:stretch>
        </p:blipFill>
        <p:spPr bwMode="auto">
          <a:xfrm>
            <a:off x="179512" y="2088109"/>
            <a:ext cx="8765743" cy="47698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2" cy="101037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Д.И.Фонвизин «Недоросль» (1782 г.)</a:t>
            </a:r>
            <a:endParaRPr lang="ru-RU" sz="3600" b="1" dirty="0"/>
          </a:p>
        </p:txBody>
      </p:sp>
      <p:pic>
        <p:nvPicPr>
          <p:cNvPr id="28674" name="Picture 2" descr="https://scontent-fra.xx.fbcdn.net/hphotos-xfa1/v/t1.0-9/11178237_892067724167615_1985961553598010053_n.jpg?oh=d5e1104a46331389f3551ef329ce5198&amp;oe=55CC1B78"/>
          <p:cNvPicPr>
            <a:picLocks noChangeAspect="1" noChangeArrowheads="1"/>
          </p:cNvPicPr>
          <p:nvPr/>
        </p:nvPicPr>
        <p:blipFill>
          <a:blip r:embed="rId2" cstate="print"/>
          <a:srcRect b="5501"/>
          <a:stretch>
            <a:fillRect/>
          </a:stretch>
        </p:blipFill>
        <p:spPr bwMode="auto">
          <a:xfrm>
            <a:off x="683568" y="1678311"/>
            <a:ext cx="7308304" cy="51796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Открытки и картинки\Неожиданный пингвин\Коллажи\doc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7466883" cy="4298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6347048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Александр Николаевич </a:t>
            </a:r>
            <a:r>
              <a:rPr lang="ru-RU" sz="3200" b="1" dirty="0" smtClean="0"/>
              <a:t>Островский (1823-1886 гг.)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7067128" cy="43891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Написал 47 пьес.</a:t>
            </a:r>
          </a:p>
          <a:p>
            <a:pPr>
              <a:buNone/>
            </a:pPr>
            <a:r>
              <a:rPr lang="ru-RU" dirty="0" smtClean="0"/>
              <a:t>Первая пьеса – 1847 г. – «Семейная картина».</a:t>
            </a:r>
          </a:p>
          <a:p>
            <a:pPr>
              <a:buNone/>
            </a:pPr>
            <a:r>
              <a:rPr lang="ru-RU" dirty="0" smtClean="0"/>
              <a:t>Вторая (комедия) - «Свои </a:t>
            </a:r>
            <a:r>
              <a:rPr lang="ru-RU" dirty="0" smtClean="0"/>
              <a:t>люди - сочтемся</a:t>
            </a:r>
            <a:r>
              <a:rPr lang="ru-RU" dirty="0" smtClean="0"/>
              <a:t>!» - была написана в </a:t>
            </a:r>
            <a:r>
              <a:rPr lang="ru-RU" dirty="0" smtClean="0"/>
              <a:t>1849 </a:t>
            </a:r>
            <a:r>
              <a:rPr lang="ru-RU" dirty="0" smtClean="0"/>
              <a:t>г.  и принесла </a:t>
            </a:r>
            <a:r>
              <a:rPr lang="ru-RU" dirty="0" smtClean="0"/>
              <a:t>признание автору, хотя и появилась на сцене только через 11 лет (была запрещена Николаем </a:t>
            </a:r>
            <a:r>
              <a:rPr lang="en-US" dirty="0" smtClean="0"/>
              <a:t>I</a:t>
            </a:r>
            <a:r>
              <a:rPr lang="ru-RU" dirty="0" smtClean="0"/>
              <a:t>, </a:t>
            </a:r>
            <a:r>
              <a:rPr lang="ru-RU" dirty="0" smtClean="0"/>
              <a:t>а </a:t>
            </a:r>
            <a:r>
              <a:rPr lang="ru-RU" dirty="0" smtClean="0"/>
              <a:t>А.Н.Островский </a:t>
            </a:r>
            <a:r>
              <a:rPr lang="ru-RU" dirty="0" smtClean="0"/>
              <a:t>был отдан под надзор полиции).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Вдохновленный </a:t>
            </a:r>
            <a:r>
              <a:rPr lang="ru-RU" dirty="0" smtClean="0"/>
              <a:t>успехом и признанием, Островский каждый год писал одну, а иногда несколько пьес, создав целый </a:t>
            </a:r>
            <a:r>
              <a:rPr lang="ru-RU" dirty="0" smtClean="0"/>
              <a:t>«театр Островского».</a:t>
            </a:r>
            <a:endParaRPr lang="ru-RU" dirty="0"/>
          </a:p>
        </p:txBody>
      </p:sp>
      <p:sp>
        <p:nvSpPr>
          <p:cNvPr id="16388" name="AutoShape 4" descr="Картинки по запросу островский цита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Картинки по запросу островский цита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://j.livelib.ru/auface/231446/l/d5e3/Aleksandr_Ostrovsk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0"/>
            <a:ext cx="1905000" cy="2390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9435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Пьеса «Таланты </a:t>
            </a:r>
            <a:r>
              <a:rPr lang="ru-RU" sz="3200" b="1" dirty="0" smtClean="0"/>
              <a:t>и </a:t>
            </a:r>
            <a:r>
              <a:rPr lang="ru-RU" sz="3200" b="1" dirty="0" smtClean="0"/>
              <a:t>поклонники» (1882 г.)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Резюме </a:t>
            </a:r>
            <a:r>
              <a:rPr lang="ru-RU" dirty="0" smtClean="0"/>
              <a:t>пьесы. </a:t>
            </a:r>
          </a:p>
          <a:p>
            <a:pPr>
              <a:buNone/>
            </a:pPr>
            <a:r>
              <a:rPr lang="ru-RU" dirty="0" err="1" smtClean="0"/>
              <a:t>Мелузов</a:t>
            </a:r>
            <a:r>
              <a:rPr lang="ru-RU" dirty="0" smtClean="0"/>
              <a:t> (студент, от которого ушла к богатому человеку невеста-актриса): У </a:t>
            </a:r>
            <a:r>
              <a:rPr lang="ru-RU" dirty="0" smtClean="0"/>
              <a:t>нас, у горемык, у тружеников, есть свои радости, которых вы не знаете, которые вам недоступны. Дружеские беседы за стаканом чаю, за бутылкой пива о книжках, которых вы не читаете, о движении науки, которой вы не знаете, об успехах цивилизации, которыми вы не </a:t>
            </a:r>
            <a:r>
              <a:rPr lang="ru-RU" dirty="0" smtClean="0"/>
              <a:t>интересуетесь. </a:t>
            </a:r>
            <a:r>
              <a:rPr lang="ru-RU" dirty="0" err="1" smtClean="0"/>
              <a:t>Бакин</a:t>
            </a:r>
            <a:r>
              <a:rPr lang="ru-RU" dirty="0" smtClean="0"/>
              <a:t>: </a:t>
            </a:r>
            <a:r>
              <a:rPr lang="ru-RU" dirty="0" smtClean="0"/>
              <a:t>Вы </a:t>
            </a:r>
            <a:r>
              <a:rPr lang="ru-RU" dirty="0" smtClean="0"/>
              <a:t>не обидчивы; а я думал, что вы меня на дуэль </a:t>
            </a:r>
            <a:r>
              <a:rPr lang="ru-RU" dirty="0" smtClean="0"/>
              <a:t>вызовете. </a:t>
            </a:r>
          </a:p>
          <a:p>
            <a:pPr>
              <a:buNone/>
            </a:pPr>
            <a:r>
              <a:rPr lang="ru-RU" dirty="0" err="1" smtClean="0"/>
              <a:t>Мелузов</a:t>
            </a:r>
            <a:r>
              <a:rPr lang="ru-RU" dirty="0" smtClean="0"/>
              <a:t>: </a:t>
            </a:r>
            <a:r>
              <a:rPr lang="ru-RU" dirty="0" smtClean="0"/>
              <a:t>Дуэль</a:t>
            </a:r>
            <a:r>
              <a:rPr lang="ru-RU" dirty="0" smtClean="0"/>
              <a:t>? Зачем? У нас с вами и так дуэль, постоянный поединок, непрерывная борьба. Я просвещаю, а вы </a:t>
            </a:r>
            <a:r>
              <a:rPr lang="ru-RU" dirty="0" smtClean="0"/>
              <a:t>развращаете.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Некоторые афоризмы из пьес А.Н. Островского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«Гроза» (1859), Кабаниха: «Чужая душа – потемки».</a:t>
            </a:r>
          </a:p>
          <a:p>
            <a:r>
              <a:rPr lang="ru-RU" dirty="0" smtClean="0"/>
              <a:t>«На всякого мудреца довольно простоты» (1868).</a:t>
            </a:r>
          </a:p>
          <a:p>
            <a:r>
              <a:rPr lang="ru-RU" dirty="0" smtClean="0"/>
              <a:t>«Правда хорошо, а счастье лучше» (1877), Платон Зыбкий: «Только </a:t>
            </a:r>
            <a:r>
              <a:rPr lang="ru-RU" dirty="0" smtClean="0"/>
              <a:t>два сорта и есть, податься некуда: либо патриот своего отечества, либо </a:t>
            </a:r>
            <a:r>
              <a:rPr lang="ru-RU" dirty="0" err="1" smtClean="0"/>
              <a:t>мерзавец</a:t>
            </a:r>
            <a:r>
              <a:rPr lang="ru-RU" dirty="0" smtClean="0"/>
              <a:t> своей </a:t>
            </a:r>
            <a:r>
              <a:rPr lang="ru-RU" dirty="0" smtClean="0"/>
              <a:t>жизни».</a:t>
            </a:r>
          </a:p>
          <a:p>
            <a:r>
              <a:rPr lang="ru-RU" dirty="0" smtClean="0"/>
              <a:t>«Бесприданница» (1878), </a:t>
            </a:r>
            <a:r>
              <a:rPr lang="ru-RU" dirty="0" err="1" smtClean="0"/>
              <a:t>Карандышев</a:t>
            </a:r>
            <a:r>
              <a:rPr lang="ru-RU" dirty="0" smtClean="0"/>
              <a:t>: «И</a:t>
            </a:r>
            <a:r>
              <a:rPr lang="ru-RU" dirty="0" smtClean="0"/>
              <a:t> самого кроткого человека можно довести до бешенства. Не все преступники — злодеи, и смирный человек решится на преступление, когда ему другого выхода </a:t>
            </a:r>
            <a:r>
              <a:rPr lang="ru-RU" dirty="0" smtClean="0"/>
              <a:t>нет».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Лев Николаевич Толстой (1828-1910 гг.) – и нравственном начале бытия и осознания произведений литературы</a:t>
            </a:r>
            <a:endParaRPr lang="ru-RU" sz="2800" b="1" dirty="0"/>
          </a:p>
        </p:txBody>
      </p:sp>
      <p:pic>
        <p:nvPicPr>
          <p:cNvPr id="41986" name="Picture 2" descr="http://images.myshared.ru/437061/slide_3.jpg"/>
          <p:cNvPicPr>
            <a:picLocks noChangeAspect="1" noChangeArrowheads="1"/>
          </p:cNvPicPr>
          <p:nvPr/>
        </p:nvPicPr>
        <p:blipFill>
          <a:blip r:embed="rId2" cstate="print"/>
          <a:srcRect l="8137" t="11887" r="5240" b="26164"/>
          <a:stretch>
            <a:fillRect/>
          </a:stretch>
        </p:blipFill>
        <p:spPr bwMode="auto">
          <a:xfrm>
            <a:off x="2195736" y="2938690"/>
            <a:ext cx="6552728" cy="3514645"/>
          </a:xfrm>
          <a:prstGeom prst="rect">
            <a:avLst/>
          </a:prstGeom>
          <a:noFill/>
        </p:spPr>
      </p:pic>
      <p:sp>
        <p:nvSpPr>
          <p:cNvPr id="41988" name="AutoShape 4" descr="Картинки по запросу Толстой без нравствен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Картинки по запросу Толстой без нравствен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2" name="AutoShape 8" descr="Картинки по запросу Толстой без нравствен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4" name="AutoShape 10" descr="Картинки по запросу Толстой без нравствен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6" name="Picture 12" descr="http://tsitaty.com/quotes-pictures/tsitaty-%D0%B7%D0%BD%D0%B0%D0%BD%D0%B8%D0%B5-%D0%B1%D0%B5%D0%B7-%D0%BD%D1%80%D0%B0%D0%B2%D1%81%D1%82%D0%B2%D0%B5%D0%BD%D0%BD%D0%BE%D0%B9-%D0%BE%D1%81%D0%BD%D0%BE%D0%B2%D1%8B-%D0%BD%D0%B8%D1%87%D0%B5%D0%B3%D0%BE-%D0%BD%D0%B5-%D0%B7%D0%BD%D0%B0%D1%87%D0%B8%D1%82-%D0%BB%D0%B5%D0%B2-%D0%BD%D0%B8%D0%BA%D0%BE%D0%BB%D0%B0%D0%B5%D0%B2%D0%B8%D1%87-%D1%82%D0%BE%D0%BB%D1%81%D1%82%D0%BE%D0%B9-141439.jpg"/>
          <p:cNvPicPr>
            <a:picLocks noChangeAspect="1" noChangeArrowheads="1"/>
          </p:cNvPicPr>
          <p:nvPr/>
        </p:nvPicPr>
        <p:blipFill>
          <a:blip r:embed="rId3" cstate="print"/>
          <a:srcRect l="32314" t="28381" b="47049"/>
          <a:stretch>
            <a:fillRect/>
          </a:stretch>
        </p:blipFill>
        <p:spPr bwMode="auto">
          <a:xfrm>
            <a:off x="323528" y="1988840"/>
            <a:ext cx="5480025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images.myshared.ru/5/431502/slide_1.jpg"/>
          <p:cNvPicPr>
            <a:picLocks noChangeAspect="1" noChangeArrowheads="1"/>
          </p:cNvPicPr>
          <p:nvPr/>
        </p:nvPicPr>
        <p:blipFill>
          <a:blip r:embed="rId2" cstate="print"/>
          <a:srcRect l="1963" t="3150" r="6688" b="17052"/>
          <a:stretch>
            <a:fillRect/>
          </a:stretch>
        </p:blipFill>
        <p:spPr bwMode="auto">
          <a:xfrm>
            <a:off x="467544" y="1385392"/>
            <a:ext cx="835292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Письмо А.М.Калмыковой, 1896 г.</a:t>
            </a:r>
            <a:endParaRPr lang="ru-RU" sz="4400" b="1" dirty="0"/>
          </a:p>
        </p:txBody>
      </p:sp>
      <p:pic>
        <p:nvPicPr>
          <p:cNvPr id="40962" name="Picture 2" descr="http://www.pravda-tv.ru/wp-content/uploads/2013/01/0_8386b_e60cb4d9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6165068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70408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Антон Павлович Чехов (1860-1904 гг.)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935480"/>
            <a:ext cx="6275040" cy="43891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«Вишневый сад», Трофимов П.С.: «Вся Россия наш сад», «</a:t>
            </a:r>
            <a:r>
              <a:rPr lang="ru-RU" dirty="0" smtClean="0"/>
              <a:t>Твой отец был мужик, мой — аптекарь, и из этого не следует решительно </a:t>
            </a:r>
            <a:r>
              <a:rPr lang="ru-RU" dirty="0" smtClean="0"/>
              <a:t>ничего».</a:t>
            </a:r>
          </a:p>
          <a:p>
            <a:r>
              <a:rPr lang="ru-RU" dirty="0" smtClean="0"/>
              <a:t>Записные книжки. Дневник: «У </a:t>
            </a:r>
            <a:r>
              <a:rPr lang="ru-RU" dirty="0" smtClean="0"/>
              <a:t>бедных просить легче, чем у </a:t>
            </a:r>
            <a:r>
              <a:rPr lang="ru-RU" dirty="0" smtClean="0"/>
              <a:t>богатых».</a:t>
            </a:r>
          </a:p>
          <a:p>
            <a:r>
              <a:rPr lang="ru-RU" dirty="0" smtClean="0"/>
              <a:t>«Чайка», </a:t>
            </a:r>
            <a:r>
              <a:rPr lang="ru-RU" dirty="0" err="1" smtClean="0"/>
              <a:t>Аркадина</a:t>
            </a:r>
            <a:r>
              <a:rPr lang="ru-RU" dirty="0" smtClean="0"/>
              <a:t> И.Н.: «</a:t>
            </a:r>
            <a:r>
              <a:rPr lang="ru-RU" dirty="0" smtClean="0"/>
              <a:t>Людям не талантливым, но с претензиями, ничего больше не остается, как порицать настоящие </a:t>
            </a:r>
            <a:r>
              <a:rPr lang="ru-RU" dirty="0" smtClean="0"/>
              <a:t>таланты».</a:t>
            </a:r>
            <a:endParaRPr lang="ru-RU" dirty="0"/>
          </a:p>
        </p:txBody>
      </p:sp>
      <p:pic>
        <p:nvPicPr>
          <p:cNvPr id="50178" name="Picture 2" descr="http://www.kostyor.ru/images0/biogr/cheh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2489295" cy="3356992"/>
          </a:xfrm>
          <a:prstGeom prst="rect">
            <a:avLst/>
          </a:prstGeom>
          <a:noFill/>
        </p:spPr>
      </p:pic>
      <p:pic>
        <p:nvPicPr>
          <p:cNvPr id="50180" name="Picture 4" descr="http://quotoro.ru/quotes/9ecbb7c857c0f965fb73c4148eaa8ebb/1376026803.jpg"/>
          <p:cNvPicPr>
            <a:picLocks noChangeAspect="1" noChangeArrowheads="1"/>
          </p:cNvPicPr>
          <p:nvPr/>
        </p:nvPicPr>
        <p:blipFill>
          <a:blip r:embed="rId3" cstate="print"/>
          <a:srcRect r="60689"/>
          <a:stretch>
            <a:fillRect/>
          </a:stretch>
        </p:blipFill>
        <p:spPr bwMode="auto">
          <a:xfrm>
            <a:off x="0" y="0"/>
            <a:ext cx="1872208" cy="261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img.bibo.kz/?69204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53100" cy="4467226"/>
          </a:xfrm>
          <a:prstGeom prst="rect">
            <a:avLst/>
          </a:prstGeom>
          <a:noFill/>
        </p:spPr>
      </p:pic>
      <p:pic>
        <p:nvPicPr>
          <p:cNvPr id="52228" name="Picture 4" descr="http://img.bibo.kz/?6550761.jpg"/>
          <p:cNvPicPr>
            <a:picLocks noChangeAspect="1" noChangeArrowheads="1"/>
          </p:cNvPicPr>
          <p:nvPr/>
        </p:nvPicPr>
        <p:blipFill>
          <a:blip r:embed="rId3" cstate="print"/>
          <a:srcRect l="51934" b="44641"/>
          <a:stretch>
            <a:fillRect/>
          </a:stretch>
        </p:blipFill>
        <p:spPr bwMode="auto">
          <a:xfrm>
            <a:off x="5796136" y="764704"/>
            <a:ext cx="2765276" cy="2109192"/>
          </a:xfrm>
          <a:prstGeom prst="rect">
            <a:avLst/>
          </a:prstGeom>
          <a:noFill/>
        </p:spPr>
      </p:pic>
      <p:pic>
        <p:nvPicPr>
          <p:cNvPr id="52230" name="Picture 6" descr="http://fit4brain.com/wp-content/uploads/2014/10/chehov.jpg"/>
          <p:cNvPicPr>
            <a:picLocks noChangeAspect="1" noChangeArrowheads="1"/>
          </p:cNvPicPr>
          <p:nvPr/>
        </p:nvPicPr>
        <p:blipFill>
          <a:blip r:embed="rId4" cstate="print"/>
          <a:srcRect r="11483"/>
          <a:stretch>
            <a:fillRect/>
          </a:stretch>
        </p:blipFill>
        <p:spPr bwMode="auto">
          <a:xfrm>
            <a:off x="3275856" y="2905124"/>
            <a:ext cx="5868144" cy="3952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D:\Открытки и картинки\Неожиданный пингвин\Коллажи\Чехов.jpg"/>
          <p:cNvPicPr>
            <a:picLocks noChangeAspect="1" noChangeArrowheads="1"/>
          </p:cNvPicPr>
          <p:nvPr/>
        </p:nvPicPr>
        <p:blipFill>
          <a:blip r:embed="rId2" cstate="print"/>
          <a:srcRect t="17414"/>
          <a:stretch>
            <a:fillRect/>
          </a:stretch>
        </p:blipFill>
        <p:spPr bwMode="auto">
          <a:xfrm>
            <a:off x="1187624" y="1268760"/>
            <a:ext cx="7339895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scontent-fra.xx.fbcdn.net/hphotos-xpa1/v/t1.0-9/11188399_892483470792707_1468451035803538216_n.jpg?oh=45c2da2c2f4da9f136f3389bfd13cf3c&amp;oe=55D2D2A2"/>
          <p:cNvPicPr>
            <a:picLocks noChangeAspect="1" noChangeArrowheads="1"/>
          </p:cNvPicPr>
          <p:nvPr/>
        </p:nvPicPr>
        <p:blipFill>
          <a:blip r:embed="rId2" cstate="print"/>
          <a:srcRect b="10751"/>
          <a:stretch>
            <a:fillRect/>
          </a:stretch>
        </p:blipFill>
        <p:spPr bwMode="auto">
          <a:xfrm>
            <a:off x="0" y="737320"/>
            <a:ext cx="9144000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А.С.Грибоедов «Горе от ума» (1825 г.)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Ушел из жизни 11 </a:t>
            </a:r>
            <a:r>
              <a:rPr lang="ru-RU" dirty="0" smtClean="0"/>
              <a:t>февраля 1829 </a:t>
            </a:r>
            <a:r>
              <a:rPr lang="ru-RU" dirty="0" smtClean="0"/>
              <a:t>г. в 34 года: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Чацкий </a:t>
            </a:r>
            <a:r>
              <a:rPr lang="ru-RU" dirty="0" smtClean="0"/>
              <a:t>- об идеале, видимо, самого поэта: </a:t>
            </a:r>
            <a:r>
              <a:rPr lang="ru-RU" dirty="0" smtClean="0"/>
              <a:t>«Теперь</a:t>
            </a:r>
            <a:r>
              <a:rPr lang="ru-RU" dirty="0" smtClean="0"/>
              <a:t>, пускай из нас один ...найдется .., не требуя ни мест, ни повышенья в чин, В НАУКИ ОН ВПЕРИТ УМ, АЛЧУЩИЙ </a:t>
            </a:r>
            <a:r>
              <a:rPr lang="ru-RU" dirty="0" smtClean="0"/>
              <a:t>ПОЗНАНИЙ». </a:t>
            </a:r>
          </a:p>
          <a:p>
            <a:pPr>
              <a:buNone/>
            </a:pPr>
            <a:r>
              <a:rPr lang="ru-RU" dirty="0" smtClean="0"/>
              <a:t>А </a:t>
            </a:r>
            <a:r>
              <a:rPr lang="ru-RU" dirty="0" smtClean="0"/>
              <a:t>Фамусов - отец </a:t>
            </a:r>
            <a:r>
              <a:rPr lang="ru-RU" dirty="0" err="1" smtClean="0"/>
              <a:t>своячничества</a:t>
            </a:r>
            <a:r>
              <a:rPr lang="ru-RU" dirty="0" smtClean="0"/>
              <a:t>: </a:t>
            </a:r>
            <a:r>
              <a:rPr lang="ru-RU" dirty="0" smtClean="0"/>
              <a:t>«При </a:t>
            </a:r>
            <a:r>
              <a:rPr lang="ru-RU" dirty="0" smtClean="0"/>
              <a:t>мне служащие чужие очень редки; все больше сестрины, свояченицы детки; один Молчалин мне не свой, и то затем, что деловой. Как станешь представлять к </a:t>
            </a:r>
            <a:r>
              <a:rPr lang="ru-RU" dirty="0" err="1" smtClean="0"/>
              <a:t>крестишку</a:t>
            </a:r>
            <a:r>
              <a:rPr lang="ru-RU" dirty="0" smtClean="0"/>
              <a:t> ли, к местечку, Ну как не порадеть родному человечку</a:t>
            </a:r>
            <a:r>
              <a:rPr lang="ru-RU" dirty="0" smtClean="0"/>
              <a:t>!..» </a:t>
            </a:r>
          </a:p>
          <a:p>
            <a:pPr>
              <a:buNone/>
            </a:pPr>
            <a:r>
              <a:rPr lang="ru-RU" dirty="0" smtClean="0"/>
              <a:t>Скалозуб</a:t>
            </a:r>
            <a:r>
              <a:rPr lang="ru-RU" dirty="0" smtClean="0"/>
              <a:t>: </a:t>
            </a:r>
            <a:r>
              <a:rPr lang="ru-RU" dirty="0" smtClean="0"/>
              <a:t>«Орденок</a:t>
            </a:r>
            <a:r>
              <a:rPr lang="ru-RU" dirty="0" smtClean="0"/>
              <a:t>? За третье августа; засели мы в траншею: ему (</a:t>
            </a:r>
            <a:r>
              <a:rPr lang="ru-RU" dirty="0" err="1" smtClean="0"/>
              <a:t>брательнику</a:t>
            </a:r>
            <a:r>
              <a:rPr lang="ru-RU" dirty="0" smtClean="0"/>
              <a:t>) дан с бантом, мне на </a:t>
            </a:r>
            <a:r>
              <a:rPr lang="ru-RU" dirty="0" smtClean="0"/>
              <a:t>шею».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Александр Сергеевич Пушкин (1799-1837 гг.)</a:t>
            </a:r>
            <a:endParaRPr lang="ru-RU" b="1" dirty="0"/>
          </a:p>
        </p:txBody>
      </p:sp>
      <p:pic>
        <p:nvPicPr>
          <p:cNvPr id="32770" name="Picture 2" descr="D:\Открытки и картинки\Неожиданный пингвин\Коллажи\log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4403" y="2060848"/>
            <a:ext cx="6677105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ritchi.ru/shop/data/big/doc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62" y="1124744"/>
            <a:ext cx="8762338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Федор Иванович Тютчев (1803-1873 гг.)</a:t>
            </a:r>
            <a:endParaRPr lang="ru-RU" sz="4000" b="1" dirty="0"/>
          </a:p>
        </p:txBody>
      </p:sp>
      <p:sp>
        <p:nvSpPr>
          <p:cNvPr id="47108" name="AutoShape 4" descr="Картинки по запросу тютчев цита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Картинки по запросу тютчев цита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6" name="Picture 12" descr="http://images.myshared.ru/421649/slide_3.jpg"/>
          <p:cNvPicPr>
            <a:picLocks noChangeAspect="1" noChangeArrowheads="1"/>
          </p:cNvPicPr>
          <p:nvPr/>
        </p:nvPicPr>
        <p:blipFill>
          <a:blip r:embed="rId2" cstate="print"/>
          <a:srcRect t="13987" r="1963" b="7264"/>
          <a:stretch>
            <a:fillRect/>
          </a:stretch>
        </p:blipFill>
        <p:spPr bwMode="auto">
          <a:xfrm>
            <a:off x="179512" y="1457400"/>
            <a:ext cx="8964488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Федор Иванович Тютчев (1803-1873 гг.)</a:t>
            </a:r>
            <a:endParaRPr lang="ru-RU" sz="4000" b="1" dirty="0"/>
          </a:p>
        </p:txBody>
      </p:sp>
      <p:pic>
        <p:nvPicPr>
          <p:cNvPr id="47106" name="Picture 2" descr="http://img0.joyreactor.cc/pics/post/%D0%A2%D1%8E%D1%82%D1%87%D0%B5%D0%B2-%D1%86%D0%B8%D1%82%D0%B0%D1%82%D1%8B-%D0%B2%D0%B5%D0%BB%D0%B8%D0%BA%D0%B8%D1%85-%D0%BB%D1%8E%D0%B4%D0%B5%D0%B9-1867-%D0%B3%D0%BE%D0%B4-%D0%BF%D0%B5%D1%81%D0%BE%D1%87%D0%BD%D0%B8%D1%86%D0%B0-984289.jpeg"/>
          <p:cNvPicPr>
            <a:picLocks noChangeAspect="1" noChangeArrowheads="1"/>
          </p:cNvPicPr>
          <p:nvPr/>
        </p:nvPicPr>
        <p:blipFill>
          <a:blip r:embed="rId2" cstate="print"/>
          <a:srcRect b="26551"/>
          <a:stretch>
            <a:fillRect/>
          </a:stretch>
        </p:blipFill>
        <p:spPr bwMode="auto">
          <a:xfrm>
            <a:off x="0" y="3905672"/>
            <a:ext cx="5753100" cy="2952328"/>
          </a:xfrm>
          <a:prstGeom prst="rect">
            <a:avLst/>
          </a:prstGeom>
          <a:noFill/>
        </p:spPr>
      </p:pic>
      <p:sp>
        <p:nvSpPr>
          <p:cNvPr id="47108" name="AutoShape 4" descr="Картинки по запросу тютчев цита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Картинки по запросу тютчев цита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2" name="Picture 8" descr="http://img0.joyreactor.cc/pics/post/full/%D1%86%D0%B8%D1%82%D0%B0%D1%82%D1%8B-%D0%B2%D0%B5%D0%BB%D0%B8%D0%BA%D0%B8%D1%85-%D0%BB%D1%8E%D0%B4%D0%B5%D0%B9-%D0%A2%D1%8E%D1%82%D1%87%D0%B5%D0%B2-%D0%BF%D0%B5%D1%81%D0%BE%D1%87%D0%BD%D0%B8%D1%86%D0%B0-%D0%A0%D0%BE%D1%81%D1%81%D0%B8%D1%8F-984931.jpeg"/>
          <p:cNvPicPr>
            <a:picLocks noChangeAspect="1" noChangeArrowheads="1"/>
          </p:cNvPicPr>
          <p:nvPr/>
        </p:nvPicPr>
        <p:blipFill>
          <a:blip r:embed="rId3" cstate="print"/>
          <a:srcRect b="28224"/>
          <a:stretch>
            <a:fillRect/>
          </a:stretch>
        </p:blipFill>
        <p:spPr bwMode="auto">
          <a:xfrm>
            <a:off x="4669950" y="1916832"/>
            <a:ext cx="4474050" cy="1961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271</TotalTime>
  <Words>1937</Words>
  <Application>Microsoft Office PowerPoint</Application>
  <PresentationFormat>Экран (4:3)</PresentationFormat>
  <Paragraphs>74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Поток</vt:lpstr>
      <vt:lpstr>  ИСТОРИЯ  И ТЕОРИЯ ЛИТЕРАТУРЫ: РОССКИЙСКАЯ ДВОРЯНСКАЯ ЛИТЕРАТУРА XIX ВЕКА  Литературные аргументы для сочинений: правдивость и актуальность произведений, интересные особенности биографий</vt:lpstr>
      <vt:lpstr>Денис Иванович Фонвизин (1744-1792 гг.) – один из предшественников российской дворянской литературы XIX века: «без знатных дел знатное состояние – ничто».</vt:lpstr>
      <vt:lpstr>Д.И.Фонвизин «Недоросль» (1782 г.)</vt:lpstr>
      <vt:lpstr>Слайд 4</vt:lpstr>
      <vt:lpstr>А.С.Грибоедов «Горе от ума» (1825 г.)</vt:lpstr>
      <vt:lpstr>Александр Сергеевич Пушкин (1799-1837 гг.)</vt:lpstr>
      <vt:lpstr>Слайд 7</vt:lpstr>
      <vt:lpstr>Федор Иванович Тютчев (1803-1873 гг.)</vt:lpstr>
      <vt:lpstr>Федор Иванович Тютчев (1803-1873 гг.)</vt:lpstr>
      <vt:lpstr>Слайд 10</vt:lpstr>
      <vt:lpstr>Николай Васильевич Гоголь (1809-1852 гг.)</vt:lpstr>
      <vt:lpstr>«Ревизор» (1836 г.)</vt:lpstr>
      <vt:lpstr>Слайд 13</vt:lpstr>
      <vt:lpstr>Слайд 14</vt:lpstr>
      <vt:lpstr>Необычность образования М.Ю.Лермонтова</vt:lpstr>
      <vt:lpstr>«...Пафос поэзии Лермонтова заключается в нравственных вопросах о судьбах и нравах человеческой личности» (В. Г. Белинский) </vt:lpstr>
      <vt:lpstr>Основные темы и мотивы лирики Лермонтова </vt:lpstr>
      <vt:lpstr>Из стихотворения «Дума» (1838 г.) – о жизни общества и необходимости борьбы его прогрессивных сторон за справедливость</vt:lpstr>
      <vt:lpstr>Иван Сергеевич Тургенев (1818-1883 гг.) – о русском языке</vt:lpstr>
      <vt:lpstr>И.С.Тургенев в коротком рассказе «Воробей» (1878 г.)</vt:lpstr>
      <vt:lpstr>Николай Алексеевич Некрасов (1821-1877 гг.)</vt:lpstr>
      <vt:lpstr>Слайд 22</vt:lpstr>
      <vt:lpstr>Слайд 23</vt:lpstr>
      <vt:lpstr>Н.А.Некрасов не имел высшего образования, но стал известным поэтом</vt:lpstr>
      <vt:lpstr>Некрасов Н.А. Размышления у парадного подъезда</vt:lpstr>
      <vt:lpstr>Федор Михайлович Достоевский (1821-1881 гг.)</vt:lpstr>
      <vt:lpstr>Три главных темы в произведениях Ф.М.Достоевского</vt:lpstr>
      <vt:lpstr>Слайд 28</vt:lpstr>
      <vt:lpstr>Один из афоризмов Ф.М.Достоевского:</vt:lpstr>
      <vt:lpstr>Слайд 30</vt:lpstr>
      <vt:lpstr>Александр Николаевич Островский (1823-1886 гг.)</vt:lpstr>
      <vt:lpstr>Пьеса «Таланты и поклонники» (1882 г.) </vt:lpstr>
      <vt:lpstr>Некоторые афоризмы из пьес А.Н. Островского</vt:lpstr>
      <vt:lpstr>Лев Николаевич Толстой (1828-1910 гг.) – и нравственном начале бытия и осознания произведений литературы</vt:lpstr>
      <vt:lpstr>Слайд 35</vt:lpstr>
      <vt:lpstr>Письмо А.М.Калмыковой, 1896 г.</vt:lpstr>
      <vt:lpstr>Антон Павлович Чехов (1860-1904 гг.)</vt:lpstr>
      <vt:lpstr>Слайд 38</vt:lpstr>
      <vt:lpstr>Слайд 39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Литературные аргументы для сочинений: правдивость и актуальность произведений</dc:title>
  <dc:creator>Леночка</dc:creator>
  <cp:lastModifiedBy>Леночка</cp:lastModifiedBy>
  <cp:revision>64</cp:revision>
  <dcterms:created xsi:type="dcterms:W3CDTF">2015-05-09T14:02:39Z</dcterms:created>
  <dcterms:modified xsi:type="dcterms:W3CDTF">2015-05-09T18:34:01Z</dcterms:modified>
</cp:coreProperties>
</file>