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rawing5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57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D8B01F-B3DA-4D68-9735-45406D469A5F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E025074-E54F-4AD5-80D6-AB7185AEFCBF}">
      <dgm:prSet/>
      <dgm:spPr/>
      <dgm:t>
        <a:bodyPr/>
        <a:lstStyle/>
        <a:p>
          <a:pPr rtl="0"/>
          <a:r>
            <a:rPr lang="ru-RU" b="1" baseline="0" dirty="0" smtClean="0">
              <a:solidFill>
                <a:srgbClr val="C00000"/>
              </a:solidFill>
            </a:rPr>
            <a:t>Выполнение стыковых соединений по сечению.</a:t>
          </a:r>
          <a:br>
            <a:rPr lang="ru-RU" b="1" baseline="0" dirty="0" smtClean="0">
              <a:solidFill>
                <a:srgbClr val="C00000"/>
              </a:solidFill>
            </a:rPr>
          </a:br>
          <a:endParaRPr lang="ru-RU" b="1" baseline="0" dirty="0">
            <a:solidFill>
              <a:srgbClr val="C00000"/>
            </a:solidFill>
          </a:endParaRPr>
        </a:p>
      </dgm:t>
    </dgm:pt>
    <dgm:pt modelId="{3C5A9F16-A1A6-45AB-B333-77264BB60E18}" type="parTrans" cxnId="{5BBA1139-6AF6-4A3B-8A66-B26A30E7A852}">
      <dgm:prSet/>
      <dgm:spPr/>
      <dgm:t>
        <a:bodyPr/>
        <a:lstStyle/>
        <a:p>
          <a:endParaRPr lang="ru-RU"/>
        </a:p>
      </dgm:t>
    </dgm:pt>
    <dgm:pt modelId="{6A426314-08B2-477D-B8C3-26C3D33C75A0}" type="sibTrans" cxnId="{5BBA1139-6AF6-4A3B-8A66-B26A30E7A852}">
      <dgm:prSet/>
      <dgm:spPr/>
      <dgm:t>
        <a:bodyPr/>
        <a:lstStyle/>
        <a:p>
          <a:endParaRPr lang="ru-RU"/>
        </a:p>
      </dgm:t>
    </dgm:pt>
    <dgm:pt modelId="{16B7A8E7-6FD3-4C09-AFAB-27CB47A4FCCD}" type="pres">
      <dgm:prSet presAssocID="{CBD8B01F-B3DA-4D68-9735-45406D469A5F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606ACC8C-445D-4EF6-9CB6-9A9E3AF6F92D}" type="pres">
      <dgm:prSet presAssocID="{3E025074-E54F-4AD5-80D6-AB7185AEFCBF}" presName="horFlow" presStyleCnt="0"/>
      <dgm:spPr/>
    </dgm:pt>
    <dgm:pt modelId="{BC72C0BD-A63D-4304-9915-879992C34A27}" type="pres">
      <dgm:prSet presAssocID="{3E025074-E54F-4AD5-80D6-AB7185AEFCBF}" presName="bigChev" presStyleLbl="node1" presStyleIdx="0" presStyleCnt="1" custScaleX="234325"/>
      <dgm:spPr/>
    </dgm:pt>
  </dgm:ptLst>
  <dgm:cxnLst>
    <dgm:cxn modelId="{5BBA1139-6AF6-4A3B-8A66-B26A30E7A852}" srcId="{CBD8B01F-B3DA-4D68-9735-45406D469A5F}" destId="{3E025074-E54F-4AD5-80D6-AB7185AEFCBF}" srcOrd="0" destOrd="0" parTransId="{3C5A9F16-A1A6-45AB-B333-77264BB60E18}" sibTransId="{6A426314-08B2-477D-B8C3-26C3D33C75A0}"/>
    <dgm:cxn modelId="{ABAFA724-17D1-4AE4-BA55-392F9F6E1E45}" type="presOf" srcId="{CBD8B01F-B3DA-4D68-9735-45406D469A5F}" destId="{16B7A8E7-6FD3-4C09-AFAB-27CB47A4FCCD}" srcOrd="0" destOrd="0" presId="urn:microsoft.com/office/officeart/2005/8/layout/lProcess3"/>
    <dgm:cxn modelId="{367DE6C4-80BA-45CA-A834-2758C09AA97F}" type="presOf" srcId="{3E025074-E54F-4AD5-80D6-AB7185AEFCBF}" destId="{BC72C0BD-A63D-4304-9915-879992C34A27}" srcOrd="0" destOrd="0" presId="urn:microsoft.com/office/officeart/2005/8/layout/lProcess3"/>
    <dgm:cxn modelId="{53885539-2AE8-4D9A-B150-DF9728F4AF1A}" type="presParOf" srcId="{16B7A8E7-6FD3-4C09-AFAB-27CB47A4FCCD}" destId="{606ACC8C-445D-4EF6-9CB6-9A9E3AF6F92D}" srcOrd="0" destOrd="0" presId="urn:microsoft.com/office/officeart/2005/8/layout/lProcess3"/>
    <dgm:cxn modelId="{862613DE-058D-4A36-B998-93B6FBBE8CC1}" type="presParOf" srcId="{606ACC8C-445D-4EF6-9CB6-9A9E3AF6F92D}" destId="{BC72C0BD-A63D-4304-9915-879992C34A27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D892A9-6635-4EB6-932F-F55D1D8C7687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B154A28-3518-4417-903A-95CC0CD1A8F7}">
      <dgm:prSet/>
      <dgm:spPr/>
      <dgm:t>
        <a:bodyPr/>
        <a:lstStyle/>
        <a:p>
          <a:pPr rtl="0"/>
          <a:r>
            <a:rPr lang="ru-RU" b="1" baseline="0" dirty="0" smtClean="0">
              <a:solidFill>
                <a:schemeClr val="tx1"/>
              </a:solidFill>
            </a:rPr>
            <a:t>Актуализация опорных знаний</a:t>
          </a:r>
          <a:br>
            <a:rPr lang="ru-RU" b="1" baseline="0" dirty="0" smtClean="0">
              <a:solidFill>
                <a:schemeClr val="tx1"/>
              </a:solidFill>
            </a:rPr>
          </a:br>
          <a:endParaRPr lang="ru-RU" b="1" baseline="0" dirty="0">
            <a:solidFill>
              <a:schemeClr val="tx1"/>
            </a:solidFill>
          </a:endParaRPr>
        </a:p>
      </dgm:t>
    </dgm:pt>
    <dgm:pt modelId="{84BCC6CE-2057-47BE-A94A-E936F4746C75}" type="parTrans" cxnId="{6081DFF4-1345-48ED-980B-A6CDE10AD816}">
      <dgm:prSet/>
      <dgm:spPr/>
      <dgm:t>
        <a:bodyPr/>
        <a:lstStyle/>
        <a:p>
          <a:endParaRPr lang="ru-RU"/>
        </a:p>
      </dgm:t>
    </dgm:pt>
    <dgm:pt modelId="{973A1124-AFC9-4AE7-960A-B246F351C309}" type="sibTrans" cxnId="{6081DFF4-1345-48ED-980B-A6CDE10AD816}">
      <dgm:prSet/>
      <dgm:spPr/>
      <dgm:t>
        <a:bodyPr/>
        <a:lstStyle/>
        <a:p>
          <a:endParaRPr lang="ru-RU"/>
        </a:p>
      </dgm:t>
    </dgm:pt>
    <dgm:pt modelId="{86E4B34D-AE5F-4A6F-9516-D82B1A537960}" type="pres">
      <dgm:prSet presAssocID="{2AD892A9-6635-4EB6-932F-F55D1D8C7687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12893FFA-6DC7-4ED5-B206-DE3A903F25DA}" type="pres">
      <dgm:prSet presAssocID="{DB154A28-3518-4417-903A-95CC0CD1A8F7}" presName="horFlow" presStyleCnt="0"/>
      <dgm:spPr/>
    </dgm:pt>
    <dgm:pt modelId="{B10DA38E-924B-4A8D-8E27-5579B093CF46}" type="pres">
      <dgm:prSet presAssocID="{DB154A28-3518-4417-903A-95CC0CD1A8F7}" presName="bigChev" presStyleLbl="node1" presStyleIdx="0" presStyleCnt="1" custScaleX="248694"/>
      <dgm:spPr/>
    </dgm:pt>
  </dgm:ptLst>
  <dgm:cxnLst>
    <dgm:cxn modelId="{9D9D8E20-2872-4FAC-BFBD-0B7138FEB3F9}" type="presOf" srcId="{DB154A28-3518-4417-903A-95CC0CD1A8F7}" destId="{B10DA38E-924B-4A8D-8E27-5579B093CF46}" srcOrd="0" destOrd="0" presId="urn:microsoft.com/office/officeart/2005/8/layout/lProcess3"/>
    <dgm:cxn modelId="{0A622150-7D47-4B14-8271-F9463C0E236B}" type="presOf" srcId="{2AD892A9-6635-4EB6-932F-F55D1D8C7687}" destId="{86E4B34D-AE5F-4A6F-9516-D82B1A537960}" srcOrd="0" destOrd="0" presId="urn:microsoft.com/office/officeart/2005/8/layout/lProcess3"/>
    <dgm:cxn modelId="{6081DFF4-1345-48ED-980B-A6CDE10AD816}" srcId="{2AD892A9-6635-4EB6-932F-F55D1D8C7687}" destId="{DB154A28-3518-4417-903A-95CC0CD1A8F7}" srcOrd="0" destOrd="0" parTransId="{84BCC6CE-2057-47BE-A94A-E936F4746C75}" sibTransId="{973A1124-AFC9-4AE7-960A-B246F351C309}"/>
    <dgm:cxn modelId="{2E1AB217-197B-48A4-AD4F-0C77E356316A}" type="presParOf" srcId="{86E4B34D-AE5F-4A6F-9516-D82B1A537960}" destId="{12893FFA-6DC7-4ED5-B206-DE3A903F25DA}" srcOrd="0" destOrd="0" presId="urn:microsoft.com/office/officeart/2005/8/layout/lProcess3"/>
    <dgm:cxn modelId="{BAA9F09B-1EDE-4863-AA64-5680F54CC822}" type="presParOf" srcId="{12893FFA-6DC7-4ED5-B206-DE3A903F25DA}" destId="{B10DA38E-924B-4A8D-8E27-5579B093CF4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B5A0639-31CA-40F0-A599-D97DDFF645AE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7F07C9F-BFE5-4EB3-BF6E-5548890A7FB6}">
      <dgm:prSet/>
      <dgm:spPr/>
      <dgm:t>
        <a:bodyPr/>
        <a:lstStyle/>
        <a:p>
          <a:pPr rtl="0"/>
          <a:r>
            <a:rPr lang="ru-RU" b="1" baseline="0" dirty="0" smtClean="0"/>
            <a:t>Максимальная прочность </a:t>
          </a:r>
          <a:r>
            <a:rPr lang="ru-RU" b="1" baseline="0" dirty="0" err="1" smtClean="0"/>
            <a:t>нахлесточного</a:t>
          </a:r>
          <a:r>
            <a:rPr lang="ru-RU" b="1" baseline="0" dirty="0" smtClean="0"/>
            <a:t> соединения достигается (при его двухсторонней сварке угловым швом.) </a:t>
          </a:r>
          <a:br>
            <a:rPr lang="ru-RU" b="1" baseline="0" dirty="0" smtClean="0"/>
          </a:br>
          <a:endParaRPr lang="ru-RU" b="1" baseline="0" dirty="0"/>
        </a:p>
      </dgm:t>
    </dgm:pt>
    <dgm:pt modelId="{851A3E8A-4915-4A5A-B143-E6E72491F457}" type="parTrans" cxnId="{F7D0A1C1-41C6-445C-93AB-3ADD81E39CCD}">
      <dgm:prSet/>
      <dgm:spPr/>
      <dgm:t>
        <a:bodyPr/>
        <a:lstStyle/>
        <a:p>
          <a:endParaRPr lang="ru-RU"/>
        </a:p>
      </dgm:t>
    </dgm:pt>
    <dgm:pt modelId="{4669DF44-8327-43F3-A2AC-89D2C2FD423F}" type="sibTrans" cxnId="{F7D0A1C1-41C6-445C-93AB-3ADD81E39CCD}">
      <dgm:prSet/>
      <dgm:spPr/>
      <dgm:t>
        <a:bodyPr/>
        <a:lstStyle/>
        <a:p>
          <a:endParaRPr lang="ru-RU"/>
        </a:p>
      </dgm:t>
    </dgm:pt>
    <dgm:pt modelId="{DB4BF6E7-4B2D-4EEF-80B1-6331FC1F798D}" type="pres">
      <dgm:prSet presAssocID="{9B5A0639-31CA-40F0-A599-D97DDFF645AE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D1FDC69-6126-49ED-BCD0-AE8E991592E2}" type="pres">
      <dgm:prSet presAssocID="{F7F07C9F-BFE5-4EB3-BF6E-5548890A7FB6}" presName="horFlow" presStyleCnt="0"/>
      <dgm:spPr/>
    </dgm:pt>
    <dgm:pt modelId="{AF99FC70-986D-472C-BC9F-9C1E6295C5D3}" type="pres">
      <dgm:prSet presAssocID="{F7F07C9F-BFE5-4EB3-BF6E-5548890A7FB6}" presName="bigChev" presStyleLbl="node1" presStyleIdx="0" presStyleCnt="1" custScaleX="242656" custScaleY="188345"/>
      <dgm:spPr/>
    </dgm:pt>
  </dgm:ptLst>
  <dgm:cxnLst>
    <dgm:cxn modelId="{5AA36871-35BF-4C7D-84E8-25E6850467FD}" type="presOf" srcId="{F7F07C9F-BFE5-4EB3-BF6E-5548890A7FB6}" destId="{AF99FC70-986D-472C-BC9F-9C1E6295C5D3}" srcOrd="0" destOrd="0" presId="urn:microsoft.com/office/officeart/2005/8/layout/lProcess3"/>
    <dgm:cxn modelId="{F7D0A1C1-41C6-445C-93AB-3ADD81E39CCD}" srcId="{9B5A0639-31CA-40F0-A599-D97DDFF645AE}" destId="{F7F07C9F-BFE5-4EB3-BF6E-5548890A7FB6}" srcOrd="0" destOrd="0" parTransId="{851A3E8A-4915-4A5A-B143-E6E72491F457}" sibTransId="{4669DF44-8327-43F3-A2AC-89D2C2FD423F}"/>
    <dgm:cxn modelId="{99D7C15B-870B-4B56-A699-1419FF59221D}" type="presOf" srcId="{9B5A0639-31CA-40F0-A599-D97DDFF645AE}" destId="{DB4BF6E7-4B2D-4EEF-80B1-6331FC1F798D}" srcOrd="0" destOrd="0" presId="urn:microsoft.com/office/officeart/2005/8/layout/lProcess3"/>
    <dgm:cxn modelId="{864BA835-A2C2-4D6B-9AC3-D6C0EE691759}" type="presParOf" srcId="{DB4BF6E7-4B2D-4EEF-80B1-6331FC1F798D}" destId="{AD1FDC69-6126-49ED-BCD0-AE8E991592E2}" srcOrd="0" destOrd="0" presId="urn:microsoft.com/office/officeart/2005/8/layout/lProcess3"/>
    <dgm:cxn modelId="{E6EC687A-05A1-41C7-8AA6-A2CCC051085E}" type="presParOf" srcId="{AD1FDC69-6126-49ED-BCD0-AE8E991592E2}" destId="{AF99FC70-986D-472C-BC9F-9C1E6295C5D3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FA51A35-C892-43DA-BA28-1E507FA6D36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04F9DF6-D9FD-4AD4-B3D2-12E0AF43DB68}" type="pres">
      <dgm:prSet presAssocID="{FFA51A35-C892-43DA-BA28-1E507FA6D364}" presName="Name0" presStyleCnt="0">
        <dgm:presLayoutVars>
          <dgm:chPref val="3"/>
          <dgm:dir/>
          <dgm:animLvl val="lvl"/>
          <dgm:resizeHandles/>
        </dgm:presLayoutVars>
      </dgm:prSet>
      <dgm:spPr/>
    </dgm:pt>
  </dgm:ptLst>
  <dgm:cxnLst>
    <dgm:cxn modelId="{F410FB53-A579-4FC8-B8DB-D546338A807D}" type="presOf" srcId="{FFA51A35-C892-43DA-BA28-1E507FA6D364}" destId="{404F9DF6-D9FD-4AD4-B3D2-12E0AF43DB68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D2D65DD-C34C-4118-8C9C-ADE4507D06B4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0CA1299-807B-4EE7-9F00-E1EAE03A142A}">
      <dgm:prSet/>
      <dgm:spPr/>
      <dgm:t>
        <a:bodyPr/>
        <a:lstStyle/>
        <a:p>
          <a:pPr rtl="0"/>
          <a:r>
            <a:rPr lang="ru-RU" b="1" baseline="0" dirty="0" smtClean="0"/>
            <a:t>Закрепляющий материал </a:t>
          </a:r>
          <a:br>
            <a:rPr lang="ru-RU" b="1" baseline="0" dirty="0" smtClean="0"/>
          </a:br>
          <a:endParaRPr lang="ru-RU" b="1" baseline="0" dirty="0"/>
        </a:p>
      </dgm:t>
    </dgm:pt>
    <dgm:pt modelId="{A8A86F89-6C8D-4569-BB7C-A90369D42EF5}" type="parTrans" cxnId="{790101C8-E5C0-49BA-92D3-C4404DF67588}">
      <dgm:prSet/>
      <dgm:spPr/>
      <dgm:t>
        <a:bodyPr/>
        <a:lstStyle/>
        <a:p>
          <a:endParaRPr lang="ru-RU"/>
        </a:p>
      </dgm:t>
    </dgm:pt>
    <dgm:pt modelId="{20BBABC3-6545-4F1C-B851-A9BD4EF01C51}" type="sibTrans" cxnId="{790101C8-E5C0-49BA-92D3-C4404DF67588}">
      <dgm:prSet/>
      <dgm:spPr/>
      <dgm:t>
        <a:bodyPr/>
        <a:lstStyle/>
        <a:p>
          <a:endParaRPr lang="ru-RU"/>
        </a:p>
      </dgm:t>
    </dgm:pt>
    <dgm:pt modelId="{7BDC0B4A-F168-4F80-9B38-DB836C1BFFCD}" type="pres">
      <dgm:prSet presAssocID="{FD2D65DD-C34C-4118-8C9C-ADE4507D06B4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FDB7992-656A-4CDB-B485-3A5C80D670D5}" type="pres">
      <dgm:prSet presAssocID="{70CA1299-807B-4EE7-9F00-E1EAE03A142A}" presName="horFlow" presStyleCnt="0"/>
      <dgm:spPr/>
    </dgm:pt>
    <dgm:pt modelId="{2052258A-07F5-466F-A186-5A26AE166BCD}" type="pres">
      <dgm:prSet presAssocID="{70CA1299-807B-4EE7-9F00-E1EAE03A142A}" presName="bigChev" presStyleLbl="node1" presStyleIdx="0" presStyleCnt="1" custScaleX="242656"/>
      <dgm:spPr/>
    </dgm:pt>
  </dgm:ptLst>
  <dgm:cxnLst>
    <dgm:cxn modelId="{C1D6AE41-EB66-4419-8055-211551078422}" type="presOf" srcId="{FD2D65DD-C34C-4118-8C9C-ADE4507D06B4}" destId="{7BDC0B4A-F168-4F80-9B38-DB836C1BFFCD}" srcOrd="0" destOrd="0" presId="urn:microsoft.com/office/officeart/2005/8/layout/lProcess3"/>
    <dgm:cxn modelId="{6BC44D4F-171A-4ED2-84BD-D3199E05DC4D}" type="presOf" srcId="{70CA1299-807B-4EE7-9F00-E1EAE03A142A}" destId="{2052258A-07F5-466F-A186-5A26AE166BCD}" srcOrd="0" destOrd="0" presId="urn:microsoft.com/office/officeart/2005/8/layout/lProcess3"/>
    <dgm:cxn modelId="{790101C8-E5C0-49BA-92D3-C4404DF67588}" srcId="{FD2D65DD-C34C-4118-8C9C-ADE4507D06B4}" destId="{70CA1299-807B-4EE7-9F00-E1EAE03A142A}" srcOrd="0" destOrd="0" parTransId="{A8A86F89-6C8D-4569-BB7C-A90369D42EF5}" sibTransId="{20BBABC3-6545-4F1C-B851-A9BD4EF01C51}"/>
    <dgm:cxn modelId="{E9E715DA-08F8-4316-B79F-AEA31A025A1D}" type="presParOf" srcId="{7BDC0B4A-F168-4F80-9B38-DB836C1BFFCD}" destId="{AFDB7992-656A-4CDB-B485-3A5C80D670D5}" srcOrd="0" destOrd="0" presId="urn:microsoft.com/office/officeart/2005/8/layout/lProcess3"/>
    <dgm:cxn modelId="{49F7F22D-4977-48FF-84AE-0438CCC69D7A}" type="presParOf" srcId="{AFDB7992-656A-4CDB-B485-3A5C80D670D5}" destId="{2052258A-07F5-466F-A186-5A26AE166BCD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C72C0BD-A63D-4304-9915-879992C34A27}">
      <dsp:nvSpPr>
        <dsp:cNvPr id="0" name=""/>
        <dsp:cNvSpPr/>
      </dsp:nvSpPr>
      <dsp:spPr>
        <a:xfrm>
          <a:off x="4140" y="1222"/>
          <a:ext cx="7230719" cy="1234306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19050" rIns="0" bIns="19050" numCol="1" spcCol="1270" anchor="ctr" anchorCtr="0">
          <a:noAutofit/>
        </a:bodyPr>
        <a:lstStyle/>
        <a:p>
          <a:pPr lvl="0" algn="ctr" defTabSz="1333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000" b="1" kern="1200" baseline="0" dirty="0" smtClean="0">
              <a:solidFill>
                <a:srgbClr val="C00000"/>
              </a:solidFill>
            </a:rPr>
            <a:t>Выполнение стыковых соединений по сечению.</a:t>
          </a:r>
          <a:br>
            <a:rPr lang="ru-RU" sz="3000" b="1" kern="1200" baseline="0" dirty="0" smtClean="0">
              <a:solidFill>
                <a:srgbClr val="C00000"/>
              </a:solidFill>
            </a:rPr>
          </a:br>
          <a:endParaRPr lang="ru-RU" sz="3000" b="1" kern="1200" baseline="0" dirty="0">
            <a:solidFill>
              <a:srgbClr val="C00000"/>
            </a:solidFill>
          </a:endParaRPr>
        </a:p>
      </dsp:txBody>
      <dsp:txXfrm>
        <a:off x="4140" y="1222"/>
        <a:ext cx="7230719" cy="12343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0DA38E-924B-4A8D-8E27-5579B093CF46}">
      <dsp:nvSpPr>
        <dsp:cNvPr id="0" name=""/>
        <dsp:cNvSpPr/>
      </dsp:nvSpPr>
      <dsp:spPr>
        <a:xfrm>
          <a:off x="226364" y="615"/>
          <a:ext cx="6786271" cy="109150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6830" tIns="18415" rIns="0" bIns="18415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b="1" kern="1200" baseline="0" dirty="0" smtClean="0">
              <a:solidFill>
                <a:schemeClr val="tx1"/>
              </a:solidFill>
            </a:rPr>
            <a:t>Актуализация опорных знаний</a:t>
          </a:r>
          <a:br>
            <a:rPr lang="ru-RU" sz="2900" b="1" kern="1200" baseline="0" dirty="0" smtClean="0">
              <a:solidFill>
                <a:schemeClr val="tx1"/>
              </a:solidFill>
            </a:rPr>
          </a:br>
          <a:endParaRPr lang="ru-RU" sz="2900" b="1" kern="1200" baseline="0" dirty="0">
            <a:solidFill>
              <a:schemeClr val="tx1"/>
            </a:solidFill>
          </a:endParaRPr>
        </a:p>
      </dsp:txBody>
      <dsp:txXfrm>
        <a:off x="226364" y="615"/>
        <a:ext cx="6786271" cy="1091505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F99FC70-986D-472C-BC9F-9C1E6295C5D3}">
      <dsp:nvSpPr>
        <dsp:cNvPr id="0" name=""/>
        <dsp:cNvSpPr/>
      </dsp:nvSpPr>
      <dsp:spPr>
        <a:xfrm>
          <a:off x="4259" y="72007"/>
          <a:ext cx="7230481" cy="224486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17145" rIns="0" bIns="17145" numCol="1" spcCol="1270" anchor="ctr" anchorCtr="0">
          <a:noAutofit/>
        </a:bodyPr>
        <a:lstStyle/>
        <a:p>
          <a:pPr lvl="0" algn="ctr" defTabSz="12001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700" b="1" kern="1200" baseline="0" dirty="0" smtClean="0"/>
            <a:t>Максимальная прочность </a:t>
          </a:r>
          <a:r>
            <a:rPr lang="ru-RU" sz="2700" b="1" kern="1200" baseline="0" dirty="0" err="1" smtClean="0"/>
            <a:t>нахлесточного</a:t>
          </a:r>
          <a:r>
            <a:rPr lang="ru-RU" sz="2700" b="1" kern="1200" baseline="0" dirty="0" smtClean="0"/>
            <a:t> соединения достигается (при его двухсторонней сварке угловым швом.) </a:t>
          </a:r>
          <a:br>
            <a:rPr lang="ru-RU" sz="2700" b="1" kern="1200" baseline="0" dirty="0" smtClean="0"/>
          </a:br>
          <a:endParaRPr lang="ru-RU" sz="2700" b="1" kern="1200" baseline="0" dirty="0"/>
        </a:p>
      </dsp:txBody>
      <dsp:txXfrm>
        <a:off x="4259" y="72007"/>
        <a:ext cx="7230481" cy="2244865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052258A-07F5-466F-A186-5A26AE166BCD}">
      <dsp:nvSpPr>
        <dsp:cNvPr id="0" name=""/>
        <dsp:cNvSpPr/>
      </dsp:nvSpPr>
      <dsp:spPr>
        <a:xfrm>
          <a:off x="154358" y="297"/>
          <a:ext cx="6930283" cy="1142404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22860" rIns="0" bIns="22860" numCol="1" spcCol="1270" anchor="ctr" anchorCtr="0">
          <a:noAutofit/>
        </a:bodyPr>
        <a:lstStyle/>
        <a:p>
          <a:pPr lvl="0" algn="ctr" defTabSz="1600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b="1" kern="1200" baseline="0" dirty="0" smtClean="0"/>
            <a:t>Закрепляющий материал </a:t>
          </a:r>
          <a:br>
            <a:rPr lang="ru-RU" sz="3600" b="1" kern="1200" baseline="0" dirty="0" smtClean="0"/>
          </a:br>
          <a:endParaRPr lang="ru-RU" sz="3600" b="1" kern="1200" baseline="0" dirty="0"/>
        </a:p>
      </dsp:txBody>
      <dsp:txXfrm>
        <a:off x="154358" y="297"/>
        <a:ext cx="6930283" cy="114240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24.09.2010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533400"/>
            <a:ext cx="7272808" cy="5991944"/>
          </a:xfrm>
        </p:spPr>
        <p:txBody>
          <a:bodyPr/>
          <a:lstStyle/>
          <a:p>
            <a:r>
              <a:rPr lang="ru-RU" sz="3600" dirty="0" smtClean="0"/>
              <a:t>ООУЭ: «Оборудование, техника и технология сварочного производства»</a:t>
            </a:r>
            <a:br>
              <a:rPr lang="ru-RU" sz="3600" dirty="0" smtClean="0"/>
            </a:br>
            <a:r>
              <a:rPr lang="ru-RU" sz="3600" dirty="0" smtClean="0"/>
              <a:t> </a:t>
            </a:r>
            <a:br>
              <a:rPr lang="ru-RU" sz="3600" dirty="0" smtClean="0"/>
            </a:br>
            <a:r>
              <a:rPr lang="ru-RU" sz="3600" dirty="0" smtClean="0"/>
              <a:t>УУЭ: Ручная дуговая сварка: техника и технология</a:t>
            </a:r>
            <a:br>
              <a:rPr lang="ru-RU" sz="3600" dirty="0" smtClean="0"/>
            </a:br>
            <a:r>
              <a:rPr lang="ru-RU" sz="3600" dirty="0" smtClean="0"/>
              <a:t>ОУЭ: Выполнение стыковых сварных соединений в нижнем положении</a:t>
            </a:r>
            <a:br>
              <a:rPr lang="ru-RU" sz="3600" dirty="0" smtClean="0"/>
            </a:br>
            <a:endParaRPr lang="ru-RU" sz="36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/>
          <a:lstStyle/>
          <a:p>
            <a:r>
              <a:rPr lang="ru-RU" sz="3200" dirty="0" smtClean="0"/>
              <a:t>Данный тип соединения широко используется в промышленности, в частности в резервуарах, строительных и судовых конструкциях. </a:t>
            </a:r>
            <a:r>
              <a:rPr lang="ru-RU" sz="3200" dirty="0" err="1" smtClean="0"/>
              <a:t>Нахлесточное</a:t>
            </a:r>
            <a:r>
              <a:rPr lang="ru-RU" sz="3200" dirty="0" smtClean="0"/>
              <a:t> соединение очень экономично, оно не требует каких-либо значительных затрат на подготовку и сборку. Максимальная прочность </a:t>
            </a:r>
            <a:r>
              <a:rPr lang="ru-RU" sz="3200" dirty="0" err="1" smtClean="0"/>
              <a:t>нахлесточного</a:t>
            </a:r>
            <a:r>
              <a:rPr lang="ru-RU" sz="3200" dirty="0" smtClean="0"/>
              <a:t> соединения достигается при его двухсторонней сварке угловым швом.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хема 5"/>
          <p:cNvGraphicFramePr/>
          <p:nvPr/>
        </p:nvGraphicFramePr>
        <p:xfrm>
          <a:off x="457200" y="320040"/>
          <a:ext cx="7239000" cy="2388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36912"/>
            <a:ext cx="7239000" cy="3818824"/>
          </a:xfrm>
        </p:spPr>
        <p:txBody>
          <a:bodyPr/>
          <a:lstStyle/>
          <a:p>
            <a:endParaRPr lang="ru-RU" dirty="0" smtClean="0"/>
          </a:p>
          <a:p>
            <a:r>
              <a:rPr lang="ru-RU" sz="3200" dirty="0" smtClean="0"/>
              <a:t>Сварка </a:t>
            </a:r>
            <a:r>
              <a:rPr lang="ru-RU" sz="3200" dirty="0" smtClean="0"/>
              <a:t>данного соединения производится как на прямой, так и на обратной полярности, при этом сварочный ток не должен быть слишком большим. </a:t>
            </a:r>
          </a:p>
          <a:p>
            <a:endParaRPr lang="ru-RU" dirty="0"/>
          </a:p>
        </p:txBody>
      </p:sp>
      <p:graphicFrame>
        <p:nvGraphicFramePr>
          <p:cNvPr id="5" name="Схема 4"/>
          <p:cNvGraphicFramePr/>
          <p:nvPr/>
        </p:nvGraphicFramePr>
        <p:xfrm>
          <a:off x="2627784" y="0"/>
          <a:ext cx="6516216" cy="457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253289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</a:rPr>
              <a:t>Рис. 16. Сварка </a:t>
            </a:r>
            <a:r>
              <a:rPr lang="ru-RU" sz="1800" dirty="0" err="1" smtClean="0">
                <a:solidFill>
                  <a:schemeClr val="tx1"/>
                </a:solidFill>
              </a:rPr>
              <a:t>нахлесточного</a:t>
            </a:r>
            <a:r>
              <a:rPr lang="ru-RU" sz="1800" dirty="0" smtClean="0">
                <a:solidFill>
                  <a:schemeClr val="tx1"/>
                </a:solidFill>
              </a:rPr>
              <a:t> соединения в нижнем положении: </a:t>
            </a:r>
            <a:r>
              <a:rPr lang="ru-RU" sz="1800" dirty="0" smtClean="0">
                <a:solidFill>
                  <a:schemeClr val="tx1"/>
                </a:solidFill>
              </a:rPr>
              <a:t/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err="1" smtClean="0">
                <a:solidFill>
                  <a:schemeClr val="tx1"/>
                </a:solidFill>
              </a:rPr>
              <a:t>a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- подготовка соединения к сварке; б - положение </a:t>
            </a:r>
            <a:r>
              <a:rPr lang="ru-RU" sz="2000" dirty="0" smtClean="0">
                <a:solidFill>
                  <a:schemeClr val="tx1"/>
                </a:solidFill>
              </a:rPr>
              <a:t>электрода при сварке однопроходным швом равных толщин; в - положение электрода при втором и третьем проходе при выполнении многопроходного шва; г - положение электрода при сварке разных толщин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4" name="Содержимое 3" descr="C:\Users\светлана\Pictures\pic_el_1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348880"/>
            <a:ext cx="6984776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Для сварки </a:t>
            </a:r>
            <a:r>
              <a:rPr lang="ru-RU" dirty="0" err="1" smtClean="0"/>
              <a:t>нахлесточного</a:t>
            </a:r>
            <a:r>
              <a:rPr lang="ru-RU" dirty="0" smtClean="0"/>
              <a:t> соединения в нижнем положении на прямой полярности требуется поддержание очень короткой дуги, а на обратной полярности - еще более короткой. </a:t>
            </a:r>
            <a:endParaRPr lang="ru-RU" dirty="0" smtClean="0"/>
          </a:p>
          <a:p>
            <a:r>
              <a:rPr lang="ru-RU" dirty="0" smtClean="0"/>
              <a:t>Дуга </a:t>
            </a:r>
            <a:r>
              <a:rPr lang="ru-RU" dirty="0" smtClean="0"/>
              <a:t>должна быть сориентирована в направлении корня соединения и горизонтальной поверхности пластины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Во время сварки необходимо совершать, относительно оси сварного, шва небольшие возвратно-поступательные колебания электрода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Это способствует предварительному подогреву соединения перед движущейся сварочной дугой, обеспечивает создание полноразмерной выпуклости и покрывает шлаковой коркой хвостовую часть сварочной ванны.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/>
          <a:lstStyle/>
          <a:p>
            <a:r>
              <a:rPr lang="ru-RU" dirty="0" smtClean="0"/>
              <a:t>При сварке на обратной полярности следует обратить внимание на поддержание более короткой дуги, а также на устранение возможного подреза, как на плоской поверхности пластины, так и вдоль верхней кромки верхней пластины. Для уменьшения вероятности появления подрезов, перемещение дуги должно быть ограничено размерами сварного шва. </a:t>
            </a:r>
          </a:p>
          <a:p>
            <a:endParaRPr lang="ru-RU" dirty="0"/>
          </a:p>
        </p:txBody>
      </p:sp>
      <p:pic>
        <p:nvPicPr>
          <p:cNvPr id="6145" name="Picture 1" descr="C:\Users\светлана\Pictures\mma-05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4365104"/>
            <a:ext cx="4086225" cy="2066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320040"/>
          <a:ext cx="7239000" cy="114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/>
              <a:t>1.Максимальная прочность </a:t>
            </a:r>
            <a:r>
              <a:rPr lang="ru-RU" dirty="0" err="1" smtClean="0"/>
              <a:t>нахлесточного</a:t>
            </a:r>
            <a:r>
              <a:rPr lang="ru-RU" dirty="0" smtClean="0"/>
              <a:t> соединения достигается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Проверка степени усвоения материала </a:t>
            </a: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</a:t>
            </a:r>
            <a:r>
              <a:rPr lang="ru-RU" dirty="0" smtClean="0"/>
              <a:t>. Для сварки </a:t>
            </a:r>
            <a:r>
              <a:rPr lang="ru-RU" dirty="0" err="1" smtClean="0"/>
              <a:t>нахлесточного</a:t>
            </a:r>
            <a:r>
              <a:rPr lang="ru-RU" dirty="0" smtClean="0"/>
              <a:t> соединения в нижнем положении на прямой полярности </a:t>
            </a:r>
            <a:r>
              <a:rPr lang="ru-RU" dirty="0" smtClean="0"/>
              <a:t>требуется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dirty="0" smtClean="0"/>
              <a:t>1 Продолжите фразу: </a:t>
            </a:r>
          </a:p>
          <a:p>
            <a:pPr algn="ctr"/>
            <a:r>
              <a:rPr lang="ru-RU" dirty="0" smtClean="0"/>
              <a:t>а) </a:t>
            </a:r>
            <a:r>
              <a:rPr lang="ru-RU" dirty="0" err="1" smtClean="0"/>
              <a:t>Нахлесточное</a:t>
            </a:r>
            <a:r>
              <a:rPr lang="ru-RU" dirty="0" smtClean="0"/>
              <a:t> соединение…..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7408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Актуализация опорных знаний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1.Какие </a:t>
            </a:r>
            <a:r>
              <a:rPr lang="ru-RU" dirty="0" smtClean="0"/>
              <a:t>соединения вы знаете?</a:t>
            </a:r>
          </a:p>
          <a:p>
            <a:r>
              <a:rPr lang="ru-RU" dirty="0" smtClean="0"/>
              <a:t>2.Какие сварные швы в пространственном положении вам известно?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Предварительное определение уровня знаний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r>
              <a:rPr lang="ru-RU" dirty="0" smtClean="0"/>
              <a:t>Постарайтесь ответить на вопросы:</a:t>
            </a:r>
          </a:p>
          <a:p>
            <a:r>
              <a:rPr lang="ru-RU" dirty="0" smtClean="0"/>
              <a:t>1.Наклон электрода влияет ли, на сварной шов?</a:t>
            </a:r>
          </a:p>
          <a:p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04852" y="3429000"/>
            <a:ext cx="1567156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320040"/>
          <a:ext cx="7239000" cy="1236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Выполнение стыковых соединений по сечению. Сварку стыковых соединений выполняют с одной или двух сторон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 </a:t>
            </a:r>
            <a:r>
              <a:rPr lang="ru-RU" dirty="0" smtClean="0"/>
              <a:t>Для борьбы с прожогами применяют остающиеся или съемные подкладки. Остающиеся подкладки изготовляют из стальных полос толщиной 2-4 мм при ширине 30-40 мм. </a:t>
            </a:r>
            <a:endParaRPr lang="ru-RU" dirty="0" smtClean="0"/>
          </a:p>
          <a:p>
            <a:r>
              <a:rPr lang="ru-RU" dirty="0" smtClean="0"/>
              <a:t>Съемные </a:t>
            </a:r>
            <a:r>
              <a:rPr lang="ru-RU" dirty="0" smtClean="0"/>
              <a:t>подкладки изготовляют из материала, который во время сварки не плавится, т. е. обладает хорошей теплопроводностью и теплоемкостью; этим требованиям отвечает медь, а также керамика или графит. Съемные подкладки в процессе сварки иногда охлаждают проточной водой.</a:t>
            </a:r>
          </a:p>
          <a:p>
            <a:endParaRPr lang="ru-RU" dirty="0"/>
          </a:p>
        </p:txBody>
      </p:sp>
      <p:pic>
        <p:nvPicPr>
          <p:cNvPr id="5" name="Picture 2" descr="C:\Users\светлана\Pictures\pic_el_2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96294" y="1556792"/>
            <a:ext cx="2196185" cy="16561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3200" dirty="0" smtClean="0"/>
              <a:t>Сварка на подкладках имеет следующие преимущества: сварщик работает более уверенно, не боится прожогов и натеков и может увеличить сварочный ток на 20-30%; исключается необходимость </a:t>
            </a:r>
            <a:r>
              <a:rPr lang="ru-RU" sz="3200" dirty="0" err="1" smtClean="0"/>
              <a:t>подварки</a:t>
            </a:r>
            <a:r>
              <a:rPr lang="ru-RU" sz="3200" dirty="0" smtClean="0"/>
              <a:t> корня шва с обратной стороны.</a:t>
            </a:r>
          </a:p>
          <a:p>
            <a:endParaRPr lang="ru-RU" dirty="0"/>
          </a:p>
        </p:txBody>
      </p:sp>
      <p:pic>
        <p:nvPicPr>
          <p:cNvPr id="5" name="Picture 2" descr="C:\Users\светлана\Pictures\pic_el_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5157192"/>
            <a:ext cx="1859607" cy="1453688"/>
          </a:xfrm>
          <a:prstGeom prst="rect">
            <a:avLst/>
          </a:prstGeom>
          <a:noFill/>
        </p:spPr>
      </p:pic>
      <p:pic>
        <p:nvPicPr>
          <p:cNvPr id="1027" name="Picture 3" descr="C:\Users\светлана\Pictures\mma-05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260648"/>
            <a:ext cx="4086225" cy="13681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7239000" cy="6051072"/>
          </a:xfrm>
        </p:spPr>
        <p:txBody>
          <a:bodyPr/>
          <a:lstStyle/>
          <a:p>
            <a:r>
              <a:rPr lang="ru-RU" sz="3200" dirty="0" smtClean="0"/>
              <a:t>При сварке стыковых соединений с разделкой кромок в зависимости от толщины свариваемых листов (от 3 до 26 мм), положения шва в пространстве, диаметра электрода сварку выполняют в два и более слоев. Выполнение шва начинают с наложения первого слоя, состоящего из одного валика. 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869160"/>
            <a:ext cx="2416352" cy="167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 descr="C:\Users\светлана\Pictures\pic_el_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925415"/>
            <a:ext cx="3240360" cy="17252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7239000" cy="4322880"/>
          </a:xfrm>
        </p:spPr>
        <p:txBody>
          <a:bodyPr/>
          <a:lstStyle/>
          <a:p>
            <a:r>
              <a:rPr lang="ru-RU" dirty="0" smtClean="0"/>
              <a:t>Дугу возбуждают на скосе кромки, а затем, переместив дугу на середину соединения, проваривают края скоса кромок (корень шва). На скосах кромок движение электрода замедляют, чтобы улучшить их провар, а при переходе конца электрода с одной кромки на другую скорость его движения увеличивают для того, чтобы избежать прожога притупленных кромок.</a:t>
            </a:r>
          </a:p>
          <a:p>
            <a:endParaRPr lang="ru-RU" dirty="0"/>
          </a:p>
        </p:txBody>
      </p:sp>
      <p:pic>
        <p:nvPicPr>
          <p:cNvPr id="3074" name="Picture 2" descr="C:\Users\светлана\Pictures\pic_el_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60648"/>
            <a:ext cx="4896544" cy="18722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Закрепляющий материал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1.Зачем </a:t>
            </a:r>
            <a:r>
              <a:rPr lang="ru-RU" dirty="0" smtClean="0"/>
              <a:t>при сварке стыкового соединения нужна подкладка?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i="1" u="sng" dirty="0" smtClean="0"/>
              <a:t>Проверка степени усвоения материала </a:t>
            </a:r>
            <a:endParaRPr lang="ru-RU" i="1" u="sng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1.Нарисуйте многослойную сварку</a:t>
            </a:r>
          </a:p>
          <a:p>
            <a:r>
              <a:rPr lang="ru-RU" dirty="0" smtClean="0"/>
              <a:t>2.Нарисуйте однопроходную сварку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6672"/>
            <a:ext cx="7239000" cy="5979064"/>
          </a:xfrm>
        </p:spPr>
        <p:txBody>
          <a:bodyPr/>
          <a:lstStyle/>
          <a:p>
            <a:r>
              <a:rPr lang="ru-RU" sz="3200" b="1" dirty="0" smtClean="0"/>
              <a:t>ООУЭ: </a:t>
            </a:r>
            <a:r>
              <a:rPr lang="ru-RU" sz="3200" dirty="0" smtClean="0"/>
              <a:t>«Оборудование, техника и технология сварочного производства»</a:t>
            </a:r>
          </a:p>
          <a:p>
            <a:pPr>
              <a:buNone/>
            </a:pPr>
            <a:r>
              <a:rPr lang="ru-RU" sz="3200" dirty="0" smtClean="0"/>
              <a:t> </a:t>
            </a:r>
          </a:p>
          <a:p>
            <a:r>
              <a:rPr lang="ru-RU" sz="3200" b="1" dirty="0" smtClean="0"/>
              <a:t>УУЭ: </a:t>
            </a:r>
            <a:r>
              <a:rPr lang="ru-RU" sz="3200" dirty="0" smtClean="0"/>
              <a:t>Ручная дуговая сварка: техника и технология</a:t>
            </a:r>
          </a:p>
          <a:p>
            <a:r>
              <a:rPr lang="ru-RU" sz="3200" b="1" dirty="0" smtClean="0"/>
              <a:t>ОУЭ: </a:t>
            </a:r>
            <a:r>
              <a:rPr lang="ru-RU" sz="3200" dirty="0" smtClean="0"/>
              <a:t>Выполнение  </a:t>
            </a:r>
            <a:r>
              <a:rPr lang="ru-RU" sz="3200" dirty="0" err="1" smtClean="0"/>
              <a:t>нахлесточных</a:t>
            </a:r>
            <a:r>
              <a:rPr lang="ru-RU" sz="3200" dirty="0" smtClean="0"/>
              <a:t> сварных соединений в нижнем положении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457200" y="320040"/>
          <a:ext cx="7239000" cy="10927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1.Объясните </a:t>
            </a:r>
            <a:r>
              <a:rPr lang="ru-RU" dirty="0" smtClean="0"/>
              <a:t>принцип сварки в нижнем положении сварного шва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dirty="0" smtClean="0"/>
              <a:t>Предварительное определение уровня знаний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 algn="ctr"/>
            <a:r>
              <a:rPr lang="ru-RU" dirty="0" smtClean="0"/>
              <a:t>Постарайтесь ответить на </a:t>
            </a:r>
            <a:r>
              <a:rPr lang="ru-RU" dirty="0" smtClean="0"/>
              <a:t>вопрос:</a:t>
            </a:r>
          </a:p>
          <a:p>
            <a:pPr algn="ctr"/>
            <a:endParaRPr lang="ru-RU" dirty="0" smtClean="0"/>
          </a:p>
          <a:p>
            <a:r>
              <a:rPr lang="ru-RU" dirty="0" smtClean="0"/>
              <a:t>1.Разница сварки стыкового и </a:t>
            </a:r>
            <a:r>
              <a:rPr lang="ru-RU" dirty="0" err="1" smtClean="0"/>
              <a:t>нахлесточного</a:t>
            </a:r>
            <a:r>
              <a:rPr lang="ru-RU" dirty="0" smtClean="0"/>
              <a:t> соединения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22</TotalTime>
  <Words>516</Words>
  <Application>Microsoft Office PowerPoint</Application>
  <PresentationFormat>Экран (4:3)</PresentationFormat>
  <Paragraphs>57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ООУЭ: «Оборудование, техника и технология сварочного производства»   УУЭ: Ручная дуговая сварка: техника и технология ОУЭ: Выполнение стыковых сварных соединений в нижнем положении </vt:lpstr>
      <vt:lpstr>Актуализация опорных знаний </vt:lpstr>
      <vt:lpstr>Слайд 3</vt:lpstr>
      <vt:lpstr>Слайд 4</vt:lpstr>
      <vt:lpstr>Слайд 5</vt:lpstr>
      <vt:lpstr>Слайд 6</vt:lpstr>
      <vt:lpstr>Закрепляющий материал  </vt:lpstr>
      <vt:lpstr>Слайд 8</vt:lpstr>
      <vt:lpstr>Слайд 9</vt:lpstr>
      <vt:lpstr>Слайд 10</vt:lpstr>
      <vt:lpstr>Слайд 11</vt:lpstr>
      <vt:lpstr>Рис. 16. Сварка нахлесточного соединения в нижнем положении:  a - подготовка соединения к сварке; б - положение электрода при сварке однопроходным швом равных толщин; в - положение электрода при втором и третьем проходе при выполнении многопроходного шва; г - положение электрода при сварке разных толщин 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ООУЭ: «Оборудование, техника и технология сварочного производства»   УУЭ: Ручная дуговая сварка: техника и технология ОУЭ: Выполнение стыковых сварных соединений в нижнем положении </dc:title>
  <dc:creator>светлана</dc:creator>
  <cp:lastModifiedBy>Светлана</cp:lastModifiedBy>
  <cp:revision>4</cp:revision>
  <dcterms:created xsi:type="dcterms:W3CDTF">2010-09-24T15:45:07Z</dcterms:created>
  <dcterms:modified xsi:type="dcterms:W3CDTF">2010-09-24T16:17:41Z</dcterms:modified>
</cp:coreProperties>
</file>