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2" r:id="rId1"/>
  </p:sldMasterIdLst>
  <p:notesMasterIdLst>
    <p:notesMasterId r:id="rId28"/>
  </p:notesMasterIdLst>
  <p:sldIdLst>
    <p:sldId id="256" r:id="rId2"/>
    <p:sldId id="257" r:id="rId3"/>
    <p:sldId id="258" r:id="rId4"/>
    <p:sldId id="285" r:id="rId5"/>
    <p:sldId id="259" r:id="rId6"/>
    <p:sldId id="260" r:id="rId7"/>
    <p:sldId id="262" r:id="rId8"/>
    <p:sldId id="264" r:id="rId9"/>
    <p:sldId id="266" r:id="rId10"/>
    <p:sldId id="286" r:id="rId11"/>
    <p:sldId id="267" r:id="rId12"/>
    <p:sldId id="269" r:id="rId13"/>
    <p:sldId id="270" r:id="rId14"/>
    <p:sldId id="273" r:id="rId15"/>
    <p:sldId id="274" r:id="rId16"/>
    <p:sldId id="277" r:id="rId17"/>
    <p:sldId id="287" r:id="rId18"/>
    <p:sldId id="278" r:id="rId19"/>
    <p:sldId id="279" r:id="rId20"/>
    <p:sldId id="288" r:id="rId21"/>
    <p:sldId id="280" r:id="rId22"/>
    <p:sldId id="282" r:id="rId23"/>
    <p:sldId id="283" r:id="rId24"/>
    <p:sldId id="284" r:id="rId25"/>
    <p:sldId id="289" r:id="rId26"/>
    <p:sldId id="290" r:id="rId27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 Unicode MS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 Unicode MS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 Unicode MS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 Unicode M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393" autoAdjust="0"/>
  </p:normalViewPr>
  <p:slideViewPr>
    <p:cSldViewPr>
      <p:cViewPr varScale="1">
        <p:scale>
          <a:sx n="104" d="100"/>
          <a:sy n="104" d="100"/>
        </p:scale>
        <p:origin x="-90" y="-12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403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710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017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0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427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427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529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632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734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939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041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144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1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1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686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891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301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C548EC-8C87-493D-B5E5-3426EB404D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8351-B452-45C0-8A2E-01281603A6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F75AA7-648B-48CE-BFE0-61CFFFBCDF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B3705-E695-421D-B01B-CB14FCD9C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F59D0-5509-4BDA-8EFF-6E2195950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8013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8013" cy="21859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7D7B6-CEA0-4D9B-95D1-93E2BBEB6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7013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7013" cy="21859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83158-4AA5-43FB-B612-60FFB455D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1052B8-E19A-4277-996B-03170830AF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E392DA-6695-4E1C-B0C5-39DF842471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376D96-C3AA-48BB-803D-0D8E4BE25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8AFF13-7570-4685-B57F-F7F9A4C45A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CFCA7E-65C5-4BB7-BEA6-0A6E33B289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8DEA5C-2670-42CD-8FBB-E8A2FCDC34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6EFB8C-A801-4461-9FB3-121B89A76B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C8FCB9-A085-4A14-9721-2E5DBA6C7D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EA6BB99-DB14-403C-AFD9-FDE662CCDA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7" r:id="rId14"/>
    <p:sldLayoutId id="2147483698" r:id="rId15"/>
  </p:sldLayoutIdLst>
  <p:transition>
    <p:strips dir="ld"/>
  </p:transition>
  <p:txStyles>
    <p:titleStyle>
      <a:lvl1pPr algn="ctr" defTabSz="914400" rtl="0" eaLnBrk="1" latinLnBrk="0" hangingPunct="1">
        <a:spcBef>
          <a:spcPct val="0"/>
        </a:spcBef>
        <a:buNone/>
        <a:defRPr sz="5400" b="1" kern="1200" cap="none" spc="0">
          <a:ln w="10541" cmpd="sng">
            <a:solidFill>
              <a:srgbClr val="7D7D7D">
                <a:tint val="100000"/>
                <a:shade val="100000"/>
                <a:satMod val="110000"/>
              </a:srgbClr>
            </a:solidFill>
            <a:prstDash val="solid"/>
          </a:ln>
          <a:gradFill>
            <a:gsLst>
              <a:gs pos="0">
                <a:srgbClr val="FFFFFF">
                  <a:tint val="40000"/>
                  <a:satMod val="250000"/>
                </a:srgbClr>
              </a:gs>
              <a:gs pos="9000">
                <a:srgbClr val="FFFFFF">
                  <a:tint val="52000"/>
                  <a:satMod val="300000"/>
                </a:srgbClr>
              </a:gs>
              <a:gs pos="50000">
                <a:srgbClr val="FFFFFF">
                  <a:shade val="20000"/>
                  <a:satMod val="300000"/>
                </a:srgbClr>
              </a:gs>
              <a:gs pos="79000">
                <a:srgbClr val="FFFFFF">
                  <a:tint val="52000"/>
                  <a:satMod val="300000"/>
                </a:srgbClr>
              </a:gs>
              <a:gs pos="100000">
                <a:srgbClr val="FFFFFF">
                  <a:tint val="40000"/>
                  <a:satMod val="250000"/>
                </a:srgbClr>
              </a:gs>
            </a:gsLst>
            <a:lin ang="5400000"/>
          </a:gradFill>
          <a:effectLst/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786050" y="1285860"/>
            <a:ext cx="6215106" cy="1470025"/>
          </a:xfrm>
        </p:spPr>
        <p:txBody>
          <a:bodyPr>
            <a:normAutofit/>
          </a:bodyPr>
          <a:lstStyle/>
          <a:p>
            <a:pPr algn="r"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Скелет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человека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dirty="0" smtClean="0"/>
              <a:t>Скелет туловища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357299"/>
            <a:ext cx="4500594" cy="157163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Состоит из позвоночника и грудной клетки</a:t>
            </a:r>
            <a:endParaRPr lang="ru-RU" sz="2800" dirty="0"/>
          </a:p>
        </p:txBody>
      </p:sp>
      <p:pic>
        <p:nvPicPr>
          <p:cNvPr id="4" name="Рисунок 3" descr="tylov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071546"/>
            <a:ext cx="2214578" cy="5536445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rot="10800000">
            <a:off x="3143240" y="3500438"/>
            <a:ext cx="1928826" cy="1143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>
            <a:off x="2214546" y="4572008"/>
            <a:ext cx="2428892" cy="13573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072066" y="442913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рудная клетка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578645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позвоночник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strips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dirty="0" smtClean="0"/>
              <a:t>Позвоночник</a:t>
            </a:r>
            <a:endParaRPr lang="ru-RU" sz="4400" dirty="0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indent="-341313">
              <a:spcBef>
                <a:spcPts val="7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Позвоночник </a:t>
            </a:r>
            <a:r>
              <a:rPr lang="ru-RU" sz="2400" dirty="0" smtClean="0"/>
              <a:t>состоит из 33-34 позвонков и пяти отделов: </a:t>
            </a:r>
            <a:endParaRPr lang="ru-RU" sz="2400" dirty="0" smtClean="0"/>
          </a:p>
          <a:p>
            <a:pPr marL="542925" indent="-180975">
              <a:spcBef>
                <a:spcPts val="700"/>
              </a:spcBef>
              <a:buFont typeface="Wingdings" pitchFamily="2" charset="2"/>
              <a:buChar char="ü"/>
              <a:tabLst>
                <a:tab pos="447675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шейного </a:t>
            </a:r>
            <a:r>
              <a:rPr lang="ru-RU" sz="2400" dirty="0" smtClean="0"/>
              <a:t>- 7 </a:t>
            </a:r>
            <a:r>
              <a:rPr lang="ru-RU" sz="2400" dirty="0" smtClean="0"/>
              <a:t>п.</a:t>
            </a:r>
          </a:p>
          <a:p>
            <a:pPr marL="542925" indent="-180975">
              <a:spcBef>
                <a:spcPts val="700"/>
              </a:spcBef>
              <a:buFont typeface="Wingdings" pitchFamily="2" charset="2"/>
              <a:buChar char="ü"/>
              <a:tabLst>
                <a:tab pos="447675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грудного – 12п.</a:t>
            </a:r>
          </a:p>
          <a:p>
            <a:pPr marL="542925" indent="-180975">
              <a:spcBef>
                <a:spcPts val="700"/>
              </a:spcBef>
              <a:buFont typeface="Wingdings" pitchFamily="2" charset="2"/>
              <a:buChar char="ü"/>
              <a:tabLst>
                <a:tab pos="447675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поясничного – 5п. </a:t>
            </a:r>
          </a:p>
          <a:p>
            <a:pPr marL="542925" indent="-180975">
              <a:spcBef>
                <a:spcPts val="700"/>
              </a:spcBef>
              <a:buFont typeface="Wingdings" pitchFamily="2" charset="2"/>
              <a:buChar char="ü"/>
              <a:tabLst>
                <a:tab pos="447675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к</a:t>
            </a:r>
            <a:r>
              <a:rPr lang="ru-RU" sz="2400" dirty="0" smtClean="0"/>
              <a:t>рестцового – 5п.</a:t>
            </a:r>
          </a:p>
          <a:p>
            <a:pPr marL="542925" indent="-180975">
              <a:spcBef>
                <a:spcPts val="700"/>
              </a:spcBef>
              <a:buFont typeface="Wingdings" pitchFamily="2" charset="2"/>
              <a:buChar char="ü"/>
              <a:tabLst>
                <a:tab pos="447675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копчикового </a:t>
            </a:r>
            <a:r>
              <a:rPr lang="ru-RU" sz="2400" dirty="0" smtClean="0"/>
              <a:t>- </a:t>
            </a:r>
            <a:r>
              <a:rPr lang="ru-RU" sz="2400" dirty="0" smtClean="0"/>
              <a:t>4-5п.</a:t>
            </a:r>
            <a:r>
              <a:rPr lang="ru-RU" sz="2800" dirty="0" smtClean="0"/>
              <a:t> </a:t>
            </a:r>
            <a:endParaRPr lang="ru-RU" sz="2800" dirty="0" smtClean="0"/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r="53719"/>
          <a:stretch>
            <a:fillRect/>
          </a:stretch>
        </p:blipFill>
        <p:spPr bwMode="auto">
          <a:xfrm>
            <a:off x="357158" y="1357297"/>
            <a:ext cx="3786214" cy="550070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dirty="0" smtClean="0"/>
              <a:t>Изгибы позвоночника</a:t>
            </a:r>
            <a:endParaRPr lang="ru-RU" dirty="0"/>
          </a:p>
        </p:txBody>
      </p:sp>
      <p:sp>
        <p:nvSpPr>
          <p:cNvPr id="16385" name="Rectangle 1"/>
          <p:cNvSpPr>
            <a:spLocks noGrp="1" noChangeArrowheads="1"/>
          </p:cNvSpPr>
          <p:nvPr>
            <p:ph idx="1"/>
          </p:nvPr>
        </p:nvSpPr>
        <p:spPr>
          <a:xfrm>
            <a:off x="4643438" y="2714620"/>
            <a:ext cx="4400552" cy="3382955"/>
          </a:xfrm>
        </p:spPr>
        <p:txBody>
          <a:bodyPr anchor="t"/>
          <a:lstStyle/>
          <a:p>
            <a:pPr indent="-341313">
              <a:spcBef>
                <a:spcPts val="7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Основное </a:t>
            </a:r>
            <a:r>
              <a:rPr lang="ru-RU" sz="2400" dirty="0" smtClean="0"/>
              <a:t>назначение изгибов - ослабление сотрясения головы и туловища при ходьбе, беге, прыжках.</a:t>
            </a:r>
            <a:r>
              <a:rPr lang="ru-RU" sz="2800" dirty="0" smtClean="0"/>
              <a:t> </a:t>
            </a:r>
          </a:p>
          <a:p>
            <a:pPr marL="342900" indent="-341313" eaLnBrk="1" hangingPunct="1">
              <a:spcBef>
                <a:spcPts val="700"/>
              </a:spcBef>
              <a:buFont typeface="Arial" charset="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2800" dirty="0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285860"/>
            <a:ext cx="4166821" cy="55721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268442"/>
            <a:ext cx="7453388" cy="55895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0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14282" y="0"/>
            <a:ext cx="8643998" cy="1285860"/>
          </a:xfrm>
        </p:spPr>
        <p:txBody>
          <a:bodyPr anchor="t"/>
          <a:lstStyle/>
          <a:p>
            <a:pPr marL="342900" indent="-341313" eaLnBrk="1" hangingPunct="1">
              <a:spcBef>
                <a:spcPts val="600"/>
              </a:spcBef>
              <a:buClrTx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	Встречается искривление позвоночника в сторону - сколиоз. Часто сколиоз является следствием болезненных изменений в позвоночнике.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670425"/>
            <a:ext cx="8229600" cy="1998663"/>
          </a:xfrm>
        </p:spPr>
        <p:txBody>
          <a:bodyPr anchor="t"/>
          <a:lstStyle/>
          <a:p>
            <a:pPr marL="342900" indent="-341313" algn="just" eaLnBrk="1" hangingPunct="1">
              <a:spcBef>
                <a:spcPts val="600"/>
              </a:spcBef>
              <a:buClrTx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000" smtClean="0"/>
              <a:t>	</a:t>
            </a:r>
            <a:r>
              <a:rPr lang="ru-RU" sz="2400" smtClean="0"/>
              <a:t>Позвонки соединены между собой посредством хрящей, суставов и связок. Позвоночник способен сгибаться и разгибаться, наклоняться в сторону и скручиваться. Наиболее подвижны поясничный и шейный отделы позвоночника.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88913"/>
            <a:ext cx="5903912" cy="4425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214422"/>
          </a:xfrm>
        </p:spPr>
        <p:txBody>
          <a:bodyPr>
            <a:no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dirty="0" smtClean="0"/>
              <a:t>Грудная </a:t>
            </a:r>
            <a:r>
              <a:rPr lang="ru-RU" sz="4400" dirty="0" smtClean="0"/>
              <a:t>клетка</a:t>
            </a:r>
            <a:endParaRPr lang="ru-RU" sz="4400" b="1" dirty="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072066" y="1600200"/>
            <a:ext cx="3857652" cy="3829064"/>
          </a:xfrm>
        </p:spPr>
        <p:txBody>
          <a:bodyPr>
            <a:normAutofit/>
          </a:bodyPr>
          <a:lstStyle/>
          <a:p>
            <a:pPr indent="-341313"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Грудная </a:t>
            </a:r>
            <a:r>
              <a:rPr lang="ru-RU" sz="2400" dirty="0" smtClean="0"/>
              <a:t>клетка образована грудными позвонками, двенадцатью парами ребер и грудной костью – грудиной.</a:t>
            </a: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85860"/>
            <a:ext cx="4863657" cy="41977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dirty="0" smtClean="0"/>
              <a:t>Скелет </a:t>
            </a:r>
            <a:r>
              <a:rPr lang="ru-RU" sz="4000" dirty="0" smtClean="0"/>
              <a:t>верхних конечностей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000628" y="2000240"/>
            <a:ext cx="4000528" cy="4168773"/>
          </a:xfrm>
        </p:spPr>
        <p:txBody>
          <a:bodyPr/>
          <a:lstStyle/>
          <a:p>
            <a:pPr indent="-341313">
              <a:spcBef>
                <a:spcPts val="7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Скелет </a:t>
            </a:r>
            <a:r>
              <a:rPr lang="ru-RU" sz="2400" dirty="0" smtClean="0"/>
              <a:t>верхних конечностей состоит из плечевого пояса и скелета свободных верхних конечностей. </a:t>
            </a:r>
            <a:endParaRPr lang="ru-RU" sz="2800" dirty="0" smtClean="0"/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85860"/>
            <a:ext cx="4857784" cy="5477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dirty="0" smtClean="0"/>
              <a:t>Плечевой пояс</a:t>
            </a:r>
            <a:endParaRPr lang="ru-RU" sz="4000" dirty="0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286380" y="1357299"/>
            <a:ext cx="3714776" cy="2000264"/>
          </a:xfrm>
        </p:spPr>
        <p:txBody>
          <a:bodyPr/>
          <a:lstStyle/>
          <a:p>
            <a:pPr indent="-341313">
              <a:spcBef>
                <a:spcPts val="7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Плечевой </a:t>
            </a:r>
            <a:r>
              <a:rPr lang="ru-RU" sz="2400" dirty="0" smtClean="0"/>
              <a:t>пояс состоит из пары ключиц и лопаток.</a:t>
            </a:r>
            <a:r>
              <a:rPr lang="ru-RU" sz="2800" dirty="0" smtClean="0"/>
              <a:t> 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60"/>
            <a:ext cx="3643306" cy="415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843357"/>
            <a:ext cx="3357586" cy="40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dirty="0" smtClean="0"/>
              <a:t>Верхние конечности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body" sz="half" idx="3"/>
          </p:nvPr>
        </p:nvSpPr>
        <p:spPr>
          <a:xfrm>
            <a:off x="4643438" y="1428736"/>
            <a:ext cx="4214842" cy="4143404"/>
          </a:xfrm>
        </p:spPr>
        <p:txBody>
          <a:bodyPr/>
          <a:lstStyle/>
          <a:p>
            <a:pPr indent="-341313">
              <a:spcBef>
                <a:spcPts val="7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Верхняя </a:t>
            </a:r>
            <a:r>
              <a:rPr lang="ru-RU" sz="2400" dirty="0" smtClean="0"/>
              <a:t>конечность (руки) слагается из плечевой кости, костей предплечья и костей кисти (кости запястья, </a:t>
            </a:r>
            <a:r>
              <a:rPr lang="ru-RU" sz="2400" dirty="0" err="1" smtClean="0"/>
              <a:t>пястья</a:t>
            </a:r>
            <a:r>
              <a:rPr lang="ru-RU" sz="2400" dirty="0" smtClean="0"/>
              <a:t> и фаланги пальцев).</a:t>
            </a:r>
            <a:r>
              <a:rPr lang="ru-RU" sz="2800" dirty="0" smtClean="0"/>
              <a:t> </a:t>
            </a: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357298"/>
            <a:ext cx="46291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8817" y="4429132"/>
            <a:ext cx="4019443" cy="222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 rot="10800000">
            <a:off x="2214546" y="2428868"/>
            <a:ext cx="285752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2571736" y="2786058"/>
            <a:ext cx="2500330" cy="9286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2214546" y="2786058"/>
            <a:ext cx="2857520" cy="714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2928926" y="3143248"/>
            <a:ext cx="2143140" cy="1714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dirty="0" smtClean="0"/>
              <a:t>Кости кисти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214942" y="1412875"/>
            <a:ext cx="3714776" cy="4525963"/>
          </a:xfrm>
        </p:spPr>
        <p:txBody>
          <a:bodyPr/>
          <a:lstStyle/>
          <a:p>
            <a:pPr indent="-341313"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Суставы </a:t>
            </a:r>
            <a:r>
              <a:rPr lang="ru-RU" sz="2400" dirty="0" smtClean="0"/>
              <a:t>кисти значительно отличаются разнообразием движений и подвижностью, что связано с превращением передней конечности в процессе эволюции в орган труда.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1268413"/>
            <a:ext cx="4813256" cy="5589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800" dirty="0" smtClean="0"/>
              <a:t>Функции скелета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4000496" y="1600200"/>
            <a:ext cx="4857784" cy="4525963"/>
          </a:xfrm>
        </p:spPr>
        <p:txBody>
          <a:bodyPr/>
          <a:lstStyle/>
          <a:p>
            <a:pPr indent="-341313"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Скелет </a:t>
            </a:r>
            <a:r>
              <a:rPr lang="ru-RU" sz="2400" dirty="0" smtClean="0"/>
              <a:t>человека состоит из костей (их более 200) и их соединений. </a:t>
            </a:r>
            <a:endParaRPr lang="ru-RU" sz="2400" dirty="0" smtClean="0"/>
          </a:p>
          <a:p>
            <a:pPr indent="-341313"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Кроме </a:t>
            </a:r>
            <a:r>
              <a:rPr lang="ru-RU" sz="2400" dirty="0" smtClean="0"/>
              <a:t>основных функций (опора, защита, движение) кости скелета участвуют в минеральном обмене, а также содержат красный костный мозг - орган кроветворения.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143000"/>
            <a:ext cx="392909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Скелет </a:t>
            </a:r>
            <a:r>
              <a:rPr lang="ru-RU" sz="4800" dirty="0" smtClean="0"/>
              <a:t>нижних конечностей</a:t>
            </a:r>
            <a:endParaRPr lang="ru-RU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629" y="1600200"/>
            <a:ext cx="4000528" cy="4524375"/>
          </a:xfrm>
        </p:spPr>
        <p:txBody>
          <a:bodyPr/>
          <a:lstStyle/>
          <a:p>
            <a:r>
              <a:rPr lang="ru-RU" dirty="0" smtClean="0"/>
              <a:t>Состоит из тазового пояса и скелета самой конечности</a:t>
            </a:r>
            <a:endParaRPr lang="ru-RU" dirty="0"/>
          </a:p>
        </p:txBody>
      </p:sp>
      <p:pic>
        <p:nvPicPr>
          <p:cNvPr id="788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4357718" cy="542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dirty="0" smtClean="0"/>
              <a:t>Тазовый пояс</a:t>
            </a:r>
            <a:endParaRPr lang="ru-RU" sz="4400" dirty="0" smtClean="0"/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14282" y="5500702"/>
            <a:ext cx="8643998" cy="1214446"/>
          </a:xfrm>
        </p:spPr>
        <p:txBody>
          <a:bodyPr>
            <a:normAutofit fontScale="92500" lnSpcReduction="10000"/>
          </a:bodyPr>
          <a:lstStyle/>
          <a:p>
            <a:pPr indent="-341313" algn="just" eaLnBrk="1" hangingPunct="1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	Тазовый пояс, или таз, состоит из прочно соединенных трех костей: крестца, двух массивных тазовых костей (подвздошной и седалищной), между которыми располагается третья – лонная.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1357290" y="1268412"/>
            <a:ext cx="6229509" cy="422198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554089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800" dirty="0" smtClean="0"/>
              <a:t>Нижние конечности</a:t>
            </a: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357818" y="1412875"/>
            <a:ext cx="3571900" cy="4781550"/>
          </a:xfrm>
        </p:spPr>
        <p:txBody>
          <a:bodyPr>
            <a:normAutofit lnSpcReduction="10000"/>
          </a:bodyPr>
          <a:lstStyle/>
          <a:p>
            <a:pPr indent="-341313">
              <a:lnSpc>
                <a:spcPct val="90000"/>
              </a:lnSpc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Нижние </a:t>
            </a:r>
            <a:r>
              <a:rPr lang="ru-RU" sz="2400" dirty="0" smtClean="0"/>
              <a:t>конечности состоят из бедренной </a:t>
            </a:r>
            <a:r>
              <a:rPr lang="ru-RU" sz="2400" dirty="0" smtClean="0"/>
              <a:t>кости, костей </a:t>
            </a:r>
            <a:r>
              <a:rPr lang="ru-RU" sz="2400" dirty="0" smtClean="0"/>
              <a:t>голени (большеберцовая и малоберцовая), костей стопы. Большеберцовая кость располагается на голени с внутренней стороны и значительно толще малоберцовой.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4143372" y="2143116"/>
            <a:ext cx="2071702" cy="714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2500298" y="2786058"/>
            <a:ext cx="3286148" cy="9286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V="1">
            <a:off x="2357422" y="2786058"/>
            <a:ext cx="3429024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2357422" y="3643314"/>
            <a:ext cx="3429024" cy="12858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>
            <a:no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dirty="0" smtClean="0"/>
              <a:t>Бедренная кость и кости голени</a:t>
            </a: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57297"/>
            <a:ext cx="4572032" cy="52874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4857753" y="1285859"/>
            <a:ext cx="4286248" cy="52824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93571"/>
            <a:ext cx="2190753" cy="2664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653408" cy="442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Grp="1" noChangeArrowheads="1"/>
          </p:cNvSpPr>
          <p:nvPr>
            <p:ph idx="1"/>
          </p:nvPr>
        </p:nvSpPr>
        <p:spPr>
          <a:xfrm>
            <a:off x="3428992" y="142852"/>
            <a:ext cx="5586394" cy="6715148"/>
          </a:xfrm>
        </p:spPr>
        <p:txBody>
          <a:bodyPr anchor="t">
            <a:normAutofit/>
          </a:bodyPr>
          <a:lstStyle/>
          <a:p>
            <a:pPr indent="-341313">
              <a:lnSpc>
                <a:spcPct val="80000"/>
              </a:lnSpc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Кости </a:t>
            </a:r>
            <a:r>
              <a:rPr lang="ru-RU" sz="2400" dirty="0" smtClean="0"/>
              <a:t>стопы подразделяются на кости предплюсны, плюсны и фаланги пальцев. </a:t>
            </a:r>
            <a:endParaRPr lang="ru-RU" sz="2400" dirty="0" smtClean="0"/>
          </a:p>
          <a:p>
            <a:pPr indent="-341313">
              <a:lnSpc>
                <a:spcPct val="80000"/>
              </a:lnSpc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Кости </a:t>
            </a:r>
            <a:r>
              <a:rPr lang="ru-RU" sz="2400" dirty="0" smtClean="0"/>
              <a:t>стопы располагаются не в одной плоскости, а образуют изгибы в продольном и поперечном направлении: различают продольный и поперечный своды. </a:t>
            </a:r>
            <a:endParaRPr lang="ru-RU" sz="2400" dirty="0" smtClean="0"/>
          </a:p>
          <a:p>
            <a:pPr indent="-341313">
              <a:lnSpc>
                <a:spcPct val="80000"/>
              </a:lnSpc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Наличие </a:t>
            </a:r>
            <a:r>
              <a:rPr lang="ru-RU" sz="2400" dirty="0" smtClean="0"/>
              <a:t>сводов предохраняет (уменьшает) от толчков при различных движениях, т.е. своды выполняют функцию амортизаторов при хождении и прыжках. </a:t>
            </a:r>
            <a:endParaRPr lang="ru-RU" sz="2400" dirty="0" smtClean="0"/>
          </a:p>
          <a:p>
            <a:pPr indent="-341313">
              <a:lnSpc>
                <a:spcPct val="80000"/>
              </a:lnSpc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У </a:t>
            </a:r>
            <a:r>
              <a:rPr lang="ru-RU" sz="2400" dirty="0" smtClean="0"/>
              <a:t>некоторых людей наблюдается уплощение сводов стопы (сводов нет у человекообразных обезьян) - развивается плоскостопие, что приводит к болезненным ощущениям.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0005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Особенности скелета человека в связи с </a:t>
            </a:r>
            <a:r>
              <a:rPr lang="ru-RU" sz="4000" dirty="0" err="1" smtClean="0"/>
              <a:t>прямохождением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715436" cy="4411675"/>
          </a:xfrm>
        </p:spPr>
        <p:txBody>
          <a:bodyPr/>
          <a:lstStyle/>
          <a:p>
            <a:r>
              <a:rPr lang="ru-RU" dirty="0" smtClean="0"/>
              <a:t>Череп нанизывается на позвоночник</a:t>
            </a:r>
          </a:p>
          <a:p>
            <a:r>
              <a:rPr lang="en-US" dirty="0" smtClean="0"/>
              <a:t>S</a:t>
            </a:r>
            <a:r>
              <a:rPr lang="ru-RU" dirty="0" smtClean="0"/>
              <a:t>-образный изгиб позвоночника</a:t>
            </a:r>
          </a:p>
          <a:p>
            <a:r>
              <a:rPr lang="ru-RU" dirty="0" smtClean="0"/>
              <a:t>Грудная клетка расширена в </a:t>
            </a:r>
            <a:r>
              <a:rPr lang="ru-RU" dirty="0" smtClean="0"/>
              <a:t>стороны</a:t>
            </a:r>
          </a:p>
          <a:p>
            <a:r>
              <a:rPr lang="ru-RU" dirty="0" smtClean="0"/>
              <a:t>Таз в форме чаши</a:t>
            </a:r>
          </a:p>
          <a:p>
            <a:r>
              <a:rPr lang="ru-RU" dirty="0" smtClean="0"/>
              <a:t>Мощные бедренные кости</a:t>
            </a:r>
          </a:p>
          <a:p>
            <a:r>
              <a:rPr lang="ru-RU" dirty="0" smtClean="0"/>
              <a:t>Свод стопы</a:t>
            </a:r>
          </a:p>
        </p:txBody>
      </p:sp>
    </p:spTree>
  </p:cSld>
  <p:clrMapOvr>
    <a:masterClrMapping/>
  </p:clrMapOvr>
  <p:transition>
    <p:strips dir="l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Особенности скелета человека в связи с трудовой деятельностью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3"/>
            <a:ext cx="8715436" cy="4000528"/>
          </a:xfrm>
        </p:spPr>
        <p:txBody>
          <a:bodyPr/>
          <a:lstStyle/>
          <a:p>
            <a:r>
              <a:rPr lang="ru-RU" dirty="0" smtClean="0"/>
              <a:t>Мозговой отдел черепа преобладает на лицевым</a:t>
            </a:r>
          </a:p>
          <a:p>
            <a:r>
              <a:rPr lang="ru-RU" dirty="0" smtClean="0"/>
              <a:t>На кисти  большой палец очень подвижен</a:t>
            </a:r>
          </a:p>
          <a:p>
            <a:r>
              <a:rPr lang="ru-RU" dirty="0" smtClean="0"/>
              <a:t>Больше диапазон движений конечностей</a:t>
            </a: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429132"/>
            <a:ext cx="3075803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857760"/>
            <a:ext cx="2857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dirty="0" smtClean="0"/>
              <a:t>Соединение костей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143504" y="1643050"/>
            <a:ext cx="3786214" cy="4071966"/>
          </a:xfrm>
        </p:spPr>
        <p:txBody>
          <a:bodyPr>
            <a:normAutofit/>
          </a:bodyPr>
          <a:lstStyle/>
          <a:p>
            <a:pPr marL="85725" indent="-84138">
              <a:spcBef>
                <a:spcPts val="600"/>
              </a:spcBef>
              <a:tabLst>
                <a:tab pos="85725" algn="l"/>
                <a:tab pos="180975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	Соединение костей в скелете подразделяется на три типа: </a:t>
            </a:r>
            <a:endParaRPr lang="ru-RU" sz="2400" dirty="0" smtClean="0"/>
          </a:p>
          <a:p>
            <a:pPr marL="266700" indent="-85725">
              <a:spcBef>
                <a:spcPts val="600"/>
              </a:spcBef>
              <a:buFont typeface="Wingdings" pitchFamily="2" charset="2"/>
              <a:buChar char="ü"/>
              <a:tabLst>
                <a:tab pos="266700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н</a:t>
            </a:r>
            <a:r>
              <a:rPr lang="ru-RU" sz="2400" dirty="0" smtClean="0"/>
              <a:t>еподвижное</a:t>
            </a:r>
          </a:p>
          <a:p>
            <a:pPr marL="266700" indent="-85725">
              <a:spcBef>
                <a:spcPts val="600"/>
              </a:spcBef>
              <a:buFont typeface="Wingdings" pitchFamily="2" charset="2"/>
              <a:buChar char="ü"/>
              <a:tabLst>
                <a:tab pos="266700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err="1" smtClean="0"/>
              <a:t>полуподвижное</a:t>
            </a:r>
            <a:r>
              <a:rPr lang="ru-RU" sz="2400" dirty="0" smtClean="0"/>
              <a:t> </a:t>
            </a:r>
          </a:p>
          <a:p>
            <a:pPr marL="266700" indent="-85725">
              <a:spcBef>
                <a:spcPts val="600"/>
              </a:spcBef>
              <a:buFont typeface="Wingdings" pitchFamily="2" charset="2"/>
              <a:buChar char="ü"/>
              <a:tabLst>
                <a:tab pos="266700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 подвижное 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571612"/>
            <a:ext cx="487273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keletgolov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580675"/>
            <a:ext cx="5000660" cy="4063035"/>
          </a:xfrm>
          <a:prstGeom prst="rect">
            <a:avLst/>
          </a:prstGeom>
        </p:spPr>
      </p:pic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1214438"/>
          </a:xfrm>
        </p:spPr>
        <p:txBody>
          <a:bodyPr>
            <a:normAutofit fontScale="90000"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dirty="0" smtClean="0"/>
              <a:t>Неподвижное соединение </a:t>
            </a:r>
            <a:r>
              <a:rPr lang="ru-RU" sz="4400" dirty="0" smtClean="0"/>
              <a:t>костей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2" y="1571612"/>
            <a:ext cx="4330700" cy="4157678"/>
          </a:xfrm>
        </p:spPr>
        <p:txBody>
          <a:bodyPr>
            <a:normAutofit/>
          </a:bodyPr>
          <a:lstStyle/>
          <a:p>
            <a:pPr marL="85725" indent="-84138">
              <a:spcBef>
                <a:spcPts val="600"/>
              </a:spcBef>
              <a:tabLst>
                <a:tab pos="85725" algn="l"/>
                <a:tab pos="180975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	</a:t>
            </a:r>
            <a:r>
              <a:rPr lang="ru-RU" sz="2400" dirty="0" smtClean="0"/>
              <a:t>Неподвижное </a:t>
            </a:r>
            <a:r>
              <a:rPr lang="ru-RU" sz="2400" dirty="0" smtClean="0"/>
              <a:t>соединение представлено костями черепа.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>
            <a:noAutofit/>
          </a:bodyPr>
          <a:lstStyle/>
          <a:p>
            <a:r>
              <a:rPr lang="ru-RU" sz="4000" dirty="0" err="1" smtClean="0"/>
              <a:t>Полуподвижное</a:t>
            </a:r>
            <a:r>
              <a:rPr lang="ru-RU" sz="4000" dirty="0" smtClean="0"/>
              <a:t> соединение костей</a:t>
            </a:r>
            <a:endParaRPr lang="ru-RU" sz="4000" dirty="0"/>
          </a:p>
        </p:txBody>
      </p:sp>
      <p:sp>
        <p:nvSpPr>
          <p:cNvPr id="6145" name="Rectangle 1"/>
          <p:cNvSpPr>
            <a:spLocks noGrp="1" noChangeArrowheads="1"/>
          </p:cNvSpPr>
          <p:nvPr>
            <p:ph idx="1"/>
          </p:nvPr>
        </p:nvSpPr>
        <p:spPr>
          <a:xfrm>
            <a:off x="4786314" y="1600200"/>
            <a:ext cx="4071966" cy="4525963"/>
          </a:xfrm>
        </p:spPr>
        <p:txBody>
          <a:bodyPr anchor="t">
            <a:normAutofit/>
          </a:bodyPr>
          <a:lstStyle/>
          <a:p>
            <a:pPr marL="180975" indent="-179388">
              <a:spcBef>
                <a:spcPts val="600"/>
              </a:spcBef>
              <a:tabLst>
                <a:tab pos="0" algn="l"/>
                <a:tab pos="180975" algn="l"/>
                <a:tab pos="266700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	</a:t>
            </a:r>
            <a:r>
              <a:rPr lang="ru-RU" sz="2400" dirty="0" err="1" smtClean="0"/>
              <a:t>Полуподвижное</a:t>
            </a:r>
            <a:r>
              <a:rPr lang="ru-RU" sz="2400" dirty="0" smtClean="0"/>
              <a:t> соединение костей – соединением позвонков или рёбер с грудиной, осуществляющимися с помощью хрящей и связок.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l="45830" b="6441"/>
          <a:stretch>
            <a:fillRect/>
          </a:stretch>
        </p:blipFill>
        <p:spPr bwMode="auto">
          <a:xfrm>
            <a:off x="214282" y="1358168"/>
            <a:ext cx="4357718" cy="52775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Подвижное соединение костей</a:t>
            </a:r>
            <a:endParaRPr lang="ru-RU" sz="4000" dirty="0"/>
          </a:p>
        </p:txBody>
      </p:sp>
      <p:sp>
        <p:nvSpPr>
          <p:cNvPr id="7169" name="Rectangle 1"/>
          <p:cNvSpPr>
            <a:spLocks noGrp="1" noChangeArrowheads="1"/>
          </p:cNvSpPr>
          <p:nvPr>
            <p:ph idx="1"/>
          </p:nvPr>
        </p:nvSpPr>
        <p:spPr>
          <a:xfrm>
            <a:off x="4429124" y="1600200"/>
            <a:ext cx="4357718" cy="5043510"/>
          </a:xfrm>
        </p:spPr>
        <p:txBody>
          <a:bodyPr anchor="t">
            <a:normAutofit lnSpcReduction="10000"/>
          </a:bodyPr>
          <a:lstStyle/>
          <a:p>
            <a:pPr marL="180975" indent="-179388">
              <a:spcBef>
                <a:spcPts val="600"/>
              </a:spcBef>
              <a:tabLst>
                <a:tab pos="0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Подвижно </a:t>
            </a:r>
            <a:r>
              <a:rPr lang="ru-RU" sz="2400" dirty="0" smtClean="0"/>
              <a:t>соединяются суставы. </a:t>
            </a:r>
            <a:endParaRPr lang="ru-RU" sz="2400" dirty="0" smtClean="0"/>
          </a:p>
          <a:p>
            <a:pPr marL="180975" indent="-179388">
              <a:spcBef>
                <a:spcPts val="600"/>
              </a:spcBef>
              <a:tabLst>
                <a:tab pos="0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Каждый </a:t>
            </a:r>
            <a:r>
              <a:rPr lang="ru-RU" sz="2400" dirty="0" smtClean="0"/>
              <a:t>сустав состоит из суставных поверхностей, сумки и жидкости, находящейся в суставной полости. </a:t>
            </a:r>
            <a:endParaRPr lang="ru-RU" sz="2400" dirty="0" smtClean="0"/>
          </a:p>
          <a:p>
            <a:pPr marL="180975" indent="-179388">
              <a:spcBef>
                <a:spcPts val="600"/>
              </a:spcBef>
              <a:tabLst>
                <a:tab pos="0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/>
              <a:t>Суставная </a:t>
            </a:r>
            <a:r>
              <a:rPr lang="ru-RU" sz="2400" dirty="0" smtClean="0"/>
              <a:t>жидкость уменьшает трение костей при движении. </a:t>
            </a:r>
            <a:endParaRPr lang="ru-RU" sz="2400" dirty="0" smtClean="0"/>
          </a:p>
          <a:p>
            <a:pPr marL="180975" indent="-179388">
              <a:spcBef>
                <a:spcPts val="600"/>
              </a:spcBef>
              <a:tabLst>
                <a:tab pos="0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Суставы</a:t>
            </a:r>
            <a:r>
              <a:rPr lang="ru-RU" sz="2400" dirty="0" smtClean="0"/>
              <a:t> </a:t>
            </a:r>
            <a:r>
              <a:rPr lang="ru-RU" sz="2400" dirty="0" smtClean="0"/>
              <a:t>чаще всего укреплены связками, которые и ограничивают амплитуду движений.</a:t>
            </a:r>
          </a:p>
          <a:p>
            <a:pPr marL="342900" indent="-341313" algn="l" eaLnBrk="1" hangingPunct="1">
              <a:spcBef>
                <a:spcPts val="600"/>
              </a:spcBef>
              <a:buFont typeface="Arial" charset="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2400" dirty="0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357694"/>
            <a:ext cx="3606384" cy="204512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round/>
            <a:headEnd/>
            <a:tailEnd/>
          </a:ln>
        </p:spPr>
      </p:pic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1071538" y="6357958"/>
            <a:ext cx="2332038" cy="34073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dirty="0">
                <a:solidFill>
                  <a:srgbClr val="000000"/>
                </a:solidFill>
              </a:rPr>
              <a:t>Типы суставов 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285861"/>
            <a:ext cx="3786214" cy="296271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777875"/>
          </a:xfrm>
        </p:spPr>
        <p:txBody>
          <a:bodyPr>
            <a:norm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dirty="0" smtClean="0"/>
              <a:t>Отделы скелета человека</a:t>
            </a:r>
            <a:endParaRPr lang="ru-RU" sz="4400" dirty="0" smtClean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1142976" y="1285860"/>
            <a:ext cx="6971087" cy="55136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>
          <a:xfrm>
            <a:off x="357158" y="214290"/>
            <a:ext cx="8429684" cy="947738"/>
          </a:xfrm>
        </p:spPr>
        <p:txBody>
          <a:bodyPr>
            <a:no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dirty="0" smtClean="0"/>
              <a:t>Скелет головы (череп</a:t>
            </a:r>
            <a:r>
              <a:rPr lang="ru-RU" sz="4400" dirty="0" smtClean="0"/>
              <a:t>)</a:t>
            </a:r>
            <a:endParaRPr lang="ru-RU" sz="4400" dirty="0" smtClean="0"/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714876" y="1285859"/>
            <a:ext cx="4143404" cy="5572141"/>
          </a:xfrm>
        </p:spPr>
        <p:txBody>
          <a:bodyPr>
            <a:normAutofit/>
          </a:bodyPr>
          <a:lstStyle/>
          <a:p>
            <a:pPr indent="-341313">
              <a:lnSpc>
                <a:spcPct val="80000"/>
              </a:lnSpc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Скелет </a:t>
            </a:r>
            <a:r>
              <a:rPr lang="ru-RU" sz="2400" dirty="0" smtClean="0"/>
              <a:t>головы (череп) имеет полость, в которой располагается головной мозг. </a:t>
            </a:r>
            <a:endParaRPr lang="ru-RU" sz="2400" dirty="0" smtClean="0"/>
          </a:p>
          <a:p>
            <a:pPr indent="-341313">
              <a:lnSpc>
                <a:spcPct val="80000"/>
              </a:lnSpc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Кроме </a:t>
            </a:r>
            <a:r>
              <a:rPr lang="ru-RU" sz="2400" dirty="0" smtClean="0"/>
              <a:t>того имеются полости рта, носа и вместилища для органов зрения и </a:t>
            </a:r>
            <a:r>
              <a:rPr lang="ru-RU" sz="2400" dirty="0" smtClean="0"/>
              <a:t>слуха.</a:t>
            </a:r>
          </a:p>
          <a:p>
            <a:pPr indent="-341313">
              <a:lnSpc>
                <a:spcPct val="80000"/>
              </a:lnSpc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Обычно </a:t>
            </a:r>
            <a:r>
              <a:rPr lang="ru-RU" sz="2400" dirty="0" smtClean="0"/>
              <a:t>выделяют </a:t>
            </a:r>
            <a:r>
              <a:rPr lang="ru-RU" sz="2400" i="1" dirty="0" smtClean="0"/>
              <a:t>мозговой</a:t>
            </a:r>
            <a:r>
              <a:rPr lang="ru-RU" sz="2400" dirty="0" smtClean="0"/>
              <a:t> и </a:t>
            </a:r>
            <a:r>
              <a:rPr lang="ru-RU" sz="2400" i="1" dirty="0" smtClean="0"/>
              <a:t>лицевой</a:t>
            </a:r>
            <a:r>
              <a:rPr lang="ru-RU" sz="2400" dirty="0" smtClean="0"/>
              <a:t> отделы черепа. У человека преобладает мозговой отдел. </a:t>
            </a:r>
            <a:endParaRPr lang="ru-RU" sz="2400" dirty="0" smtClean="0"/>
          </a:p>
          <a:p>
            <a:pPr indent="-341313">
              <a:lnSpc>
                <a:spcPct val="80000"/>
              </a:lnSpc>
              <a:spcBef>
                <a:spcPts val="600"/>
              </a:spcBef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dirty="0" smtClean="0"/>
              <a:t>Все </a:t>
            </a:r>
            <a:r>
              <a:rPr lang="ru-RU" sz="2400" dirty="0" smtClean="0"/>
              <a:t>кости черепа, за исключением нижней челюсти, соединены </a:t>
            </a:r>
            <a:r>
              <a:rPr lang="ru-RU" sz="2400" i="1" dirty="0" smtClean="0"/>
              <a:t>швами.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357298"/>
            <a:ext cx="4496054" cy="464347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ld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kelet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skelet</Template>
  <TotalTime>174</TotalTime>
  <Words>500</Words>
  <Application>Microsoft Office PowerPoint</Application>
  <PresentationFormat>Экран (4:3)</PresentationFormat>
  <Paragraphs>72</Paragraphs>
  <Slides>26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Arial Unicode MS</vt:lpstr>
      <vt:lpstr>Times New Roman</vt:lpstr>
      <vt:lpstr>Georgia</vt:lpstr>
      <vt:lpstr>skelet</vt:lpstr>
      <vt:lpstr>Скелет человека</vt:lpstr>
      <vt:lpstr>Функции скелета</vt:lpstr>
      <vt:lpstr>Соединение костей</vt:lpstr>
      <vt:lpstr>Неподвижное соединение костей</vt:lpstr>
      <vt:lpstr>Полуподвижное соединение костей</vt:lpstr>
      <vt:lpstr>Подвижное соединение костей</vt:lpstr>
      <vt:lpstr>Отделы скелета человека</vt:lpstr>
      <vt:lpstr>Скелет головы (череп)</vt:lpstr>
      <vt:lpstr>Слайд 9</vt:lpstr>
      <vt:lpstr>Скелет туловища</vt:lpstr>
      <vt:lpstr>Позвоночник</vt:lpstr>
      <vt:lpstr>Изгибы позвоночника</vt:lpstr>
      <vt:lpstr>Слайд 13</vt:lpstr>
      <vt:lpstr>Слайд 14</vt:lpstr>
      <vt:lpstr>Грудная клетка</vt:lpstr>
      <vt:lpstr>Скелет верхних конечностей</vt:lpstr>
      <vt:lpstr>Плечевой пояс</vt:lpstr>
      <vt:lpstr>Верхние конечности</vt:lpstr>
      <vt:lpstr>Кости кисти</vt:lpstr>
      <vt:lpstr>Скелет нижних конечностей</vt:lpstr>
      <vt:lpstr>Тазовый пояс</vt:lpstr>
      <vt:lpstr>Нижние конечности</vt:lpstr>
      <vt:lpstr>Бедренная кость и кости голени</vt:lpstr>
      <vt:lpstr>Слайд 24</vt:lpstr>
      <vt:lpstr>Особенности скелета человека в связи с прямохождением</vt:lpstr>
      <vt:lpstr>Особенности скелета человека в связи с трудовой деятельностью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Скелет человека</dc:title>
  <dc:creator>Большаков</dc:creator>
  <cp:lastModifiedBy>Дмитрий Каленюк</cp:lastModifiedBy>
  <cp:revision>23</cp:revision>
  <cp:lastPrinted>1601-01-01T00:00:00Z</cp:lastPrinted>
  <dcterms:created xsi:type="dcterms:W3CDTF">2008-11-16T11:29:53Z</dcterms:created>
  <dcterms:modified xsi:type="dcterms:W3CDTF">2012-01-23T16:31:02Z</dcterms:modified>
</cp:coreProperties>
</file>