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26.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jpeg" Extension="jpeg"/>
  <Default ContentType="image/x-wmf" Extension="wmf"/>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Layout+xml" PartName="/ppt/slideLayouts/slideLayout1.xml"/>
  <Default ContentType="audio/wav" Extension="wav"/>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Default ContentType="image/png" Extension="pn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91" r:id="rId3"/>
    <p:sldId id="277" r:id="rId4"/>
    <p:sldId id="290" r:id="rId5"/>
    <p:sldId id="278" r:id="rId6"/>
    <p:sldId id="256" r:id="rId7"/>
    <p:sldId id="257" r:id="rId8"/>
    <p:sldId id="268" r:id="rId9"/>
    <p:sldId id="269" r:id="rId10"/>
    <p:sldId id="274" r:id="rId11"/>
    <p:sldId id="275" r:id="rId12"/>
    <p:sldId id="271" r:id="rId13"/>
    <p:sldId id="281" r:id="rId14"/>
    <p:sldId id="282" r:id="rId15"/>
    <p:sldId id="283" r:id="rId16"/>
    <p:sldId id="284" r:id="rId17"/>
    <p:sldId id="285" r:id="rId18"/>
    <p:sldId id="286" r:id="rId19"/>
    <p:sldId id="270" r:id="rId20"/>
    <p:sldId id="272" r:id="rId21"/>
    <p:sldId id="258" r:id="rId22"/>
    <p:sldId id="267" r:id="rId23"/>
    <p:sldId id="260" r:id="rId24"/>
    <p:sldId id="287" r:id="rId25"/>
    <p:sldId id="280" r:id="rId26"/>
    <p:sldId id="289"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2" d="100"/>
          <a:sy n="42" d="100"/>
        </p:scale>
        <p:origin x="-82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13.09.2011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13.09.2011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arget="../media/image16.jpeg" Type="http://schemas.openxmlformats.org/officeDocument/2006/relationships/image"/><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4.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arget="../media/image26.jpeg" Type="http://schemas.openxmlformats.org/officeDocument/2006/relationships/imag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arget="../media/image29.jpeg" Type="http://schemas.openxmlformats.org/officeDocument/2006/relationships/image"/><Relationship Id="rId2" Target="../media/image28.jpeg" Type="http://schemas.openxmlformats.org/officeDocument/2006/relationships/image"/><Relationship Id="rId1" Target="../slideLayouts/slideLayout8.xml" Type="http://schemas.openxmlformats.org/officeDocument/2006/relationships/slideLayout"/></Relationships>
</file>

<file path=ppt/slides/_rels/slide2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wmf"/></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audio" Target="file:///D:\documents\&#1047;&#1077;&#1084;&#1083;&#1103;-&#1085;&#1072;&#1096;%20&#1076;&#1086;&#1084;\nam_etot_mir_zaveshano_berechj.mp3" TargetMode="Externa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arget="../media/image6.jpeg" Type="http://schemas.openxmlformats.org/officeDocument/2006/relationships/image"/><Relationship Id="rId2" Target="../media/image5.jpeg" Type="http://schemas.openxmlformats.org/officeDocument/2006/relationships/image"/><Relationship Id="rId1" Target="../slideLayouts/slideLayout4.xml" Type="http://schemas.openxmlformats.org/officeDocument/2006/relationships/slideLayout"/><Relationship Id="rId4" Target="../media/image4.jpeg" Type="http://schemas.openxmlformats.org/officeDocument/2006/relationships/image"/></Relationships>
</file>

<file path=ppt/slides/_rels/slide9.xml.rels><?xml version="1.0" encoding="UTF-8" standalone="yes" ?><Relationships xmlns="http://schemas.openxmlformats.org/package/2006/relationships"><Relationship Id="rId3" Target="../media/image8.jpeg" Type="http://schemas.openxmlformats.org/officeDocument/2006/relationships/image"/><Relationship Id="rId2" Target="../media/image7.jpeg" Type="http://schemas.openxmlformats.org/officeDocument/2006/relationships/image"/><Relationship Id="rId1" Target="../slideLayouts/slideLayout4.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30722" name="Picture 2" descr="C:\Documents and Settings\Admin.MICROSOF-D3A5C2\Рабочий стол\Растения красной книги\1268421895_1077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0723" name="Rectangle 3"/>
          <p:cNvSpPr>
            <a:spLocks noChangeArrowheads="1"/>
          </p:cNvSpPr>
          <p:nvPr/>
        </p:nvSpPr>
        <p:spPr bwMode="auto">
          <a:xfrm>
            <a:off x="2662482" y="6286520"/>
            <a:ext cx="6481518" cy="800219"/>
          </a:xfrm>
          <a:prstGeom prst="rect">
            <a:avLst/>
          </a:prstGeom>
          <a:solidFill>
            <a:srgbClr val="FF00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effectLst/>
                <a:latin typeface="Arial" pitchFamily="34" charset="0"/>
                <a:ea typeface="Times New Roman" pitchFamily="18" charset="0"/>
              </a:rPr>
              <a:t>«ОХРАНЯТЬ ПРИРОДУ – ЗНАЧИТ, ОХРАНЯТЬ РОДИНУ»</a:t>
            </a:r>
            <a:endParaRPr kumimoji="0" lang="ru-RU" sz="105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3300"/>
                </a:solidFill>
                <a:effectLst/>
                <a:latin typeface="Arial" pitchFamily="34" charset="0"/>
                <a:ea typeface="Times New Roman" pitchFamily="18" charset="0"/>
              </a:rPr>
              <a:t>                                                                                             М.Пришвин.</a:t>
            </a: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Documents and Settings\Admin.MICROSOF-D3A5C2\Рабочий стол\Растения красной книги\0_1314a_1d65ed0e_XL.jpeg"/>
          <p:cNvPicPr>
            <a:picLocks noChangeAspect="1" noChangeArrowheads="1"/>
          </p:cNvPicPr>
          <p:nvPr/>
        </p:nvPicPr>
        <p:blipFill>
          <a:blip r:embed="rId2"/>
          <a:srcRect/>
          <a:stretch>
            <a:fillRect/>
          </a:stretch>
        </p:blipFill>
        <p:spPr bwMode="auto">
          <a:xfrm>
            <a:off x="3571869" y="2901786"/>
            <a:ext cx="5572132" cy="3956214"/>
          </a:xfrm>
          <a:prstGeom prst="rect">
            <a:avLst/>
          </a:prstGeom>
          <a:noFill/>
        </p:spPr>
      </p:pic>
      <p:sp>
        <p:nvSpPr>
          <p:cNvPr id="2" name="Заголовок 1"/>
          <p:cNvSpPr>
            <a:spLocks noGrp="1"/>
          </p:cNvSpPr>
          <p:nvPr>
            <p:ph type="title"/>
          </p:nvPr>
        </p:nvSpPr>
        <p:spPr>
          <a:xfrm>
            <a:off x="0" y="274638"/>
            <a:ext cx="9144000" cy="1143000"/>
          </a:xfrm>
        </p:spPr>
        <p:txBody>
          <a:bodyPr>
            <a:normAutofit fontScale="90000"/>
          </a:bodyPr>
          <a:lstStyle/>
          <a:p>
            <a:r>
              <a:rPr lang="ru-RU" sz="5400" dirty="0" smtClean="0">
                <a:solidFill>
                  <a:srgbClr val="FF0000"/>
                </a:solidFill>
              </a:rPr>
              <a:t>ЧИЛИМ-</a:t>
            </a:r>
            <a:r>
              <a:rPr lang="ru-RU" sz="5400" dirty="0" smtClean="0"/>
              <a:t> Рогульник плавающий, или водяной орех </a:t>
            </a:r>
            <a:endParaRPr lang="ru-RU" sz="5400" dirty="0">
              <a:solidFill>
                <a:srgbClr val="FF0000"/>
              </a:solidFill>
            </a:endParaRPr>
          </a:p>
        </p:txBody>
      </p:sp>
      <p:sp>
        <p:nvSpPr>
          <p:cNvPr id="3" name="Содержимое 2"/>
          <p:cNvSpPr>
            <a:spLocks noGrp="1"/>
          </p:cNvSpPr>
          <p:nvPr>
            <p:ph sz="half" idx="1"/>
          </p:nvPr>
        </p:nvSpPr>
        <p:spPr>
          <a:xfrm>
            <a:off x="0" y="1600201"/>
            <a:ext cx="9144000" cy="2185990"/>
          </a:xfrm>
        </p:spPr>
        <p:txBody>
          <a:bodyPr>
            <a:normAutofit fontScale="77500" lnSpcReduction="20000"/>
          </a:bodyPr>
          <a:lstStyle/>
          <a:p>
            <a:r>
              <a:rPr lang="ru-RU" dirty="0" smtClean="0"/>
              <a:t>Название: растение не зря названо рогульником. На зрелых костянках твердые, изогнутые “рога”. Ими водяной орех, как якорь, цепляется за неровности на дне. В некоторых местах чилим называют чертовым орехом. Действительно, можно углядеть в плодах сходство с рогатой головой чертика.     </a:t>
            </a:r>
          </a:p>
          <a:p>
            <a:pPr>
              <a:buNone/>
            </a:pPr>
            <a:r>
              <a:rPr lang="ru-RU" dirty="0" smtClean="0"/>
              <a:t> </a:t>
            </a:r>
          </a:p>
          <a:p>
            <a:pPr>
              <a:buNone/>
            </a:pPr>
            <a:r>
              <a:rPr lang="ru-RU" dirty="0" smtClean="0"/>
              <a:t> </a:t>
            </a:r>
          </a:p>
          <a:p>
            <a:pPr>
              <a:buNone/>
            </a:pPr>
            <a:endParaRPr lang="ru-RU" dirty="0"/>
          </a:p>
        </p:txBody>
      </p:sp>
      <p:sp>
        <p:nvSpPr>
          <p:cNvPr id="8" name="Прямоугольник 7"/>
          <p:cNvSpPr/>
          <p:nvPr/>
        </p:nvSpPr>
        <p:spPr>
          <a:xfrm>
            <a:off x="0" y="4286232"/>
            <a:ext cx="3571900" cy="25717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ru-RU" dirty="0" smtClean="0"/>
              <a:t>Рогульник — однолетник и не переносит осенних заморозков. В наши дни растение стало чрезвычайно редким. Оно охраняется в нескольких заповедниках и занесено в Красную книгу.  </a:t>
            </a:r>
          </a:p>
          <a:p>
            <a:pPr>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2857520" cy="439718"/>
          </a:xfrm>
        </p:spPr>
        <p:txBody>
          <a:bodyPr>
            <a:normAutofit fontScale="90000"/>
          </a:bodyPr>
          <a:lstStyle/>
          <a:p>
            <a:r>
              <a:rPr lang="ru-RU" sz="6000" dirty="0" smtClean="0">
                <a:solidFill>
                  <a:srgbClr val="FF0000"/>
                </a:solidFill>
              </a:rPr>
              <a:t>ЧИЛИМ</a:t>
            </a:r>
            <a:endParaRPr lang="ru-RU" sz="6000" dirty="0"/>
          </a:p>
        </p:txBody>
      </p:sp>
      <p:pic>
        <p:nvPicPr>
          <p:cNvPr id="5" name="Содержимое 4" descr="d29589b03f51aecf8161b9767b9ba2d8.jpg"/>
          <p:cNvPicPr>
            <a:picLocks noGrp="1" noChangeAspect="1"/>
          </p:cNvPicPr>
          <p:nvPr>
            <p:ph sz="half" idx="1"/>
          </p:nvPr>
        </p:nvPicPr>
        <p:blipFill>
          <a:blip r:embed="rId2"/>
          <a:stretch>
            <a:fillRect/>
          </a:stretch>
        </p:blipFill>
        <p:spPr>
          <a:xfrm>
            <a:off x="0" y="2551436"/>
            <a:ext cx="4038600" cy="4306564"/>
          </a:xfrm>
          <a:prstGeom prst="roundRect">
            <a:avLst/>
          </a:prstGeom>
        </p:spPr>
      </p:pic>
      <p:pic>
        <p:nvPicPr>
          <p:cNvPr id="32770" name="Picture 2" descr="C:\Documents and Settings\Admin.MICROSOF-D3A5C2\Рабочий стол\Растения красной книги\5.jpg"/>
          <p:cNvPicPr>
            <a:picLocks noGrp="1" noChangeAspect="1" noChangeArrowheads="1"/>
          </p:cNvPicPr>
          <p:nvPr>
            <p:ph sz="half" idx="2"/>
          </p:nvPr>
        </p:nvPicPr>
        <p:blipFill>
          <a:blip r:embed="rId3"/>
          <a:srcRect/>
          <a:stretch>
            <a:fillRect/>
          </a:stretch>
        </p:blipFill>
        <p:spPr bwMode="auto">
          <a:xfrm>
            <a:off x="4862482" y="0"/>
            <a:ext cx="4281518" cy="4357718"/>
          </a:xfrm>
          <a:prstGeom prst="teardrop">
            <a:avLst/>
          </a:prstGeom>
          <a:noFill/>
        </p:spPr>
      </p:pic>
      <p:pic>
        <p:nvPicPr>
          <p:cNvPr id="32772" name="Picture 4" descr="C:\Documents and Settings\Admin.MICROSOF-D3A5C2\Рабочий стол\Растения красной книги\ena_1307.jpg"/>
          <p:cNvPicPr>
            <a:picLocks noChangeAspect="1" noChangeArrowheads="1"/>
          </p:cNvPicPr>
          <p:nvPr/>
        </p:nvPicPr>
        <p:blipFill>
          <a:blip r:embed="rId4"/>
          <a:srcRect/>
          <a:stretch>
            <a:fillRect/>
          </a:stretch>
        </p:blipFill>
        <p:spPr bwMode="auto">
          <a:xfrm>
            <a:off x="2643174" y="357166"/>
            <a:ext cx="2119314" cy="2119314"/>
          </a:xfrm>
          <a:prstGeom prst="ellipse">
            <a:avLst/>
          </a:prstGeom>
          <a:noFill/>
        </p:spPr>
      </p:pic>
      <p:pic>
        <p:nvPicPr>
          <p:cNvPr id="32773" name="Picture 5" descr="C:\Documents and Settings\Admin.MICROSOF-D3A5C2\Рабочий стол\Растения красной книги\ena_1303.jpg"/>
          <p:cNvPicPr>
            <a:picLocks noChangeAspect="1" noChangeArrowheads="1"/>
          </p:cNvPicPr>
          <p:nvPr/>
        </p:nvPicPr>
        <p:blipFill>
          <a:blip r:embed="rId5"/>
          <a:srcRect/>
          <a:stretch>
            <a:fillRect/>
          </a:stretch>
        </p:blipFill>
        <p:spPr bwMode="auto">
          <a:xfrm>
            <a:off x="6786578" y="4500570"/>
            <a:ext cx="2071670" cy="2071670"/>
          </a:xfrm>
          <a:prstGeom prst="roundRect">
            <a:avLst/>
          </a:prstGeom>
          <a:noFill/>
        </p:spPr>
      </p:pic>
      <p:pic>
        <p:nvPicPr>
          <p:cNvPr id="32774" name="Picture 6" descr="C:\Documents and Settings\Admin.MICROSOF-D3A5C2\Рабочий стол\Растения красной книги\ena_1305.jpg"/>
          <p:cNvPicPr>
            <a:picLocks noChangeAspect="1" noChangeArrowheads="1"/>
          </p:cNvPicPr>
          <p:nvPr/>
        </p:nvPicPr>
        <p:blipFill>
          <a:blip r:embed="rId6"/>
          <a:srcRect/>
          <a:stretch>
            <a:fillRect/>
          </a:stretch>
        </p:blipFill>
        <p:spPr bwMode="auto">
          <a:xfrm>
            <a:off x="4357686" y="4500570"/>
            <a:ext cx="2143116" cy="2143116"/>
          </a:xfrm>
          <a:prstGeom prst="plaque">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4"/>
          <p:cNvSpPr>
            <a:spLocks noGrp="1"/>
          </p:cNvSpPr>
          <p:nvPr>
            <p:ph type="title"/>
          </p:nvPr>
        </p:nvSpPr>
        <p:spPr>
          <a:xfrm>
            <a:off x="457200" y="0"/>
            <a:ext cx="8229600" cy="3573463"/>
          </a:xfrm>
        </p:spPr>
        <p:txBody>
          <a:bodyPr/>
          <a:lstStyle/>
          <a:p>
            <a:r>
              <a:rPr lang="ru-RU" sz="2800" b="1" dirty="0" smtClean="0">
                <a:solidFill>
                  <a:srgbClr val="061DFA"/>
                </a:solidFill>
              </a:rPr>
              <a:t>Башмачок настоящий «Венерин башмачок»</a:t>
            </a:r>
            <a:r>
              <a:rPr lang="ru-RU" sz="1800" dirty="0" smtClean="0">
                <a:solidFill>
                  <a:schemeClr val="tx1"/>
                </a:solidFill>
              </a:rPr>
              <a:t/>
            </a:r>
            <a:br>
              <a:rPr lang="ru-RU" sz="1800" dirty="0" smtClean="0">
                <a:solidFill>
                  <a:schemeClr val="tx1"/>
                </a:solidFill>
              </a:rPr>
            </a:br>
            <a:r>
              <a:rPr lang="ru-RU" sz="1800" dirty="0" smtClean="0">
                <a:solidFill>
                  <a:schemeClr val="tx1"/>
                </a:solidFill>
              </a:rPr>
              <a:t>Очень редкое растение, довольно крупное, с крепким стеблем и толстым ползучим корневищем, которое изредка встречается по сырым лесам и оврагам. Его цветок – ловушка для насекомых, заставляет их, себя опылять, но многие насекомые так и остаются, навсегда прилипая к цветку, а те, кто посильнее, выбираются, уставшие, и на некоторое время теряют способность двигаться. А страдает растение из-за своего красивого цветка.</a:t>
            </a:r>
            <a:br>
              <a:rPr lang="ru-RU" sz="1800" dirty="0" smtClean="0">
                <a:solidFill>
                  <a:schemeClr val="tx1"/>
                </a:solidFill>
              </a:rPr>
            </a:br>
            <a:endParaRPr lang="ru-RU" sz="1800" dirty="0" smtClean="0"/>
          </a:p>
        </p:txBody>
      </p:sp>
      <p:pic>
        <p:nvPicPr>
          <p:cNvPr id="23555" name="Picture 2"/>
          <p:cNvPicPr>
            <a:picLocks noGrp="1" noChangeAspect="1" noChangeArrowheads="1"/>
          </p:cNvPicPr>
          <p:nvPr>
            <p:ph idx="1"/>
          </p:nvPr>
        </p:nvPicPr>
        <p:blipFill>
          <a:blip r:embed="rId2"/>
          <a:srcRect/>
          <a:stretch>
            <a:fillRect/>
          </a:stretch>
        </p:blipFill>
        <p:spPr>
          <a:xfrm>
            <a:off x="0" y="3091167"/>
            <a:ext cx="4857752" cy="3766834"/>
          </a:xfrm>
          <a:prstGeom prst="ellipse">
            <a:avLst/>
          </a:prstGeom>
          <a:noFill/>
        </p:spPr>
      </p:pic>
      <p:pic>
        <p:nvPicPr>
          <p:cNvPr id="2049" name="Picture 1" descr="C:\Documents and Settings\Admin.MICROSOF-D3A5C2\Рабочий стол\Растения красной книги\venerin_bashmachok.jpg"/>
          <p:cNvPicPr>
            <a:picLocks noChangeAspect="1" noChangeArrowheads="1"/>
          </p:cNvPicPr>
          <p:nvPr/>
        </p:nvPicPr>
        <p:blipFill>
          <a:blip r:embed="rId3"/>
          <a:srcRect/>
          <a:stretch>
            <a:fillRect/>
          </a:stretch>
        </p:blipFill>
        <p:spPr bwMode="auto">
          <a:xfrm>
            <a:off x="5143504" y="2857504"/>
            <a:ext cx="4000496" cy="4000496"/>
          </a:xfrm>
          <a:prstGeom prst="snip2Same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5842" name="Picture 2" descr="C:\Documents and Settings\Admin.MICROSOF-D3A5C2\Рабочий стол\Растения красной книги\img7.jpg"/>
          <p:cNvPicPr>
            <a:picLocks noChangeAspect="1" noChangeArrowheads="1"/>
          </p:cNvPicPr>
          <p:nvPr/>
        </p:nvPicPr>
        <p:blipFill>
          <a:blip r:embed="rId2"/>
          <a:srcRect/>
          <a:stretch>
            <a:fillRect/>
          </a:stretch>
        </p:blipFill>
        <p:spPr bwMode="auto">
          <a:xfrm>
            <a:off x="0" y="0"/>
            <a:ext cx="9144000" cy="6900773"/>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dirty="0" smtClean="0"/>
              <a:t>КУПАЛЬНИЦА</a:t>
            </a:r>
            <a:endParaRPr lang="ru-RU" sz="5400" dirty="0"/>
          </a:p>
        </p:txBody>
      </p:sp>
      <p:pic>
        <p:nvPicPr>
          <p:cNvPr id="36866" name="Picture 2" descr="C:\Documents and Settings\Admin.MICROSOF-D3A5C2\Рабочий стол\Растения красной книги\0_1fd2e_648e93ec_XL.jpeg"/>
          <p:cNvPicPr>
            <a:picLocks noGrp="1" noChangeAspect="1" noChangeArrowheads="1"/>
          </p:cNvPicPr>
          <p:nvPr>
            <p:ph idx="1"/>
          </p:nvPr>
        </p:nvPicPr>
        <p:blipFill>
          <a:blip r:embed="rId2"/>
          <a:srcRect/>
          <a:stretch>
            <a:fillRect/>
          </a:stretch>
        </p:blipFill>
        <p:spPr bwMode="auto">
          <a:xfrm>
            <a:off x="214282" y="1319802"/>
            <a:ext cx="8572560" cy="5349277"/>
          </a:xfrm>
          <a:prstGeom prst="round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pic>
        <p:nvPicPr>
          <p:cNvPr id="37890" name="Picture 2" descr="C:\Documents and Settings\Admin.MICROSOF-D3A5C2\Рабочий стол\Кандык сибирский.jpg"/>
          <p:cNvPicPr>
            <a:picLocks noChangeAspect="1" noChangeArrowheads="1"/>
          </p:cNvPicPr>
          <p:nvPr/>
        </p:nvPicPr>
        <p:blipFill>
          <a:blip r:embed="rId2"/>
          <a:srcRect/>
          <a:stretch>
            <a:fillRect/>
          </a:stretch>
        </p:blipFill>
        <p:spPr bwMode="auto">
          <a:xfrm>
            <a:off x="0" y="0"/>
            <a:ext cx="9144000" cy="6858000"/>
          </a:xfrm>
          <a:prstGeom prst="snipRoundRect">
            <a:avLst/>
          </a:prstGeom>
          <a:noFill/>
        </p:spPr>
      </p:pic>
      <p:pic>
        <p:nvPicPr>
          <p:cNvPr id="37891" name="Picture 3" descr="C:\Documents and Settings\Admin.MICROSOF-D3A5C2\Рабочий стол\Алтайский Кандык сибирский.jpg"/>
          <p:cNvPicPr>
            <a:picLocks noChangeAspect="1" noChangeArrowheads="1"/>
          </p:cNvPicPr>
          <p:nvPr/>
        </p:nvPicPr>
        <p:blipFill>
          <a:blip r:embed="rId3"/>
          <a:srcRect/>
          <a:stretch>
            <a:fillRect/>
          </a:stretch>
        </p:blipFill>
        <p:spPr bwMode="auto">
          <a:xfrm>
            <a:off x="0" y="3786190"/>
            <a:ext cx="3357554" cy="307181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8914" name="Picture 2" descr="C:\Documents and Settings\Admin.MICROSOF-D3A5C2\Рабочий стол\er-sibiricum_max.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9938" name="Picture 2" descr="C:\Documents and Settings\Admin.MICROSOF-D3A5C2\Рабочий стол\DSC_0370w.jpg"/>
          <p:cNvPicPr>
            <a:picLocks noChangeAspect="1" noChangeArrowheads="1"/>
          </p:cNvPicPr>
          <p:nvPr/>
        </p:nvPicPr>
        <p:blipFill>
          <a:blip r:embed="rId2"/>
          <a:srcRect/>
          <a:stretch>
            <a:fillRect/>
          </a:stretch>
        </p:blipFill>
        <p:spPr bwMode="auto">
          <a:xfrm>
            <a:off x="0" y="0"/>
            <a:ext cx="9138772"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Admin.MICROSOF-D3A5C2\Рабочий стол\i.jpeg"/>
          <p:cNvPicPr>
            <a:picLocks noGrp="1" noChangeAspect="1" noChangeArrowheads="1"/>
          </p:cNvPicPr>
          <p:nvPr>
            <p:ph idx="1"/>
          </p:nvPr>
        </p:nvPicPr>
        <p:blipFill>
          <a:blip r:embed="rId2"/>
          <a:srcRect/>
          <a:stretch>
            <a:fillRect/>
          </a:stretch>
        </p:blipFill>
        <p:spPr bwMode="auto">
          <a:xfrm>
            <a:off x="-1" y="0"/>
            <a:ext cx="9150771" cy="6858000"/>
          </a:xfrm>
          <a:prstGeom prst="bracePair">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a:xfrm>
            <a:off x="457200" y="274638"/>
            <a:ext cx="8229600" cy="4378325"/>
          </a:xfrm>
        </p:spPr>
        <p:txBody>
          <a:bodyPr>
            <a:normAutofit fontScale="90000"/>
          </a:bodyPr>
          <a:lstStyle/>
          <a:p>
            <a:r>
              <a:rPr lang="ru-RU" sz="3600" b="1" smtClean="0">
                <a:solidFill>
                  <a:srgbClr val="061DFA"/>
                </a:solidFill>
              </a:rPr>
              <a:t>Кубышка желтая</a:t>
            </a:r>
            <a:r>
              <a:rPr lang="ru-RU" sz="2000" b="1" smtClean="0">
                <a:solidFill>
                  <a:srgbClr val="061DFA"/>
                </a:solidFill>
              </a:rPr>
              <a:t/>
            </a:r>
            <a:br>
              <a:rPr lang="ru-RU" sz="2000" b="1" smtClean="0">
                <a:solidFill>
                  <a:srgbClr val="061DFA"/>
                </a:solidFill>
              </a:rPr>
            </a:br>
            <a:r>
              <a:rPr lang="ru-RU" sz="2000" smtClean="0"/>
              <a:t>Кубышка – обычное водное растение. Встречается в прудах, озерах, и реках со спокойным течением. Цветет в мае – августе. Его красивые желтые цветки чуть поднимаются над поверхностью воды. Листья у этого растения крупные и плавают на поверхности воды. Цветок находится на длинной ножке, которая отрастает от корневища, лежащего на дне водоема. Срывая цветок, мы наносим большой вред самому растению, так как через место разрыва вода попадает внутрь. А это приводит к загниванию подводной части растения и гибели всего растения.</a:t>
            </a:r>
            <a:r>
              <a:rPr lang="ru-RU" sz="1800" smtClean="0"/>
              <a:t/>
            </a:r>
            <a:br>
              <a:rPr lang="ru-RU" sz="1800" smtClean="0"/>
            </a:br>
            <a:r>
              <a:rPr lang="ru-RU" b="1" smtClean="0">
                <a:solidFill>
                  <a:srgbClr val="061DFA"/>
                </a:solidFill>
              </a:rPr>
              <a:t/>
            </a:r>
            <a:br>
              <a:rPr lang="ru-RU" b="1" smtClean="0">
                <a:solidFill>
                  <a:srgbClr val="061DFA"/>
                </a:solidFill>
              </a:rPr>
            </a:br>
            <a:endParaRPr lang="ru-RU" smtClean="0">
              <a:solidFill>
                <a:srgbClr val="061DFA"/>
              </a:solidFill>
            </a:endParaRPr>
          </a:p>
        </p:txBody>
      </p:sp>
      <p:pic>
        <p:nvPicPr>
          <p:cNvPr id="22531" name="Picture 2"/>
          <p:cNvPicPr>
            <a:picLocks noGrp="1" noChangeAspect="1" noChangeArrowheads="1"/>
          </p:cNvPicPr>
          <p:nvPr>
            <p:ph sz="half" idx="1"/>
          </p:nvPr>
        </p:nvPicPr>
        <p:blipFill>
          <a:blip r:embed="rId2"/>
          <a:srcRect/>
          <a:stretch>
            <a:fillRect/>
          </a:stretch>
        </p:blipFill>
        <p:spPr>
          <a:xfrm>
            <a:off x="0" y="3267721"/>
            <a:ext cx="3571868" cy="3590280"/>
          </a:xfrm>
          <a:prstGeom prst="ellipse">
            <a:avLst/>
          </a:prstGeom>
          <a:noFill/>
        </p:spPr>
      </p:pic>
      <p:pic>
        <p:nvPicPr>
          <p:cNvPr id="22532" name="Picture 3"/>
          <p:cNvPicPr>
            <a:picLocks noGrp="1" noChangeAspect="1" noChangeArrowheads="1"/>
          </p:cNvPicPr>
          <p:nvPr>
            <p:ph sz="half" idx="2"/>
          </p:nvPr>
        </p:nvPicPr>
        <p:blipFill>
          <a:blip r:embed="rId3"/>
          <a:srcRect/>
          <a:stretch>
            <a:fillRect/>
          </a:stretch>
        </p:blipFill>
        <p:spPr>
          <a:xfrm>
            <a:off x="4286248" y="3357562"/>
            <a:ext cx="4532317" cy="3272517"/>
          </a:xfrm>
          <a:prstGeom prst="hexagon">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0000"/>
              </a:solidFill>
            </a:endParaRPr>
          </a:p>
        </p:txBody>
      </p:sp>
      <p:sp>
        <p:nvSpPr>
          <p:cNvPr id="2" name="Заголовок 1"/>
          <p:cNvSpPr>
            <a:spLocks noGrp="1"/>
          </p:cNvSpPr>
          <p:nvPr>
            <p:ph type="title"/>
          </p:nvPr>
        </p:nvSpPr>
        <p:spPr>
          <a:xfrm>
            <a:off x="457200" y="274638"/>
            <a:ext cx="8229600" cy="2725734"/>
          </a:xfrm>
        </p:spPr>
        <p:txBody>
          <a:bodyPr/>
          <a:lstStyle/>
          <a:p>
            <a:r>
              <a:rPr lang="ru-RU" dirty="0" smtClean="0"/>
              <a:t>«Растения Красной книги</a:t>
            </a:r>
            <a:r>
              <a:rPr lang="en-US" dirty="0" smtClean="0"/>
              <a:t/>
            </a:r>
            <a:br>
              <a:rPr lang="en-US" dirty="0" smtClean="0"/>
            </a:br>
            <a:r>
              <a:rPr lang="ru-RU" dirty="0" smtClean="0"/>
              <a:t>Республики Алтай»</a:t>
            </a:r>
            <a:endParaRPr lang="ru-RU" dirty="0"/>
          </a:p>
        </p:txBody>
      </p:sp>
      <p:sp>
        <p:nvSpPr>
          <p:cNvPr id="3" name="Содержимое 2"/>
          <p:cNvSpPr>
            <a:spLocks noGrp="1"/>
          </p:cNvSpPr>
          <p:nvPr>
            <p:ph idx="1"/>
          </p:nvPr>
        </p:nvSpPr>
        <p:spPr>
          <a:xfrm>
            <a:off x="457200" y="3786190"/>
            <a:ext cx="8229600" cy="2339973"/>
          </a:xfrm>
        </p:spPr>
        <p:txBody>
          <a:bodyPr>
            <a:normAutofit fontScale="25000" lnSpcReduction="20000"/>
          </a:bodyPr>
          <a:lstStyle/>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r>
              <a:rPr lang="ru-RU" sz="12800" dirty="0" smtClean="0"/>
              <a:t>                         Выполнил ученик </a:t>
            </a:r>
            <a:r>
              <a:rPr lang="en-US" sz="12800" dirty="0" smtClean="0"/>
              <a:t>6 </a:t>
            </a:r>
            <a:r>
              <a:rPr lang="ru-RU" sz="12800" dirty="0" smtClean="0"/>
              <a:t>класса </a:t>
            </a:r>
            <a:endParaRPr lang="ru-RU" sz="12800" dirty="0" smtClean="0"/>
          </a:p>
          <a:p>
            <a:pPr>
              <a:buNone/>
            </a:pPr>
            <a:r>
              <a:rPr lang="ru-RU" sz="12800" dirty="0" smtClean="0"/>
              <a:t>                                     Феоктистов Влад.</a:t>
            </a:r>
            <a:endParaRPr lang="ru-RU" sz="1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Заголовок 1"/>
          <p:cNvSpPr>
            <a:spLocks noGrp="1"/>
          </p:cNvSpPr>
          <p:nvPr>
            <p:ph type="title"/>
          </p:nvPr>
        </p:nvSpPr>
        <p:spPr>
          <a:xfrm>
            <a:off x="457200" y="274638"/>
            <a:ext cx="8229600" cy="2578100"/>
          </a:xfrm>
        </p:spPr>
        <p:txBody>
          <a:bodyPr>
            <a:normAutofit/>
          </a:bodyPr>
          <a:lstStyle/>
          <a:p>
            <a:r>
              <a:rPr lang="ru-RU" b="1" dirty="0" smtClean="0">
                <a:solidFill>
                  <a:srgbClr val="061DFA"/>
                </a:solidFill>
              </a:rPr>
              <a:t>ПРОСТРЕЛ РАСКРЫТЫЙ</a:t>
            </a:r>
            <a:r>
              <a:rPr lang="ru-RU" sz="2800" b="1" dirty="0" smtClean="0">
                <a:solidFill>
                  <a:srgbClr val="061DFA"/>
                </a:solidFill>
              </a:rPr>
              <a:t>.</a:t>
            </a:r>
            <a:r>
              <a:rPr lang="ru-RU" sz="2800" dirty="0" smtClean="0"/>
              <a:t/>
            </a:r>
            <a:br>
              <a:rPr lang="ru-RU" sz="2800" dirty="0" smtClean="0"/>
            </a:br>
            <a:r>
              <a:rPr lang="en-US" sz="2800" dirty="0" smtClean="0"/>
              <a:t> </a:t>
            </a:r>
            <a:r>
              <a:rPr lang="ru-RU" sz="2800" dirty="0" smtClean="0"/>
              <a:t/>
            </a:r>
            <a:br>
              <a:rPr lang="ru-RU" sz="2800" dirty="0" smtClean="0"/>
            </a:br>
            <a:r>
              <a:rPr lang="ru-RU" sz="2800" dirty="0" smtClean="0"/>
              <a:t> </a:t>
            </a:r>
            <a:br>
              <a:rPr lang="ru-RU" sz="2800" dirty="0" smtClean="0"/>
            </a:br>
            <a:endParaRPr lang="ru-RU" sz="2800" dirty="0" smtClean="0"/>
          </a:p>
        </p:txBody>
      </p:sp>
      <p:pic>
        <p:nvPicPr>
          <p:cNvPr id="24579" name="Picture 2"/>
          <p:cNvPicPr>
            <a:picLocks noGrp="1" noChangeAspect="1" noChangeArrowheads="1"/>
          </p:cNvPicPr>
          <p:nvPr>
            <p:ph idx="1"/>
          </p:nvPr>
        </p:nvPicPr>
        <p:blipFill>
          <a:blip r:embed="rId2"/>
          <a:srcRect/>
          <a:stretch>
            <a:fillRect/>
          </a:stretch>
        </p:blipFill>
        <p:spPr>
          <a:xfrm>
            <a:off x="1285852" y="1865765"/>
            <a:ext cx="6143636" cy="4992235"/>
          </a:xfrm>
          <a:prstGeom prst="round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28596" y="714356"/>
            <a:ext cx="8229600" cy="1100120"/>
          </a:xfrm>
        </p:spPr>
        <p:txBody>
          <a:bodyPr>
            <a:noAutofit/>
          </a:bodyPr>
          <a:lstStyle/>
          <a:p>
            <a:r>
              <a:rPr lang="ru-RU" sz="3200" b="1" dirty="0" smtClean="0">
                <a:solidFill>
                  <a:srgbClr val="061DFA"/>
                </a:solidFill>
              </a:rPr>
              <a:t>ПРОСТРЕЛ </a:t>
            </a:r>
            <a:r>
              <a:rPr lang="ru-RU" sz="3200" dirty="0" smtClean="0"/>
              <a:t>-</a:t>
            </a:r>
            <a:r>
              <a:rPr lang="ru-RU" sz="3200" dirty="0" smtClean="0"/>
              <a:t>или Сон-трава. Это степное растение, которое встречается также по сухим опушкам в </a:t>
            </a:r>
            <a:r>
              <a:rPr lang="ru-RU" sz="2800" dirty="0" smtClean="0"/>
              <a:t>лесу. Цветет в апреле – мае.</a:t>
            </a:r>
            <a:r>
              <a:rPr lang="ru-RU" sz="6600" dirty="0" smtClean="0"/>
              <a:t/>
            </a:r>
            <a:br>
              <a:rPr lang="ru-RU" sz="6600" dirty="0" smtClean="0"/>
            </a:br>
            <a:endParaRPr lang="ru-RU" sz="6600" dirty="0"/>
          </a:p>
        </p:txBody>
      </p:sp>
      <p:pic>
        <p:nvPicPr>
          <p:cNvPr id="29700" name="Picture 4" descr="сон-трава"/>
          <p:cNvPicPr>
            <a:picLocks noChangeAspect="1" noChangeArrowheads="1"/>
          </p:cNvPicPr>
          <p:nvPr/>
        </p:nvPicPr>
        <p:blipFill>
          <a:blip r:embed="rId2"/>
          <a:srcRect/>
          <a:stretch>
            <a:fillRect/>
          </a:stretch>
        </p:blipFill>
        <p:spPr bwMode="auto">
          <a:xfrm>
            <a:off x="285720" y="1571613"/>
            <a:ext cx="8424863" cy="5286388"/>
          </a:xfrm>
          <a:prstGeom prst="plaque">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p:cTn id="7" dur="2000" fill="hold"/>
                                        <p:tgtEl>
                                          <p:spTgt spid="29700"/>
                                        </p:tgtEl>
                                        <p:attrNameLst>
                                          <p:attrName>ppt_w</p:attrName>
                                        </p:attrNameLst>
                                      </p:cBhvr>
                                      <p:tavLst>
                                        <p:tav tm="0">
                                          <p:val>
                                            <p:fltVal val="0"/>
                                          </p:val>
                                        </p:tav>
                                        <p:tav tm="100000">
                                          <p:val>
                                            <p:strVal val="#ppt_w"/>
                                          </p:val>
                                        </p:tav>
                                      </p:tavLst>
                                    </p:anim>
                                    <p:anim calcmode="lin" valueType="num">
                                      <p:cBhvr>
                                        <p:cTn id="8" dur="2000" fill="hold"/>
                                        <p:tgtEl>
                                          <p:spTgt spid="297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Содержимое 3"/>
          <p:cNvSpPr>
            <a:spLocks noGrp="1"/>
          </p:cNvSpPr>
          <p:nvPr>
            <p:ph idx="1"/>
          </p:nvPr>
        </p:nvSpPr>
        <p:spPr>
          <a:xfrm>
            <a:off x="0" y="0"/>
            <a:ext cx="9144000" cy="1142985"/>
          </a:xfrm>
        </p:spPr>
        <p:txBody>
          <a:bodyPr>
            <a:normAutofit fontScale="32500" lnSpcReduction="20000"/>
          </a:bodyPr>
          <a:lstStyle/>
          <a:p>
            <a:pPr algn="ctr">
              <a:buFontTx/>
              <a:buNone/>
            </a:pPr>
            <a:endParaRPr lang="ru-RU" b="1" dirty="0" smtClean="0">
              <a:solidFill>
                <a:srgbClr val="00B0F0"/>
              </a:solidFill>
            </a:endParaRPr>
          </a:p>
          <a:p>
            <a:pPr algn="ctr">
              <a:buFontTx/>
              <a:buNone/>
            </a:pPr>
            <a:endParaRPr lang="ru-RU" b="1" dirty="0" smtClean="0">
              <a:solidFill>
                <a:srgbClr val="00B0F0"/>
              </a:solidFill>
            </a:endParaRPr>
          </a:p>
          <a:p>
            <a:pPr algn="ctr">
              <a:buFontTx/>
              <a:buNone/>
            </a:pPr>
            <a:endParaRPr lang="ru-RU" b="1" dirty="0" smtClean="0">
              <a:solidFill>
                <a:srgbClr val="00B0F0"/>
              </a:solidFill>
            </a:endParaRPr>
          </a:p>
          <a:p>
            <a:pPr algn="ctr">
              <a:buFontTx/>
              <a:buNone/>
            </a:pPr>
            <a:r>
              <a:rPr lang="ru-RU" sz="12300" b="1" dirty="0" smtClean="0">
                <a:solidFill>
                  <a:srgbClr val="061DFA"/>
                </a:solidFill>
              </a:rPr>
              <a:t>КОЛОКОЛЬЧИК ПЕРСИКОЛИСТНЫЙ</a:t>
            </a:r>
            <a:endParaRPr lang="ru-RU" sz="12300" dirty="0" smtClean="0">
              <a:solidFill>
                <a:srgbClr val="061DFA"/>
              </a:solidFill>
            </a:endParaRPr>
          </a:p>
        </p:txBody>
      </p:sp>
      <p:pic>
        <p:nvPicPr>
          <p:cNvPr id="17413" name="Picture 3"/>
          <p:cNvPicPr>
            <a:picLocks noChangeAspect="1" noChangeArrowheads="1"/>
          </p:cNvPicPr>
          <p:nvPr/>
        </p:nvPicPr>
        <p:blipFill>
          <a:blip r:embed="rId2"/>
          <a:srcRect/>
          <a:stretch>
            <a:fillRect/>
          </a:stretch>
        </p:blipFill>
        <p:spPr bwMode="auto">
          <a:xfrm>
            <a:off x="5214943" y="2833883"/>
            <a:ext cx="3929058" cy="4024117"/>
          </a:xfrm>
          <a:prstGeom prst="rect">
            <a:avLst/>
          </a:prstGeom>
          <a:noFill/>
          <a:ln w="9525">
            <a:noFill/>
            <a:miter lim="800000"/>
            <a:headEnd/>
            <a:tailEnd/>
          </a:ln>
        </p:spPr>
      </p:pic>
      <p:pic>
        <p:nvPicPr>
          <p:cNvPr id="17414" name="Picture 4"/>
          <p:cNvPicPr>
            <a:picLocks noChangeAspect="1" noChangeArrowheads="1"/>
          </p:cNvPicPr>
          <p:nvPr/>
        </p:nvPicPr>
        <p:blipFill>
          <a:blip r:embed="rId3"/>
          <a:srcRect/>
          <a:stretch>
            <a:fillRect/>
          </a:stretch>
        </p:blipFill>
        <p:spPr bwMode="auto">
          <a:xfrm>
            <a:off x="0" y="2825961"/>
            <a:ext cx="4857784" cy="4032039"/>
          </a:xfrm>
          <a:prstGeom prst="rect">
            <a:avLst/>
          </a:prstGeom>
          <a:noFill/>
          <a:ln w="9525">
            <a:noFill/>
            <a:miter lim="800000"/>
            <a:headEnd/>
            <a:tailEnd/>
          </a:ln>
        </p:spPr>
      </p:pic>
      <p:sp>
        <p:nvSpPr>
          <p:cNvPr id="8" name="Прямоугольник 7"/>
          <p:cNvSpPr/>
          <p:nvPr/>
        </p:nvSpPr>
        <p:spPr>
          <a:xfrm>
            <a:off x="0" y="1142984"/>
            <a:ext cx="9144000" cy="155734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i="1" dirty="0" smtClean="0"/>
              <a:t> Вся поляна покрыта голубыми, синими   цветами. Все чуть склонили головки, и, кажется; вот-вот пробежит ветерок - и над поляной послышится тихий серебряный перезвон.</a:t>
            </a:r>
            <a:endParaRPr lang="ru-RU" dirty="0"/>
          </a:p>
        </p:txBody>
      </p:sp>
    </p:spTree>
  </p:cSld>
  <p:clrMapOvr>
    <a:masterClrMapping/>
  </p:clrMapOvr>
  <p:timing>
    <p:tnLst>
      <p:par>
        <p:cTn id="1" dur="indefinite" restart="never" nodeType="tmRoot"/>
      </p:par>
    </p:tnLst>
  </p:timing>
</p:sld>
</file>

<file path=ppt/slides/slide23.xml><?xml version="1.0" encoding="utf-8"?>
<p:sld xmlns:p="http://schemas.openxmlformats.org/presentationml/2006/main" xmlns:a="http://schemas.openxmlformats.org/drawingml/2006/main" xmlns:r="http://schemas.openxmlformats.org/officeDocument/2006/relationships" showMasterPhAnim="0">
  <p:cSld>
    <p:spTree>
      <p:nvGrpSpPr>
        <p:cNvPr id="1" name=""/>
        <p:cNvGrpSpPr/>
        <p:nvPr/>
      </p:nvGrpSpPr>
      <p:grpSpPr>
        <a:xfrm>
          <a:off x="0" y="0"/>
          <a:ext cx="0" cy="0"/>
          <a:chOff x="0" y="0"/>
          <a:chExt cx="0" cy="0"/>
        </a:xfrm>
      </p:grpSpPr>
      <p:sp>
        <p:nvSpPr>
          <p:cNvPr id="38915" name="Rectangle 3"/>
          <p:cNvSpPr>
            <a:spLocks noChangeArrowheads="1" noGrp="1"/>
          </p:cNvSpPr>
          <p:nvPr>
            <p:ph idx="1" type="body"/>
          </p:nvPr>
        </p:nvSpPr>
        <p:spPr/>
        <p:txBody>
          <a:bodyPr/>
          <a:lstStyle/>
          <a:p>
            <a:r>
              <a:rPr dirty="0" lang="ru-RU" sz="2800"/>
              <a:t>Не рви лесные и полевые цветы для букетов</a:t>
            </a:r>
          </a:p>
          <a:p>
            <a:r>
              <a:rPr dirty="0" lang="ru-RU" sz="2800"/>
              <a:t>Ходи по тропинкам, чтобы не топтать растения</a:t>
            </a:r>
          </a:p>
          <a:p>
            <a:r>
              <a:rPr dirty="0" lang="ru-RU" sz="2800"/>
              <a:t>Не шуми  в природе</a:t>
            </a:r>
          </a:p>
          <a:p>
            <a:r>
              <a:rPr dirty="0" lang="ru-RU" sz="2800"/>
              <a:t>Не убивай  без причины животных</a:t>
            </a:r>
          </a:p>
          <a:p>
            <a:r>
              <a:rPr dirty="0" lang="ru-RU" sz="2800"/>
              <a:t>Не ломай  ветки деревьев и кустарников</a:t>
            </a:r>
          </a:p>
          <a:p>
            <a:r>
              <a:rPr dirty="0" lang="ru-RU" sz="2800"/>
              <a:t>Не загрязняй водоёмы</a:t>
            </a:r>
          </a:p>
          <a:p>
            <a:endParaRPr dirty="0" lang="ru-RU" sz="2800"/>
          </a:p>
        </p:txBody>
      </p:sp>
      <p:pic>
        <p:nvPicPr>
          <p:cNvPr descr="MC900237521[1]" id="38919" name="Picture 7"/>
          <p:cNvPicPr>
            <a:picLocks noChangeArrowheads="1" noChangeAspect="1"/>
          </p:cNvPicPr>
          <p:nvPr/>
        </p:nvPicPr>
        <p:blipFill>
          <a:blip r:embed="rId2"/>
          <a:srcRect/>
          <a:stretch>
            <a:fillRect/>
          </a:stretch>
        </p:blipFill>
        <p:spPr bwMode="auto">
          <a:xfrm>
            <a:off x="2928926" y="4789488"/>
            <a:ext cx="2087562" cy="2068512"/>
          </a:xfrm>
          <a:prstGeom prst="rect">
            <a:avLst/>
          </a:prstGeom>
          <a:noFill/>
        </p:spPr>
      </p:pic>
      <p:pic>
        <p:nvPicPr>
          <p:cNvPr descr="MC900344857[1]" id="38920" name="Picture 8"/>
          <p:cNvPicPr>
            <a:picLocks noChangeArrowheads="1" noChangeAspect="1"/>
          </p:cNvPicPr>
          <p:nvPr/>
        </p:nvPicPr>
        <p:blipFill>
          <a:blip r:embed="rId3"/>
          <a:srcRect/>
          <a:stretch>
            <a:fillRect/>
          </a:stretch>
        </p:blipFill>
        <p:spPr bwMode="auto">
          <a:xfrm>
            <a:off x="7715272" y="0"/>
            <a:ext cx="1428728" cy="1340313"/>
          </a:xfrm>
          <a:prstGeom prst="rect">
            <a:avLst/>
          </a:prstGeom>
          <a:noFill/>
        </p:spPr>
      </p:pic>
      <p:pic>
        <p:nvPicPr>
          <p:cNvPr descr="MC900345329[1]" id="38923" name="Picture 11"/>
          <p:cNvPicPr>
            <a:picLocks noChangeArrowheads="1" noChangeAspect="1"/>
          </p:cNvPicPr>
          <p:nvPr/>
        </p:nvPicPr>
        <p:blipFill>
          <a:blip r:embed="rId4"/>
          <a:srcRect/>
          <a:stretch>
            <a:fillRect/>
          </a:stretch>
        </p:blipFill>
        <p:spPr bwMode="auto">
          <a:xfrm>
            <a:off x="214282" y="5072074"/>
            <a:ext cx="1965325" cy="1525587"/>
          </a:xfrm>
          <a:prstGeom prst="rect">
            <a:avLst/>
          </a:prstGeom>
          <a:noFill/>
        </p:spPr>
      </p:pic>
      <p:sp>
        <p:nvSpPr>
          <p:cNvPr id="38924" name="Rectangle 12"/>
          <p:cNvSpPr>
            <a:spLocks noChangeArrowheads="1" noGrp="1"/>
          </p:cNvSpPr>
          <p:nvPr>
            <p:ph type="title"/>
          </p:nvPr>
        </p:nvSpPr>
        <p:spPr/>
        <p:txBody>
          <a:bodyPr/>
          <a:lstStyle/>
          <a:p>
            <a:r>
              <a:rPr b="1" dirty="0" lang="ru-RU">
                <a:solidFill>
                  <a:schemeClr val="tx1"/>
                </a:solidFill>
              </a:rPr>
              <a:t>Правила друзей природы</a:t>
            </a:r>
          </a:p>
        </p:txBody>
      </p:sp>
      <p:pic>
        <p:nvPicPr>
          <p:cNvPr descr="C:\Documents and Settings\Admin.MICROSOF-D3A5C2\Рабочий стол\Растения красной книги\Фото\img9.jpg" id="1026" name="Picture 2"/>
          <p:cNvPicPr>
            <a:picLocks noChangeArrowheads="1" noChangeAspect="1"/>
          </p:cNvPicPr>
          <p:nvPr/>
        </p:nvPicPr>
        <p:blipFill>
          <a:blip r:embed="rId5"/>
          <a:stretch>
            <a:fillRect/>
          </a:stretch>
        </p:blipFill>
        <p:spPr bwMode="auto">
          <a:xfrm>
            <a:off x="5286380" y="4181475"/>
            <a:ext cx="3857620" cy="2676525"/>
          </a:xfrm>
          <a:prstGeom prst="rect">
            <a:avLst/>
          </a:prstGeom>
          <a:noFill/>
        </p:spPr>
      </p:pic>
    </p:spTree>
  </p:cSld>
  <p:clrMapOvr>
    <a:masterClrMapping/>
  </p:clrMapOvr>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grpId="0" id="5" nodeType="withEffect" presetClass="entr" presetID="53" presetSubtype="0">
                                  <p:stCondLst>
                                    <p:cond delay="0"/>
                                  </p:stCondLst>
                                  <p:childTnLst>
                                    <p:set>
                                      <p:cBhvr>
                                        <p:cTn dur="1" fill="hold" id="6">
                                          <p:stCondLst>
                                            <p:cond delay="0"/>
                                          </p:stCondLst>
                                        </p:cTn>
                                        <p:tgtEl>
                                          <p:spTgt spid="38915">
                                            <p:txEl>
                                              <p:pRg end="0" st="0"/>
                                            </p:txEl>
                                          </p:spTgt>
                                        </p:tgtEl>
                                        <p:attrNameLst>
                                          <p:attrName>style.visibility</p:attrName>
                                        </p:attrNameLst>
                                      </p:cBhvr>
                                      <p:to>
                                        <p:strVal val="visible"/>
                                      </p:to>
                                    </p:set>
                                    <p:anim calcmode="lin" valueType="num">
                                      <p:cBhvr>
                                        <p:cTn dur="2000" fill="hold" id="7"/>
                                        <p:tgtEl>
                                          <p:spTgt spid="38915">
                                            <p:txEl>
                                              <p:pRg end="0" st="0"/>
                                            </p:txEl>
                                          </p:spTgt>
                                        </p:tgtEl>
                                        <p:attrNameLst>
                                          <p:attrName>ppt_w</p:attrName>
                                        </p:attrNameLst>
                                      </p:cBhvr>
                                      <p:tavLst>
                                        <p:tav tm="0">
                                          <p:val>
                                            <p:fltVal val="0"/>
                                          </p:val>
                                        </p:tav>
                                        <p:tav tm="100000">
                                          <p:val>
                                            <p:strVal val="#ppt_w"/>
                                          </p:val>
                                        </p:tav>
                                      </p:tavLst>
                                    </p:anim>
                                    <p:anim calcmode="lin" valueType="num">
                                      <p:cBhvr>
                                        <p:cTn dur="2000" fill="hold" id="8"/>
                                        <p:tgtEl>
                                          <p:spTgt spid="38915">
                                            <p:txEl>
                                              <p:pRg end="0" st="0"/>
                                            </p:txEl>
                                          </p:spTgt>
                                        </p:tgtEl>
                                        <p:attrNameLst>
                                          <p:attrName>ppt_h</p:attrName>
                                        </p:attrNameLst>
                                      </p:cBhvr>
                                      <p:tavLst>
                                        <p:tav tm="0">
                                          <p:val>
                                            <p:fltVal val="0"/>
                                          </p:val>
                                        </p:tav>
                                        <p:tav tm="100000">
                                          <p:val>
                                            <p:strVal val="#ppt_h"/>
                                          </p:val>
                                        </p:tav>
                                      </p:tavLst>
                                    </p:anim>
                                    <p:animEffect filter="fade" transition="in">
                                      <p:cBhvr>
                                        <p:cTn dur="2000" id="9"/>
                                        <p:tgtEl>
                                          <p:spTgt spid="38915">
                                            <p:txEl>
                                              <p:pRg end="0" st="0"/>
                                            </p:txEl>
                                          </p:spTgt>
                                        </p:tgtEl>
                                      </p:cBhvr>
                                    </p:animEffect>
                                  </p:childTnLst>
                                </p:cTn>
                              </p:par>
                              <p:par>
                                <p:cTn fill="hold" grpId="0" id="10" nodeType="withEffect" presetClass="entr" presetID="53" presetSubtype="0">
                                  <p:stCondLst>
                                    <p:cond delay="0"/>
                                  </p:stCondLst>
                                  <p:childTnLst>
                                    <p:set>
                                      <p:cBhvr>
                                        <p:cTn dur="1" fill="hold" id="11">
                                          <p:stCondLst>
                                            <p:cond delay="0"/>
                                          </p:stCondLst>
                                        </p:cTn>
                                        <p:tgtEl>
                                          <p:spTgt spid="38915">
                                            <p:txEl>
                                              <p:pRg end="1" st="1"/>
                                            </p:txEl>
                                          </p:spTgt>
                                        </p:tgtEl>
                                        <p:attrNameLst>
                                          <p:attrName>style.visibility</p:attrName>
                                        </p:attrNameLst>
                                      </p:cBhvr>
                                      <p:to>
                                        <p:strVal val="visible"/>
                                      </p:to>
                                    </p:set>
                                    <p:anim calcmode="lin" valueType="num">
                                      <p:cBhvr>
                                        <p:cTn dur="2000" fill="hold" id="12"/>
                                        <p:tgtEl>
                                          <p:spTgt spid="38915">
                                            <p:txEl>
                                              <p:pRg end="1" st="1"/>
                                            </p:txEl>
                                          </p:spTgt>
                                        </p:tgtEl>
                                        <p:attrNameLst>
                                          <p:attrName>ppt_w</p:attrName>
                                        </p:attrNameLst>
                                      </p:cBhvr>
                                      <p:tavLst>
                                        <p:tav tm="0">
                                          <p:val>
                                            <p:fltVal val="0"/>
                                          </p:val>
                                        </p:tav>
                                        <p:tav tm="100000">
                                          <p:val>
                                            <p:strVal val="#ppt_w"/>
                                          </p:val>
                                        </p:tav>
                                      </p:tavLst>
                                    </p:anim>
                                    <p:anim calcmode="lin" valueType="num">
                                      <p:cBhvr>
                                        <p:cTn dur="2000" fill="hold" id="13"/>
                                        <p:tgtEl>
                                          <p:spTgt spid="38915">
                                            <p:txEl>
                                              <p:pRg end="1" st="1"/>
                                            </p:txEl>
                                          </p:spTgt>
                                        </p:tgtEl>
                                        <p:attrNameLst>
                                          <p:attrName>ppt_h</p:attrName>
                                        </p:attrNameLst>
                                      </p:cBhvr>
                                      <p:tavLst>
                                        <p:tav tm="0">
                                          <p:val>
                                            <p:fltVal val="0"/>
                                          </p:val>
                                        </p:tav>
                                        <p:tav tm="100000">
                                          <p:val>
                                            <p:strVal val="#ppt_h"/>
                                          </p:val>
                                        </p:tav>
                                      </p:tavLst>
                                    </p:anim>
                                    <p:animEffect filter="fade" transition="in">
                                      <p:cBhvr>
                                        <p:cTn dur="2000" id="14"/>
                                        <p:tgtEl>
                                          <p:spTgt spid="38915">
                                            <p:txEl>
                                              <p:pRg end="1" st="1"/>
                                            </p:txEl>
                                          </p:spTgt>
                                        </p:tgtEl>
                                      </p:cBhvr>
                                    </p:animEffect>
                                  </p:childTnLst>
                                </p:cTn>
                              </p:par>
                              <p:par>
                                <p:cTn fill="hold" grpId="0" id="15" nodeType="withEffect" presetClass="entr" presetID="53" presetSubtype="0">
                                  <p:stCondLst>
                                    <p:cond delay="0"/>
                                  </p:stCondLst>
                                  <p:childTnLst>
                                    <p:set>
                                      <p:cBhvr>
                                        <p:cTn dur="1" fill="hold" id="16">
                                          <p:stCondLst>
                                            <p:cond delay="0"/>
                                          </p:stCondLst>
                                        </p:cTn>
                                        <p:tgtEl>
                                          <p:spTgt spid="38915">
                                            <p:txEl>
                                              <p:pRg end="2" st="2"/>
                                            </p:txEl>
                                          </p:spTgt>
                                        </p:tgtEl>
                                        <p:attrNameLst>
                                          <p:attrName>style.visibility</p:attrName>
                                        </p:attrNameLst>
                                      </p:cBhvr>
                                      <p:to>
                                        <p:strVal val="visible"/>
                                      </p:to>
                                    </p:set>
                                    <p:anim calcmode="lin" valueType="num">
                                      <p:cBhvr>
                                        <p:cTn dur="2000" fill="hold" id="17"/>
                                        <p:tgtEl>
                                          <p:spTgt spid="38915">
                                            <p:txEl>
                                              <p:pRg end="2" st="2"/>
                                            </p:txEl>
                                          </p:spTgt>
                                        </p:tgtEl>
                                        <p:attrNameLst>
                                          <p:attrName>ppt_w</p:attrName>
                                        </p:attrNameLst>
                                      </p:cBhvr>
                                      <p:tavLst>
                                        <p:tav tm="0">
                                          <p:val>
                                            <p:fltVal val="0"/>
                                          </p:val>
                                        </p:tav>
                                        <p:tav tm="100000">
                                          <p:val>
                                            <p:strVal val="#ppt_w"/>
                                          </p:val>
                                        </p:tav>
                                      </p:tavLst>
                                    </p:anim>
                                    <p:anim calcmode="lin" valueType="num">
                                      <p:cBhvr>
                                        <p:cTn dur="2000" fill="hold" id="18"/>
                                        <p:tgtEl>
                                          <p:spTgt spid="38915">
                                            <p:txEl>
                                              <p:pRg end="2" st="2"/>
                                            </p:txEl>
                                          </p:spTgt>
                                        </p:tgtEl>
                                        <p:attrNameLst>
                                          <p:attrName>ppt_h</p:attrName>
                                        </p:attrNameLst>
                                      </p:cBhvr>
                                      <p:tavLst>
                                        <p:tav tm="0">
                                          <p:val>
                                            <p:fltVal val="0"/>
                                          </p:val>
                                        </p:tav>
                                        <p:tav tm="100000">
                                          <p:val>
                                            <p:strVal val="#ppt_h"/>
                                          </p:val>
                                        </p:tav>
                                      </p:tavLst>
                                    </p:anim>
                                    <p:animEffect filter="fade" transition="in">
                                      <p:cBhvr>
                                        <p:cTn dur="2000" id="19"/>
                                        <p:tgtEl>
                                          <p:spTgt spid="38915">
                                            <p:txEl>
                                              <p:pRg end="2" st="2"/>
                                            </p:txEl>
                                          </p:spTgt>
                                        </p:tgtEl>
                                      </p:cBhvr>
                                    </p:animEffect>
                                  </p:childTnLst>
                                </p:cTn>
                              </p:par>
                              <p:par>
                                <p:cTn fill="hold" grpId="0" id="20" nodeType="withEffect" presetClass="entr" presetID="53" presetSubtype="0">
                                  <p:stCondLst>
                                    <p:cond delay="0"/>
                                  </p:stCondLst>
                                  <p:childTnLst>
                                    <p:set>
                                      <p:cBhvr>
                                        <p:cTn dur="1" fill="hold" id="21">
                                          <p:stCondLst>
                                            <p:cond delay="0"/>
                                          </p:stCondLst>
                                        </p:cTn>
                                        <p:tgtEl>
                                          <p:spTgt spid="38915">
                                            <p:txEl>
                                              <p:pRg end="3" st="3"/>
                                            </p:txEl>
                                          </p:spTgt>
                                        </p:tgtEl>
                                        <p:attrNameLst>
                                          <p:attrName>style.visibility</p:attrName>
                                        </p:attrNameLst>
                                      </p:cBhvr>
                                      <p:to>
                                        <p:strVal val="visible"/>
                                      </p:to>
                                    </p:set>
                                    <p:anim calcmode="lin" valueType="num">
                                      <p:cBhvr>
                                        <p:cTn dur="2000" fill="hold" id="22"/>
                                        <p:tgtEl>
                                          <p:spTgt spid="38915">
                                            <p:txEl>
                                              <p:pRg end="3" st="3"/>
                                            </p:txEl>
                                          </p:spTgt>
                                        </p:tgtEl>
                                        <p:attrNameLst>
                                          <p:attrName>ppt_w</p:attrName>
                                        </p:attrNameLst>
                                      </p:cBhvr>
                                      <p:tavLst>
                                        <p:tav tm="0">
                                          <p:val>
                                            <p:fltVal val="0"/>
                                          </p:val>
                                        </p:tav>
                                        <p:tav tm="100000">
                                          <p:val>
                                            <p:strVal val="#ppt_w"/>
                                          </p:val>
                                        </p:tav>
                                      </p:tavLst>
                                    </p:anim>
                                    <p:anim calcmode="lin" valueType="num">
                                      <p:cBhvr>
                                        <p:cTn dur="2000" fill="hold" id="23"/>
                                        <p:tgtEl>
                                          <p:spTgt spid="38915">
                                            <p:txEl>
                                              <p:pRg end="3" st="3"/>
                                            </p:txEl>
                                          </p:spTgt>
                                        </p:tgtEl>
                                        <p:attrNameLst>
                                          <p:attrName>ppt_h</p:attrName>
                                        </p:attrNameLst>
                                      </p:cBhvr>
                                      <p:tavLst>
                                        <p:tav tm="0">
                                          <p:val>
                                            <p:fltVal val="0"/>
                                          </p:val>
                                        </p:tav>
                                        <p:tav tm="100000">
                                          <p:val>
                                            <p:strVal val="#ppt_h"/>
                                          </p:val>
                                        </p:tav>
                                      </p:tavLst>
                                    </p:anim>
                                    <p:animEffect filter="fade" transition="in">
                                      <p:cBhvr>
                                        <p:cTn dur="2000" id="24"/>
                                        <p:tgtEl>
                                          <p:spTgt spid="38915">
                                            <p:txEl>
                                              <p:pRg end="3" st="3"/>
                                            </p:txEl>
                                          </p:spTgt>
                                        </p:tgtEl>
                                      </p:cBhvr>
                                    </p:animEffect>
                                  </p:childTnLst>
                                </p:cTn>
                              </p:par>
                              <p:par>
                                <p:cTn fill="hold" grpId="0" id="25" nodeType="withEffect" presetClass="entr" presetID="53" presetSubtype="0">
                                  <p:stCondLst>
                                    <p:cond delay="0"/>
                                  </p:stCondLst>
                                  <p:childTnLst>
                                    <p:set>
                                      <p:cBhvr>
                                        <p:cTn dur="1" fill="hold" id="26">
                                          <p:stCondLst>
                                            <p:cond delay="0"/>
                                          </p:stCondLst>
                                        </p:cTn>
                                        <p:tgtEl>
                                          <p:spTgt spid="38915">
                                            <p:txEl>
                                              <p:pRg end="4" st="4"/>
                                            </p:txEl>
                                          </p:spTgt>
                                        </p:tgtEl>
                                        <p:attrNameLst>
                                          <p:attrName>style.visibility</p:attrName>
                                        </p:attrNameLst>
                                      </p:cBhvr>
                                      <p:to>
                                        <p:strVal val="visible"/>
                                      </p:to>
                                    </p:set>
                                    <p:anim calcmode="lin" valueType="num">
                                      <p:cBhvr>
                                        <p:cTn dur="2000" fill="hold" id="27"/>
                                        <p:tgtEl>
                                          <p:spTgt spid="38915">
                                            <p:txEl>
                                              <p:pRg end="4" st="4"/>
                                            </p:txEl>
                                          </p:spTgt>
                                        </p:tgtEl>
                                        <p:attrNameLst>
                                          <p:attrName>ppt_w</p:attrName>
                                        </p:attrNameLst>
                                      </p:cBhvr>
                                      <p:tavLst>
                                        <p:tav tm="0">
                                          <p:val>
                                            <p:fltVal val="0"/>
                                          </p:val>
                                        </p:tav>
                                        <p:tav tm="100000">
                                          <p:val>
                                            <p:strVal val="#ppt_w"/>
                                          </p:val>
                                        </p:tav>
                                      </p:tavLst>
                                    </p:anim>
                                    <p:anim calcmode="lin" valueType="num">
                                      <p:cBhvr>
                                        <p:cTn dur="2000" fill="hold" id="28"/>
                                        <p:tgtEl>
                                          <p:spTgt spid="38915">
                                            <p:txEl>
                                              <p:pRg end="4" st="4"/>
                                            </p:txEl>
                                          </p:spTgt>
                                        </p:tgtEl>
                                        <p:attrNameLst>
                                          <p:attrName>ppt_h</p:attrName>
                                        </p:attrNameLst>
                                      </p:cBhvr>
                                      <p:tavLst>
                                        <p:tav tm="0">
                                          <p:val>
                                            <p:fltVal val="0"/>
                                          </p:val>
                                        </p:tav>
                                        <p:tav tm="100000">
                                          <p:val>
                                            <p:strVal val="#ppt_h"/>
                                          </p:val>
                                        </p:tav>
                                      </p:tavLst>
                                    </p:anim>
                                    <p:animEffect filter="fade" transition="in">
                                      <p:cBhvr>
                                        <p:cTn dur="2000" id="29"/>
                                        <p:tgtEl>
                                          <p:spTgt spid="38915">
                                            <p:txEl>
                                              <p:pRg end="4" st="4"/>
                                            </p:txEl>
                                          </p:spTgt>
                                        </p:tgtEl>
                                      </p:cBhvr>
                                    </p:animEffect>
                                  </p:childTnLst>
                                </p:cTn>
                              </p:par>
                              <p:par>
                                <p:cTn fill="hold" grpId="0" id="30" nodeType="withEffect" presetClass="entr" presetID="53" presetSubtype="0">
                                  <p:stCondLst>
                                    <p:cond delay="0"/>
                                  </p:stCondLst>
                                  <p:childTnLst>
                                    <p:set>
                                      <p:cBhvr>
                                        <p:cTn dur="1" fill="hold" id="31">
                                          <p:stCondLst>
                                            <p:cond delay="0"/>
                                          </p:stCondLst>
                                        </p:cTn>
                                        <p:tgtEl>
                                          <p:spTgt spid="38915">
                                            <p:txEl>
                                              <p:pRg end="5" st="5"/>
                                            </p:txEl>
                                          </p:spTgt>
                                        </p:tgtEl>
                                        <p:attrNameLst>
                                          <p:attrName>style.visibility</p:attrName>
                                        </p:attrNameLst>
                                      </p:cBhvr>
                                      <p:to>
                                        <p:strVal val="visible"/>
                                      </p:to>
                                    </p:set>
                                    <p:anim calcmode="lin" valueType="num">
                                      <p:cBhvr>
                                        <p:cTn dur="2000" fill="hold" id="32"/>
                                        <p:tgtEl>
                                          <p:spTgt spid="38915">
                                            <p:txEl>
                                              <p:pRg end="5" st="5"/>
                                            </p:txEl>
                                          </p:spTgt>
                                        </p:tgtEl>
                                        <p:attrNameLst>
                                          <p:attrName>ppt_w</p:attrName>
                                        </p:attrNameLst>
                                      </p:cBhvr>
                                      <p:tavLst>
                                        <p:tav tm="0">
                                          <p:val>
                                            <p:fltVal val="0"/>
                                          </p:val>
                                        </p:tav>
                                        <p:tav tm="100000">
                                          <p:val>
                                            <p:strVal val="#ppt_w"/>
                                          </p:val>
                                        </p:tav>
                                      </p:tavLst>
                                    </p:anim>
                                    <p:anim calcmode="lin" valueType="num">
                                      <p:cBhvr>
                                        <p:cTn dur="2000" fill="hold" id="33"/>
                                        <p:tgtEl>
                                          <p:spTgt spid="38915">
                                            <p:txEl>
                                              <p:pRg end="5" st="5"/>
                                            </p:txEl>
                                          </p:spTgt>
                                        </p:tgtEl>
                                        <p:attrNameLst>
                                          <p:attrName>ppt_h</p:attrName>
                                        </p:attrNameLst>
                                      </p:cBhvr>
                                      <p:tavLst>
                                        <p:tav tm="0">
                                          <p:val>
                                            <p:fltVal val="0"/>
                                          </p:val>
                                        </p:tav>
                                        <p:tav tm="100000">
                                          <p:val>
                                            <p:strVal val="#ppt_h"/>
                                          </p:val>
                                        </p:tav>
                                      </p:tavLst>
                                    </p:anim>
                                    <p:animEffect filter="fade" transition="in">
                                      <p:cBhvr>
                                        <p:cTn dur="2000" id="34"/>
                                        <p:tgtEl>
                                          <p:spTgt spid="38915">
                                            <p:txEl>
                                              <p:pRg end="5" st="5"/>
                                            </p:txEl>
                                          </p:spTgt>
                                        </p:tgtEl>
                                      </p:cBhvr>
                                    </p:animEffect>
                                  </p:childTnLst>
                                </p:cTn>
                              </p:par>
                              <p:par>
                                <p:cTn fill="hold" id="35" nodeType="withEffect" presetClass="entr" presetID="53" presetSubtype="0">
                                  <p:stCondLst>
                                    <p:cond delay="0"/>
                                  </p:stCondLst>
                                  <p:childTnLst>
                                    <p:set>
                                      <p:cBhvr>
                                        <p:cTn dur="1" fill="hold" id="36">
                                          <p:stCondLst>
                                            <p:cond delay="0"/>
                                          </p:stCondLst>
                                        </p:cTn>
                                        <p:tgtEl>
                                          <p:spTgt spid="38923"/>
                                        </p:tgtEl>
                                        <p:attrNameLst>
                                          <p:attrName>style.visibility</p:attrName>
                                        </p:attrNameLst>
                                      </p:cBhvr>
                                      <p:to>
                                        <p:strVal val="visible"/>
                                      </p:to>
                                    </p:set>
                                    <p:anim calcmode="lin" valueType="num">
                                      <p:cBhvr>
                                        <p:cTn dur="2000" fill="hold" id="37"/>
                                        <p:tgtEl>
                                          <p:spTgt spid="38923"/>
                                        </p:tgtEl>
                                        <p:attrNameLst>
                                          <p:attrName>ppt_w</p:attrName>
                                        </p:attrNameLst>
                                      </p:cBhvr>
                                      <p:tavLst>
                                        <p:tav tm="0">
                                          <p:val>
                                            <p:fltVal val="0"/>
                                          </p:val>
                                        </p:tav>
                                        <p:tav tm="100000">
                                          <p:val>
                                            <p:strVal val="#ppt_w"/>
                                          </p:val>
                                        </p:tav>
                                      </p:tavLst>
                                    </p:anim>
                                    <p:anim calcmode="lin" valueType="num">
                                      <p:cBhvr>
                                        <p:cTn dur="2000" fill="hold" id="38"/>
                                        <p:tgtEl>
                                          <p:spTgt spid="38923"/>
                                        </p:tgtEl>
                                        <p:attrNameLst>
                                          <p:attrName>ppt_h</p:attrName>
                                        </p:attrNameLst>
                                      </p:cBhvr>
                                      <p:tavLst>
                                        <p:tav tm="0">
                                          <p:val>
                                            <p:fltVal val="0"/>
                                          </p:val>
                                        </p:tav>
                                        <p:tav tm="100000">
                                          <p:val>
                                            <p:strVal val="#ppt_h"/>
                                          </p:val>
                                        </p:tav>
                                      </p:tavLst>
                                    </p:anim>
                                    <p:animEffect filter="fade" transition="in">
                                      <p:cBhvr>
                                        <p:cTn dur="2000" id="39"/>
                                        <p:tgtEl>
                                          <p:spTgt spid="38923"/>
                                        </p:tgtEl>
                                      </p:cBhvr>
                                    </p:animEffect>
                                  </p:childTnLst>
                                </p:cTn>
                              </p:par>
                              <p:par>
                                <p:cTn fill="hold" id="40" nodeType="withEffect" presetClass="entr" presetID="53" presetSubtype="0">
                                  <p:stCondLst>
                                    <p:cond delay="0"/>
                                  </p:stCondLst>
                                  <p:childTnLst>
                                    <p:set>
                                      <p:cBhvr>
                                        <p:cTn dur="1" fill="hold" id="41">
                                          <p:stCondLst>
                                            <p:cond delay="0"/>
                                          </p:stCondLst>
                                        </p:cTn>
                                        <p:tgtEl>
                                          <p:spTgt spid="38920"/>
                                        </p:tgtEl>
                                        <p:attrNameLst>
                                          <p:attrName>style.visibility</p:attrName>
                                        </p:attrNameLst>
                                      </p:cBhvr>
                                      <p:to>
                                        <p:strVal val="visible"/>
                                      </p:to>
                                    </p:set>
                                    <p:anim calcmode="lin" valueType="num">
                                      <p:cBhvr>
                                        <p:cTn dur="2000" fill="hold" id="42"/>
                                        <p:tgtEl>
                                          <p:spTgt spid="38920"/>
                                        </p:tgtEl>
                                        <p:attrNameLst>
                                          <p:attrName>ppt_w</p:attrName>
                                        </p:attrNameLst>
                                      </p:cBhvr>
                                      <p:tavLst>
                                        <p:tav tm="0">
                                          <p:val>
                                            <p:fltVal val="0"/>
                                          </p:val>
                                        </p:tav>
                                        <p:tav tm="100000">
                                          <p:val>
                                            <p:strVal val="#ppt_w"/>
                                          </p:val>
                                        </p:tav>
                                      </p:tavLst>
                                    </p:anim>
                                    <p:anim calcmode="lin" valueType="num">
                                      <p:cBhvr>
                                        <p:cTn dur="2000" fill="hold" id="43"/>
                                        <p:tgtEl>
                                          <p:spTgt spid="38920"/>
                                        </p:tgtEl>
                                        <p:attrNameLst>
                                          <p:attrName>ppt_h</p:attrName>
                                        </p:attrNameLst>
                                      </p:cBhvr>
                                      <p:tavLst>
                                        <p:tav tm="0">
                                          <p:val>
                                            <p:fltVal val="0"/>
                                          </p:val>
                                        </p:tav>
                                        <p:tav tm="100000">
                                          <p:val>
                                            <p:strVal val="#ppt_h"/>
                                          </p:val>
                                        </p:tav>
                                      </p:tavLst>
                                    </p:anim>
                                    <p:animEffect filter="fade" transition="in">
                                      <p:cBhvr>
                                        <p:cTn dur="2000" id="44"/>
                                        <p:tgtEl>
                                          <p:spTgt spid="38920"/>
                                        </p:tgtEl>
                                      </p:cBhvr>
                                    </p:animEffect>
                                  </p:childTnLst>
                                </p:cTn>
                              </p:par>
                              <p:par>
                                <p:cTn fill="hold" id="45" nodeType="withEffect" presetClass="entr" presetID="53" presetSubtype="0">
                                  <p:stCondLst>
                                    <p:cond delay="0"/>
                                  </p:stCondLst>
                                  <p:childTnLst>
                                    <p:set>
                                      <p:cBhvr>
                                        <p:cTn dur="1" fill="hold" id="46">
                                          <p:stCondLst>
                                            <p:cond delay="0"/>
                                          </p:stCondLst>
                                        </p:cTn>
                                        <p:tgtEl>
                                          <p:spTgt spid="38919"/>
                                        </p:tgtEl>
                                        <p:attrNameLst>
                                          <p:attrName>style.visibility</p:attrName>
                                        </p:attrNameLst>
                                      </p:cBhvr>
                                      <p:to>
                                        <p:strVal val="visible"/>
                                      </p:to>
                                    </p:set>
                                    <p:anim calcmode="lin" valueType="num">
                                      <p:cBhvr>
                                        <p:cTn dur="2000" fill="hold" id="47"/>
                                        <p:tgtEl>
                                          <p:spTgt spid="38919"/>
                                        </p:tgtEl>
                                        <p:attrNameLst>
                                          <p:attrName>ppt_w</p:attrName>
                                        </p:attrNameLst>
                                      </p:cBhvr>
                                      <p:tavLst>
                                        <p:tav tm="0">
                                          <p:val>
                                            <p:fltVal val="0"/>
                                          </p:val>
                                        </p:tav>
                                        <p:tav tm="100000">
                                          <p:val>
                                            <p:strVal val="#ppt_w"/>
                                          </p:val>
                                        </p:tav>
                                      </p:tavLst>
                                    </p:anim>
                                    <p:anim calcmode="lin" valueType="num">
                                      <p:cBhvr>
                                        <p:cTn dur="2000" fill="hold" id="48"/>
                                        <p:tgtEl>
                                          <p:spTgt spid="38919"/>
                                        </p:tgtEl>
                                        <p:attrNameLst>
                                          <p:attrName>ppt_h</p:attrName>
                                        </p:attrNameLst>
                                      </p:cBhvr>
                                      <p:tavLst>
                                        <p:tav tm="0">
                                          <p:val>
                                            <p:fltVal val="0"/>
                                          </p:val>
                                        </p:tav>
                                        <p:tav tm="100000">
                                          <p:val>
                                            <p:strVal val="#ppt_h"/>
                                          </p:val>
                                        </p:tav>
                                      </p:tavLst>
                                    </p:anim>
                                    <p:animEffect filter="fade" transition="in">
                                      <p:cBhvr>
                                        <p:cTn dur="2000" id="49"/>
                                        <p:tgtEl>
                                          <p:spTgt spid="38919"/>
                                        </p:tgtEl>
                                      </p:cBhvr>
                                    </p:animEffect>
                                  </p:childTnLst>
                                </p:cTn>
                              </p:par>
                              <p:par>
                                <p:cTn fill="hold" grpId="0" id="50" nodeType="withEffect" presetClass="entr" presetID="53" presetSubtype="0">
                                  <p:stCondLst>
                                    <p:cond delay="0"/>
                                  </p:stCondLst>
                                  <p:childTnLst>
                                    <p:set>
                                      <p:cBhvr>
                                        <p:cTn dur="1" fill="hold" id="51">
                                          <p:stCondLst>
                                            <p:cond delay="0"/>
                                          </p:stCondLst>
                                        </p:cTn>
                                        <p:tgtEl>
                                          <p:spTgt spid="38924"/>
                                        </p:tgtEl>
                                        <p:attrNameLst>
                                          <p:attrName>style.visibility</p:attrName>
                                        </p:attrNameLst>
                                      </p:cBhvr>
                                      <p:to>
                                        <p:strVal val="visible"/>
                                      </p:to>
                                    </p:set>
                                    <p:anim calcmode="lin" valueType="num">
                                      <p:cBhvr>
                                        <p:cTn dur="2000" fill="hold" id="52"/>
                                        <p:tgtEl>
                                          <p:spTgt spid="38924"/>
                                        </p:tgtEl>
                                        <p:attrNameLst>
                                          <p:attrName>ppt_w</p:attrName>
                                        </p:attrNameLst>
                                      </p:cBhvr>
                                      <p:tavLst>
                                        <p:tav tm="0">
                                          <p:val>
                                            <p:fltVal val="0"/>
                                          </p:val>
                                        </p:tav>
                                        <p:tav tm="100000">
                                          <p:val>
                                            <p:strVal val="#ppt_w"/>
                                          </p:val>
                                        </p:tav>
                                      </p:tavLst>
                                    </p:anim>
                                    <p:anim calcmode="lin" valueType="num">
                                      <p:cBhvr>
                                        <p:cTn dur="2000" fill="hold" id="53"/>
                                        <p:tgtEl>
                                          <p:spTgt spid="38924"/>
                                        </p:tgtEl>
                                        <p:attrNameLst>
                                          <p:attrName>ppt_h</p:attrName>
                                        </p:attrNameLst>
                                      </p:cBhvr>
                                      <p:tavLst>
                                        <p:tav tm="0">
                                          <p:val>
                                            <p:fltVal val="0"/>
                                          </p:val>
                                        </p:tav>
                                        <p:tav tm="100000">
                                          <p:val>
                                            <p:strVal val="#ppt_h"/>
                                          </p:val>
                                        </p:tav>
                                      </p:tavLst>
                                    </p:anim>
                                    <p:animEffect filter="fade" transition="in">
                                      <p:cBhvr>
                                        <p:cTn dur="2000" id="54"/>
                                        <p:tgtEl>
                                          <p:spTgt spid="38924"/>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build="p" grpId="0" spid="38915"/>
      <p:bldP grpId="0" spid="38924"/>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MICROSOF-D3A5C2\Рабочий стол\Растения красной книги\Фото\ajaxfileupload_e54b5090.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descr="C:\Documents and Settings\Admin.MICROSOF-D3A5C2\Рабочий стол\Растения красной книги\tot_samyy_reliktovyy_vodyanoy_oreh_chilim.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fontScale="90000"/>
          </a:bodyPr>
          <a:lstStyle/>
          <a:p>
            <a:r>
              <a:rPr lang="ru-RU" dirty="0" smtClean="0">
                <a:solidFill>
                  <a:schemeClr val="bg1"/>
                </a:solidFill>
              </a:rPr>
              <a:t>Загадки</a:t>
            </a:r>
            <a:br>
              <a:rPr lang="ru-RU" dirty="0" smtClean="0">
                <a:solidFill>
                  <a:schemeClr val="bg1"/>
                </a:solidFill>
              </a:rPr>
            </a:br>
            <a:endParaRPr lang="ru-RU" dirty="0">
              <a:solidFill>
                <a:schemeClr val="bg1"/>
              </a:solidFill>
            </a:endParaRPr>
          </a:p>
        </p:txBody>
      </p:sp>
      <p:sp>
        <p:nvSpPr>
          <p:cNvPr id="3" name="Содержимое 2"/>
          <p:cNvSpPr>
            <a:spLocks noGrp="1"/>
          </p:cNvSpPr>
          <p:nvPr>
            <p:ph idx="1"/>
          </p:nvPr>
        </p:nvSpPr>
        <p:spPr/>
        <p:txBody>
          <a:bodyPr>
            <a:normAutofit fontScale="92500" lnSpcReduction="20000"/>
          </a:bodyPr>
          <a:lstStyle/>
          <a:p>
            <a:pPr>
              <a:buNone/>
            </a:pPr>
            <a:r>
              <a:rPr lang="ru-RU" dirty="0" smtClean="0"/>
              <a:t> </a:t>
            </a:r>
          </a:p>
          <a:p>
            <a:pPr>
              <a:buNone/>
            </a:pPr>
            <a:r>
              <a:rPr lang="ru-RU" dirty="0" smtClean="0">
                <a:solidFill>
                  <a:schemeClr val="bg1"/>
                </a:solidFill>
              </a:rPr>
              <a:t>1) Какой орех не растет на дереве и земле? (Чилим) </a:t>
            </a:r>
          </a:p>
          <a:p>
            <a:pPr>
              <a:buNone/>
            </a:pPr>
            <a:r>
              <a:rPr lang="ru-RU" dirty="0" smtClean="0">
                <a:solidFill>
                  <a:schemeClr val="bg1"/>
                </a:solidFill>
              </a:rPr>
              <a:t>2) Нам запах свежести лесной</a:t>
            </a:r>
          </a:p>
          <a:p>
            <a:pPr>
              <a:buNone/>
            </a:pPr>
            <a:r>
              <a:rPr lang="ru-RU" dirty="0" smtClean="0">
                <a:solidFill>
                  <a:schemeClr val="bg1"/>
                </a:solidFill>
              </a:rPr>
              <a:t>Приносит позднею весной</a:t>
            </a:r>
          </a:p>
          <a:p>
            <a:pPr>
              <a:buNone/>
            </a:pPr>
            <a:r>
              <a:rPr lang="ru-RU" dirty="0" smtClean="0">
                <a:solidFill>
                  <a:schemeClr val="bg1"/>
                </a:solidFill>
              </a:rPr>
              <a:t>Цветок душистый, нежный</a:t>
            </a:r>
          </a:p>
          <a:p>
            <a:pPr>
              <a:buNone/>
            </a:pPr>
            <a:r>
              <a:rPr lang="ru-RU" dirty="0" smtClean="0">
                <a:solidFill>
                  <a:schemeClr val="bg1"/>
                </a:solidFill>
              </a:rPr>
              <a:t>Из кисти белоснежной. (Ландыш)</a:t>
            </a:r>
          </a:p>
          <a:p>
            <a:pPr>
              <a:buNone/>
            </a:pPr>
            <a:r>
              <a:rPr lang="ru-RU" dirty="0" smtClean="0">
                <a:solidFill>
                  <a:schemeClr val="bg1"/>
                </a:solidFill>
              </a:rPr>
              <a:t> </a:t>
            </a:r>
          </a:p>
          <a:p>
            <a:pPr>
              <a:buNone/>
            </a:pPr>
            <a:r>
              <a:rPr lang="ru-RU" dirty="0" smtClean="0">
                <a:solidFill>
                  <a:schemeClr val="bg1"/>
                </a:solidFill>
              </a:rPr>
              <a:t>3) Меж цветов он знатный пан,</a:t>
            </a:r>
          </a:p>
          <a:p>
            <a:pPr>
              <a:buNone/>
            </a:pPr>
            <a:r>
              <a:rPr lang="ru-RU" dirty="0" smtClean="0">
                <a:solidFill>
                  <a:schemeClr val="bg1"/>
                </a:solidFill>
              </a:rPr>
              <a:t>Колпачком цветет… (Тюльпан)</a:t>
            </a:r>
          </a:p>
          <a:p>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39119570_map2.jpg"/>
          <p:cNvPicPr>
            <a:picLocks noGrp="1" noChangeAspect="1"/>
          </p:cNvPicPr>
          <p:nvPr>
            <p:ph idx="1"/>
          </p:nvPr>
        </p:nvPicPr>
        <p:blipFill>
          <a:blip r:embed="rId4"/>
          <a:stretch>
            <a:fillRect/>
          </a:stretch>
        </p:blipFill>
        <p:spPr>
          <a:xfrm>
            <a:off x="0" y="1357298"/>
            <a:ext cx="9143999" cy="5500702"/>
          </a:xfrm>
        </p:spPr>
      </p:pic>
      <p:sp>
        <p:nvSpPr>
          <p:cNvPr id="3" name="Заголовок 2"/>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НАМ   ЭТОТ    МИР    ЗАВЕЩАНО</a:t>
            </a:r>
            <a:b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b="1"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БЕРЕЧЬ</a:t>
            </a:r>
            <a:r>
              <a:rPr b="1"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ru-RU" b="1"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nam_etot_mir_zaveshano_berechj.mp3">
            <a:hlinkClick r:id="" action="ppaction://media"/>
          </p:cNvPr>
          <p:cNvPicPr>
            <a:picLocks noRot="1" noChangeAspect="1"/>
          </p:cNvPicPr>
          <p:nvPr>
            <a:audioFile r:link="rId1"/>
          </p:nvPr>
        </p:nvPicPr>
        <p:blipFill>
          <a:blip r:embed="rId5"/>
          <a:stretch>
            <a:fillRect/>
          </a:stretch>
        </p:blipFill>
        <p:spPr>
          <a:xfrm>
            <a:off x="4419600" y="3276600"/>
            <a:ext cx="304800" cy="304800"/>
          </a:xfrm>
          <a:prstGeom prst="rect">
            <a:avLst/>
          </a:prstGeom>
        </p:spPr>
      </p:pic>
      <p:pic>
        <p:nvPicPr>
          <p:cNvPr id="6" name="~PP141.WAV">
            <a:hlinkClick r:id="" action="ppaction://media"/>
          </p:cNvPr>
          <p:cNvPicPr>
            <a:picLocks noRot="1" noChangeAspect="1"/>
          </p:cNvPicPr>
          <p:nvPr>
            <a:wavAudioFile r:embed="rId2" name="~PP141.WAV"/>
          </p:nvPr>
        </p:nvPicPr>
        <p:blipFill>
          <a:blip r:embed="rId6"/>
          <a:stretch>
            <a:fillRect/>
          </a:stretch>
        </p:blipFill>
        <p:spPr>
          <a:xfrm>
            <a:off x="8632825" y="6346825"/>
            <a:ext cx="304800" cy="304800"/>
          </a:xfrm>
          <a:prstGeom prst="rect">
            <a:avLst/>
          </a:prstGeom>
        </p:spPr>
      </p:pic>
      <p:pic>
        <p:nvPicPr>
          <p:cNvPr id="7" name="nam_etot_mir_zaveshano_berechj.mp3">
            <a:hlinkClick r:id="" action="ppaction://media"/>
          </p:cNvPr>
          <p:cNvPicPr>
            <a:picLocks noRot="1" noChangeAspect="1"/>
          </p:cNvPicPr>
          <p:nvPr>
            <a:audioFile r:link="rId1"/>
          </p:nvPr>
        </p:nvPicPr>
        <p:blipFill>
          <a:blip r:embed="rId7"/>
          <a:stretch>
            <a:fillRect/>
          </a:stretch>
        </p:blipFill>
        <p:spPr>
          <a:xfrm>
            <a:off x="4419600" y="3276600"/>
            <a:ext cx="304800" cy="304800"/>
          </a:xfrm>
          <a:prstGeom prst="rect">
            <a:avLst/>
          </a:prstGeom>
        </p:spPr>
      </p:pic>
    </p:spTree>
  </p:cSld>
  <p:clrMapOvr>
    <a:masterClrMapping/>
  </p:clrMapOvr>
  <p:transition advTm="291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3385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33852" fill="hold"/>
                                        <p:tgtEl>
                                          <p:spTgt spid="5"/>
                                        </p:tgtEl>
                                      </p:cBhvr>
                                    </p:cmd>
                                  </p:childTnLst>
                                </p:cTn>
                              </p:par>
                            </p:childTnLst>
                          </p:cTn>
                        </p:par>
                      </p:childTnLst>
                    </p:cTn>
                  </p:par>
                </p:childTnLst>
              </p:cTn>
              <p:nextCondLst>
                <p:cond evt="onClick" delay="0">
                  <p:tgtEl>
                    <p:spTgt spid="5"/>
                  </p:tgtEl>
                </p:cond>
              </p:nextCondLst>
            </p:seq>
            <p:audio>
              <p:cMediaNode>
                <p:cTn id="15"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isNarration="1">
              <p:cMediaNode showWhenStopped="0">
                <p:cTn id="16" fill="hold" display="0">
                  <p:stCondLst>
                    <p:cond delay="indefinite"/>
                  </p:stCondLst>
                  <p:endCondLst>
                    <p:cond evt="onPrev" delay="0">
                      <p:tgtEl>
                        <p:sldTgt/>
                      </p:tgtEl>
                    </p:cond>
                    <p:cond evt="onStopAudio" delay="0">
                      <p:tgtEl>
                        <p:sldTgt/>
                      </p:tgtEl>
                    </p:cond>
                  </p:endCondLst>
                </p:cTn>
                <p:tgtEl>
                  <p:spTgt spid="6"/>
                </p:tgtEl>
              </p:cMediaNode>
            </p:audio>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4818" name="Picture 2" descr="C:\Documents and Settings\Admin.MICROSOF-D3A5C2\Рабочий стол\Растения красной книги\0010-010-Krasnaja-kniga.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858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FF0000"/>
              </a:solidFill>
            </a:endParaRPr>
          </a:p>
        </p:txBody>
      </p:sp>
      <p:sp>
        <p:nvSpPr>
          <p:cNvPr id="3" name="Содержимое 2"/>
          <p:cNvSpPr>
            <a:spLocks noGrp="1"/>
          </p:cNvSpPr>
          <p:nvPr>
            <p:ph idx="1"/>
          </p:nvPr>
        </p:nvSpPr>
        <p:spPr>
          <a:xfrm>
            <a:off x="0" y="0"/>
            <a:ext cx="9144000" cy="6858000"/>
          </a:xfrm>
        </p:spPr>
        <p:txBody>
          <a:bodyPr>
            <a:normAutofit fontScale="92500" lnSpcReduction="10000"/>
          </a:bodyPr>
          <a:lstStyle/>
          <a:p>
            <a:endParaRPr lang="en-US" b="1" dirty="0" smtClean="0"/>
          </a:p>
          <a:p>
            <a:pPr algn="ctr"/>
            <a:r>
              <a:rPr lang="ru-RU" sz="3000" b="1" i="1" dirty="0" smtClean="0"/>
              <a:t>Охраняется Красной книгой</a:t>
            </a:r>
            <a:br>
              <a:rPr lang="ru-RU" sz="3000" b="1" i="1" dirty="0" smtClean="0"/>
            </a:br>
            <a:r>
              <a:rPr lang="ru-RU" sz="3000" b="1" i="1" dirty="0" smtClean="0"/>
              <a:t>Столько разных животных и птиц,</a:t>
            </a:r>
            <a:br>
              <a:rPr lang="ru-RU" sz="3000" b="1" i="1" dirty="0" smtClean="0"/>
            </a:br>
            <a:r>
              <a:rPr lang="ru-RU" sz="3000" b="1" i="1" dirty="0" smtClean="0"/>
              <a:t>Чтобы выжил простор многоликий</a:t>
            </a:r>
            <a:br>
              <a:rPr lang="ru-RU" sz="3000" b="1" i="1" dirty="0" smtClean="0"/>
            </a:br>
            <a:r>
              <a:rPr lang="ru-RU" sz="3000" b="1" i="1" dirty="0" smtClean="0"/>
              <a:t>Ради света грядущих зарниц.</a:t>
            </a:r>
            <a:br>
              <a:rPr lang="ru-RU" sz="3000" b="1" i="1" dirty="0" smtClean="0"/>
            </a:br>
            <a:r>
              <a:rPr lang="ru-RU" sz="3000" b="1" i="1" dirty="0" smtClean="0"/>
              <a:t>Чтоб пустыни нагрянуть не смели,</a:t>
            </a:r>
            <a:br>
              <a:rPr lang="ru-RU" sz="3000" b="1" i="1" dirty="0" smtClean="0"/>
            </a:br>
            <a:r>
              <a:rPr lang="ru-RU" sz="3000" b="1" i="1" dirty="0" smtClean="0"/>
              <a:t>Чтобы души не стали пусты</a:t>
            </a:r>
            <a:br>
              <a:rPr lang="ru-RU" sz="3000" b="1" i="1" dirty="0" smtClean="0"/>
            </a:br>
            <a:r>
              <a:rPr lang="ru-RU" sz="3000" b="1" i="1" dirty="0" smtClean="0"/>
              <a:t>Охраняются звери,</a:t>
            </a:r>
            <a:br>
              <a:rPr lang="ru-RU" sz="3000" b="1" i="1" dirty="0" smtClean="0"/>
            </a:br>
            <a:r>
              <a:rPr lang="ru-RU" sz="3000" b="1" i="1" dirty="0" smtClean="0"/>
              <a:t>Охраняются змеи,</a:t>
            </a:r>
            <a:br>
              <a:rPr lang="ru-RU" sz="3000" b="1" i="1" dirty="0" smtClean="0"/>
            </a:br>
            <a:r>
              <a:rPr lang="ru-RU" sz="3000" b="1" i="1" dirty="0" smtClean="0"/>
              <a:t>Охраняются даже цветы.</a:t>
            </a:r>
            <a:br>
              <a:rPr lang="ru-RU" sz="3000" b="1" i="1" dirty="0" smtClean="0"/>
            </a:br>
            <a:r>
              <a:rPr lang="ru-RU" sz="3000" b="1" i="1" dirty="0" smtClean="0"/>
              <a:t>Красная книга, Красная!</a:t>
            </a:r>
            <a:br>
              <a:rPr lang="ru-RU" sz="3000" b="1" i="1" dirty="0" smtClean="0"/>
            </a:br>
            <a:r>
              <a:rPr lang="ru-RU" sz="3000" b="1" i="1" dirty="0" smtClean="0"/>
              <a:t>Значит природа в опасности!</a:t>
            </a:r>
            <a:br>
              <a:rPr lang="ru-RU" sz="3000" b="1" i="1" dirty="0" smtClean="0"/>
            </a:br>
            <a:r>
              <a:rPr lang="ru-RU" sz="3000" b="1" i="1" dirty="0" smtClean="0"/>
              <a:t>Значит нельзя терять даже мига.</a:t>
            </a:r>
            <a:br>
              <a:rPr lang="ru-RU" sz="3000" b="1" i="1" dirty="0" smtClean="0"/>
            </a:br>
            <a:r>
              <a:rPr lang="ru-RU" sz="3000" b="1" i="1" dirty="0" smtClean="0"/>
              <a:t>Всё живое хранить зовёт,</a:t>
            </a:r>
            <a:br>
              <a:rPr lang="ru-RU" sz="3000" b="1" i="1" dirty="0" smtClean="0"/>
            </a:br>
            <a:r>
              <a:rPr lang="ru-RU" sz="3000" b="1" i="1" dirty="0" smtClean="0"/>
              <a:t>Пусть зовёт не напрасно</a:t>
            </a:r>
            <a:br>
              <a:rPr lang="ru-RU" sz="3000" b="1" i="1" dirty="0" smtClean="0"/>
            </a:br>
            <a:r>
              <a:rPr lang="ru-RU" sz="3000" b="1" i="1" dirty="0" smtClean="0"/>
              <a:t>Красная книга, Красная книга!</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214290"/>
            <a:ext cx="9144000" cy="6643710"/>
          </a:xfrm>
        </p:spPr>
        <p:txBody>
          <a:bodyPr>
            <a:normAutofit/>
          </a:bodyPr>
          <a:lstStyle/>
          <a:p>
            <a:pPr>
              <a:buNone/>
            </a:pPr>
            <a:r>
              <a:rPr lang="ru-RU" b="1" dirty="0" smtClean="0"/>
              <a:t>              На земле исчезают цветы,</a:t>
            </a:r>
            <a:br>
              <a:rPr lang="ru-RU" b="1" dirty="0" smtClean="0"/>
            </a:br>
            <a:r>
              <a:rPr lang="ru-RU" b="1" dirty="0" smtClean="0"/>
              <a:t>        С каждым годом заметнее это.</a:t>
            </a:r>
            <a:br>
              <a:rPr lang="ru-RU" b="1" dirty="0" smtClean="0"/>
            </a:br>
            <a:r>
              <a:rPr lang="ru-RU" b="1" dirty="0" smtClean="0"/>
              <a:t>           Меньше радости и красоты</a:t>
            </a:r>
            <a:br>
              <a:rPr lang="ru-RU" b="1" dirty="0" smtClean="0"/>
            </a:br>
            <a:r>
              <a:rPr lang="ru-RU" b="1" dirty="0" smtClean="0"/>
              <a:t>       Оставляет нам каждое лето.</a:t>
            </a:r>
            <a:br>
              <a:rPr lang="ru-RU" b="1" dirty="0" smtClean="0"/>
            </a:br>
            <a:r>
              <a:rPr lang="ru-RU" b="1" dirty="0" smtClean="0"/>
              <a:t>Если я сорву цветок, если ты сорвешь цветок,</a:t>
            </a:r>
            <a:br>
              <a:rPr lang="ru-RU" b="1" dirty="0" smtClean="0"/>
            </a:br>
            <a:r>
              <a:rPr lang="ru-RU" b="1" dirty="0" smtClean="0"/>
              <a:t>Если все: и я, и ты, если мы сорвём цветы,</a:t>
            </a:r>
            <a:br>
              <a:rPr lang="ru-RU" b="1" dirty="0" smtClean="0"/>
            </a:br>
            <a:r>
              <a:rPr lang="ru-RU" b="1" dirty="0" smtClean="0"/>
              <a:t>Опустеют все поляны, и не будет красоты.</a:t>
            </a:r>
            <a:endParaRPr lang="ru-RU" dirty="0" smtClean="0"/>
          </a:p>
          <a:p>
            <a:pPr>
              <a:buNone/>
            </a:pPr>
            <a:r>
              <a:rPr lang="ru-RU" sz="4000" dirty="0" smtClean="0"/>
              <a:t>- </a:t>
            </a:r>
            <a:r>
              <a:rPr lang="ru-RU" sz="4000" i="1" dirty="0" smtClean="0"/>
              <a:t>Сейчас на Земле в опасности 25 тысяч видов растений. Растения нуждаются в охране. Поэтому люди создали </a:t>
            </a:r>
            <a:r>
              <a:rPr lang="ru-RU" sz="4000" i="1" dirty="0" smtClean="0">
                <a:solidFill>
                  <a:srgbClr val="FF0000"/>
                </a:solidFill>
              </a:rPr>
              <a:t>Красную книгу .</a:t>
            </a:r>
            <a:endParaRPr lang="ru-RU" sz="4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Picture 4" descr="подснежник"/>
          <p:cNvPicPr>
            <a:picLocks noChangeAspect="1" noChangeArrowheads="1"/>
          </p:cNvPicPr>
          <p:nvPr/>
        </p:nvPicPr>
        <p:blipFill>
          <a:blip r:embed="rId2"/>
          <a:srcRect/>
          <a:stretch>
            <a:fillRect/>
          </a:stretch>
        </p:blipFill>
        <p:spPr bwMode="auto">
          <a:xfrm>
            <a:off x="250825" y="981075"/>
            <a:ext cx="8569325" cy="5699125"/>
          </a:xfrm>
          <a:prstGeom prst="rect">
            <a:avLst/>
          </a:prstGeom>
          <a:noFill/>
        </p:spPr>
      </p:pic>
      <p:sp>
        <p:nvSpPr>
          <p:cNvPr id="6" name="Прямоугольник 5"/>
          <p:cNvSpPr/>
          <p:nvPr/>
        </p:nvSpPr>
        <p:spPr>
          <a:xfrm>
            <a:off x="0" y="0"/>
            <a:ext cx="8596328" cy="923330"/>
          </a:xfrm>
          <a:prstGeom prst="rect">
            <a:avLst/>
          </a:prstGeom>
          <a:noFill/>
        </p:spPr>
        <p:txBody>
          <a:bodyPr wrap="none" lIns="91440" tIns="45720" rIns="91440" bIns="45720">
            <a:spAutoFit/>
          </a:bodyPr>
          <a:lstStyle/>
          <a:p>
            <a:pPr algn="ctr"/>
            <a:r>
              <a:rPr lang="ru-RU"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ПОДСНЕЖНИК-ВЕТРЕНИЦА.</a:t>
            </a:r>
            <a:endParaRPr lang="ru-RU"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Капля 6"/>
          <p:cNvSpPr/>
          <p:nvPr/>
        </p:nvSpPr>
        <p:spPr>
          <a:xfrm>
            <a:off x="6429388" y="2714620"/>
            <a:ext cx="2214578" cy="2128846"/>
          </a:xfrm>
          <a:prstGeom prst="teardrop">
            <a:avLst>
              <a:gd name="adj" fmla="val 1509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i="1" dirty="0" smtClean="0"/>
              <a:t>Один из самых ранних цветков в нашем лесу. </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457200" y="285728"/>
            <a:ext cx="8229600" cy="5840435"/>
          </a:xfrm>
        </p:spPr>
        <p:txBody>
          <a:bodyPr>
            <a:normAutofit lnSpcReduction="10000"/>
          </a:bodyPr>
          <a:lstStyle/>
          <a:p>
            <a:pPr lvl="0"/>
            <a:r>
              <a:rPr lang="ru-RU" dirty="0" smtClean="0"/>
              <a:t>Расцветает ранней весной. Растёт в лесу. Цветки мелкие в виде маленьких колокольчиков на одном стебельке. Запах этого цветка не спутаешь ни с каким другим. Ну, угадали о каком цветке идёт речь? Да, это ландыш. Красивый, нежный, изящный цветок. Каждую весну он погибает в огромных количествах. Люди безжалостно вырывают его с корнем, чтобы насладиться его ароматом и красотой. Он тоже занесён на </a:t>
            </a:r>
            <a:r>
              <a:rPr lang="en-US" dirty="0" smtClean="0"/>
              <a:t> </a:t>
            </a:r>
            <a:r>
              <a:rPr lang="ru-RU" dirty="0" smtClean="0"/>
              <a:t> страницы</a:t>
            </a:r>
            <a:r>
              <a:rPr lang="en-US" dirty="0" smtClean="0"/>
              <a:t> </a:t>
            </a:r>
            <a:r>
              <a:rPr lang="ru-RU" b="1" i="1" dirty="0" smtClean="0"/>
              <a:t>Красной книги</a:t>
            </a:r>
            <a:r>
              <a:rPr lang="ru-RU" dirty="0" smtClean="0"/>
              <a:t>, он тоже просит помощи.</a:t>
            </a:r>
          </a:p>
          <a:p>
            <a:endParaRPr lang="ru-RU" dirty="0"/>
          </a:p>
        </p:txBody>
      </p:sp>
      <p:pic>
        <p:nvPicPr>
          <p:cNvPr id="28676" name="Picture 4" descr="ландыш"/>
          <p:cNvPicPr>
            <a:picLocks noChangeAspect="1" noChangeArrowheads="1"/>
          </p:cNvPicPr>
          <p:nvPr/>
        </p:nvPicPr>
        <p:blipFill>
          <a:blip r:embed="rId2"/>
          <a:srcRect/>
          <a:stretch>
            <a:fillRect/>
          </a:stretch>
        </p:blipFill>
        <p:spPr bwMode="auto">
          <a:xfrm>
            <a:off x="7692752" y="5159385"/>
            <a:ext cx="1451248" cy="169861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linds(horizontal)">
                                      <p:cBhvr>
                                        <p:cTn id="7"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4"/>
          <p:cNvSpPr>
            <a:spLocks noGrp="1"/>
          </p:cNvSpPr>
          <p:nvPr>
            <p:ph type="title"/>
          </p:nvPr>
        </p:nvSpPr>
        <p:spPr/>
        <p:txBody>
          <a:bodyPr>
            <a:normAutofit/>
          </a:bodyPr>
          <a:lstStyle/>
          <a:p>
            <a:r>
              <a:rPr lang="ru-RU" sz="4800" b="1" dirty="0" smtClean="0">
                <a:solidFill>
                  <a:srgbClr val="FF0000"/>
                </a:solidFill>
              </a:rPr>
              <a:t>ЛАНДЫШ МАЙСКИЙ</a:t>
            </a:r>
            <a:endParaRPr lang="ru-RU" sz="4800" dirty="0" smtClean="0">
              <a:solidFill>
                <a:srgbClr val="FF0000"/>
              </a:solidFill>
            </a:endParaRPr>
          </a:p>
        </p:txBody>
      </p:sp>
      <p:pic>
        <p:nvPicPr>
          <p:cNvPr id="18435" name="Picture 2"/>
          <p:cNvPicPr>
            <a:picLocks noGrp="1" noChangeAspect="1" noChangeArrowheads="1"/>
          </p:cNvPicPr>
          <p:nvPr>
            <p:ph sz="half" idx="1"/>
          </p:nvPr>
        </p:nvPicPr>
        <p:blipFill>
          <a:blip r:embed="rId2"/>
          <a:srcRect/>
          <a:stretch>
            <a:fillRect/>
          </a:stretch>
        </p:blipFill>
        <p:spPr>
          <a:xfrm>
            <a:off x="0" y="1214422"/>
            <a:ext cx="3465513" cy="3168650"/>
          </a:xfrm>
          <a:noFill/>
        </p:spPr>
      </p:pic>
      <p:pic>
        <p:nvPicPr>
          <p:cNvPr id="18436" name="Picture 3"/>
          <p:cNvPicPr>
            <a:picLocks noGrp="1" noChangeAspect="1" noChangeArrowheads="1"/>
          </p:cNvPicPr>
          <p:nvPr>
            <p:ph sz="half" idx="2"/>
          </p:nvPr>
        </p:nvPicPr>
        <p:blipFill>
          <a:blip r:embed="rId3"/>
          <a:srcRect/>
          <a:stretch>
            <a:fillRect/>
          </a:stretch>
        </p:blipFill>
        <p:spPr>
          <a:xfrm>
            <a:off x="5929322" y="1142984"/>
            <a:ext cx="3214678" cy="3164839"/>
          </a:xfrm>
          <a:noFill/>
        </p:spPr>
      </p:pic>
      <p:pic>
        <p:nvPicPr>
          <p:cNvPr id="5" name="Picture 4" descr="ландыш"/>
          <p:cNvPicPr>
            <a:picLocks noChangeAspect="1" noChangeArrowheads="1"/>
          </p:cNvPicPr>
          <p:nvPr/>
        </p:nvPicPr>
        <p:blipFill>
          <a:blip r:embed="rId4"/>
          <a:srcRect/>
          <a:stretch>
            <a:fillRect/>
          </a:stretch>
        </p:blipFill>
        <p:spPr bwMode="auto">
          <a:xfrm>
            <a:off x="3286116" y="3513412"/>
            <a:ext cx="2857520" cy="33445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a:xfrm>
            <a:off x="-1571668" y="1928802"/>
            <a:ext cx="8229600" cy="1143000"/>
          </a:xfrm>
        </p:spPr>
        <p:txBody>
          <a:bodyPr>
            <a:normAutofit/>
          </a:bodyPr>
          <a:lstStyle/>
          <a:p>
            <a:r>
              <a:rPr lang="ru-RU" sz="4800" b="1" dirty="0" smtClean="0">
                <a:solidFill>
                  <a:srgbClr val="7030A0"/>
                </a:solidFill>
              </a:rPr>
              <a:t>КУВШИНКА БЕЛАЯ</a:t>
            </a:r>
            <a:endParaRPr lang="ru-RU" sz="4800" dirty="0" smtClean="0">
              <a:solidFill>
                <a:srgbClr val="7030A0"/>
              </a:solidFill>
            </a:endParaRPr>
          </a:p>
        </p:txBody>
      </p:sp>
      <p:pic>
        <p:nvPicPr>
          <p:cNvPr id="19459" name="Picture 2"/>
          <p:cNvPicPr>
            <a:picLocks noGrp="1" noChangeAspect="1" noChangeArrowheads="1"/>
          </p:cNvPicPr>
          <p:nvPr>
            <p:ph sz="half" idx="1"/>
          </p:nvPr>
        </p:nvPicPr>
        <p:blipFill>
          <a:blip r:embed="rId2"/>
          <a:srcRect/>
          <a:stretch>
            <a:fillRect/>
          </a:stretch>
        </p:blipFill>
        <p:spPr>
          <a:xfrm>
            <a:off x="0" y="3848088"/>
            <a:ext cx="5353139" cy="3009912"/>
          </a:xfrm>
          <a:prstGeom prst="roundRect">
            <a:avLst/>
          </a:prstGeom>
          <a:noFill/>
        </p:spPr>
      </p:pic>
      <p:pic>
        <p:nvPicPr>
          <p:cNvPr id="19460" name="Picture 3"/>
          <p:cNvPicPr>
            <a:picLocks noGrp="1" noChangeAspect="1" noChangeArrowheads="1"/>
          </p:cNvPicPr>
          <p:nvPr>
            <p:ph sz="half" idx="2"/>
          </p:nvPr>
        </p:nvPicPr>
        <p:blipFill>
          <a:blip r:embed="rId3"/>
          <a:srcRect/>
          <a:stretch>
            <a:fillRect/>
          </a:stretch>
        </p:blipFill>
        <p:spPr>
          <a:xfrm>
            <a:off x="5286381" y="1285860"/>
            <a:ext cx="3857620" cy="3129946"/>
          </a:xfrm>
          <a:prstGeom prst="round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TotalTime>
  <Words>332</Words>
  <PresentationFormat>Экран (4:3)</PresentationFormat>
  <Paragraphs>55</Paragraphs>
  <Slides>26</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Слайд 1</vt:lpstr>
      <vt:lpstr>«Растения Красной книги Республики Алтай»</vt:lpstr>
      <vt:lpstr>Слайд 3</vt:lpstr>
      <vt:lpstr>Слайд 4</vt:lpstr>
      <vt:lpstr>Слайд 5</vt:lpstr>
      <vt:lpstr>Слайд 6</vt:lpstr>
      <vt:lpstr>Слайд 7</vt:lpstr>
      <vt:lpstr>ЛАНДЫШ МАЙСКИЙ</vt:lpstr>
      <vt:lpstr>КУВШИНКА БЕЛАЯ</vt:lpstr>
      <vt:lpstr>ЧИЛИМ- Рогульник плавающий, или водяной орех </vt:lpstr>
      <vt:lpstr>ЧИЛИМ</vt:lpstr>
      <vt:lpstr>Башмачок настоящий «Венерин башмачок» Очень редкое растение, довольно крупное, с крепким стеблем и толстым ползучим корневищем, которое изредка встречается по сырым лесам и оврагам. Его цветок – ловушка для насекомых, заставляет их, себя опылять, но многие насекомые так и остаются, навсегда прилипая к цветку, а те, кто посильнее, выбираются, уставшие, и на некоторое время теряют способность двигаться. А страдает растение из-за своего красивого цветка. </vt:lpstr>
      <vt:lpstr>Слайд 13</vt:lpstr>
      <vt:lpstr>КУПАЛЬНИЦА</vt:lpstr>
      <vt:lpstr>Слайд 15</vt:lpstr>
      <vt:lpstr>Слайд 16</vt:lpstr>
      <vt:lpstr>Слайд 17</vt:lpstr>
      <vt:lpstr>Слайд 18</vt:lpstr>
      <vt:lpstr>Кубышка желтая Кубышка – обычное водное растение. Встречается в прудах, озерах, и реках со спокойным течением. Цветет в мае – августе. Его красивые желтые цветки чуть поднимаются над поверхностью воды. Листья у этого растения крупные и плавают на поверхности воды. Цветок находится на длинной ножке, которая отрастает от корневища, лежащего на дне водоема. Срывая цветок, мы наносим большой вред самому растению, так как через место разрыва вода попадает внутрь. А это приводит к загниванию подводной части растения и гибели всего растения.  </vt:lpstr>
      <vt:lpstr>ПРОСТРЕЛ РАСКРЫТЫЙ.     </vt:lpstr>
      <vt:lpstr>ПРОСТРЕЛ -или Сон-трава. Это степное растение, которое встречается также по сухим опушкам в лесу. Цветет в апреле – мае. </vt:lpstr>
      <vt:lpstr>Слайд 22</vt:lpstr>
      <vt:lpstr>Правила друзей природы</vt:lpstr>
      <vt:lpstr>Слайд 24</vt:lpstr>
      <vt:lpstr>Загадки </vt:lpstr>
      <vt:lpstr>НАМ   ЭТОТ    МИР    ЗАВЕЩАНО                           БЕРЕЧЬ!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16</cp:revision>
  <dcterms:modified xsi:type="dcterms:W3CDTF">2011-09-13T12:21:48Z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1160440</vt:lpwstr>
  </property>
  <property fmtid="{D5CDD505-2E9C-101B-9397-08002B2CF9AE}" name="NXPowerLiteSettings" pid="3">
    <vt:lpwstr>F6000400038000</vt:lpwstr>
  </property>
  <property fmtid="{D5CDD505-2E9C-101B-9397-08002B2CF9AE}" name="NXPowerLiteVersion" pid="4">
    <vt:lpwstr>D4.3.1</vt:lpwstr>
  </property>
</Properties>
</file>