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3" r:id="rId5"/>
    <p:sldId id="282" r:id="rId6"/>
    <p:sldId id="264" r:id="rId7"/>
    <p:sldId id="261" r:id="rId8"/>
    <p:sldId id="260" r:id="rId9"/>
    <p:sldId id="262" r:id="rId10"/>
    <p:sldId id="265" r:id="rId11"/>
    <p:sldId id="266" r:id="rId12"/>
    <p:sldId id="267" r:id="rId13"/>
    <p:sldId id="283" r:id="rId14"/>
    <p:sldId id="284" r:id="rId15"/>
    <p:sldId id="286" r:id="rId16"/>
    <p:sldId id="285" r:id="rId17"/>
    <p:sldId id="28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6" r:id="rId26"/>
    <p:sldId id="277" r:id="rId27"/>
    <p:sldId id="278" r:id="rId28"/>
    <p:sldId id="280" r:id="rId29"/>
    <p:sldId id="279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9" autoAdjust="0"/>
  </p:normalViewPr>
  <p:slideViewPr>
    <p:cSldViewPr>
      <p:cViewPr varScale="1">
        <p:scale>
          <a:sx n="55" d="100"/>
          <a:sy n="55" d="100"/>
        </p:scale>
        <p:origin x="-84" y="-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785794"/>
            <a:ext cx="5111750" cy="5462606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/>
              <a:t>     Лабораторные  работы по физике виртуальная физическая лаборатория 11 класс </a:t>
            </a:r>
            <a:r>
              <a:rPr lang="en-US" dirty="0" smtClean="0"/>
              <a:t>[</a:t>
            </a:r>
            <a:r>
              <a:rPr lang="ru-RU" dirty="0" smtClean="0"/>
              <a:t>Электрон. ресурс</a:t>
            </a:r>
            <a:r>
              <a:rPr lang="en-US" dirty="0" smtClean="0"/>
              <a:t>]</a:t>
            </a:r>
            <a:r>
              <a:rPr lang="ru-RU" dirty="0" smtClean="0"/>
              <a:t>Электрон. дан.- М.  2006  (</a:t>
            </a:r>
            <a:r>
              <a:rPr lang="en-US" dirty="0" smtClean="0"/>
              <a:t>CD ROM</a:t>
            </a:r>
            <a:r>
              <a:rPr lang="ru-RU" dirty="0" smtClean="0"/>
              <a:t>) Системные требования : </a:t>
            </a:r>
            <a:r>
              <a:rPr lang="ru-RU" dirty="0" err="1" smtClean="0"/>
              <a:t>Pentium</a:t>
            </a:r>
            <a:r>
              <a:rPr lang="ru-RU" dirty="0" smtClean="0"/>
              <a:t> </a:t>
            </a:r>
            <a:r>
              <a:rPr lang="en-US" dirty="0" smtClean="0"/>
              <a:t>III</a:t>
            </a:r>
            <a:r>
              <a:rPr lang="ru-RU" dirty="0" smtClean="0"/>
              <a:t>, 256 </a:t>
            </a:r>
            <a:r>
              <a:rPr lang="ru-RU" err="1" smtClean="0"/>
              <a:t>Мб</a:t>
            </a:r>
            <a:r>
              <a:rPr lang="ru-RU" smtClean="0"/>
              <a:t>, Windows</a:t>
            </a:r>
            <a:r>
              <a:rPr lang="ru-RU" dirty="0" smtClean="0"/>
              <a:t>  98/2000/XP 800x600 ,16 </a:t>
            </a:r>
            <a:r>
              <a:rPr lang="ru-RU" dirty="0" err="1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en-US" b="1" dirty="0" smtClean="0"/>
              <a:t>    </a:t>
            </a:r>
            <a:r>
              <a:rPr lang="ru-RU" b="1" dirty="0" smtClean="0"/>
              <a:t>Содержание диска № 52:</a:t>
            </a:r>
          </a:p>
          <a:p>
            <a:pPr algn="just"/>
            <a:r>
              <a:rPr lang="en-US" dirty="0" smtClean="0"/>
              <a:t>     </a:t>
            </a:r>
            <a:r>
              <a:rPr lang="ru-RU" dirty="0" smtClean="0"/>
              <a:t>Лабораторные работы по темам: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электродинамика;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геометрическая и волновая оптика;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квантовая теория 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физика атомного ядра.</a:t>
            </a:r>
          </a:p>
          <a:p>
            <a:pPr algn="just"/>
            <a:r>
              <a:rPr lang="ru-RU" dirty="0" smtClean="0"/>
              <a:t>Трехмерные модели установок .</a:t>
            </a:r>
          </a:p>
          <a:p>
            <a:pPr algn="just"/>
            <a:r>
              <a:rPr lang="ru-RU" dirty="0" smtClean="0"/>
              <a:t>Полное соответствие реальным опытам.</a:t>
            </a:r>
          </a:p>
          <a:p>
            <a:pPr algn="just"/>
            <a:r>
              <a:rPr lang="ru-RU" dirty="0" smtClean="0"/>
              <a:t>Методические рекомендации.</a:t>
            </a:r>
            <a:endParaRPr lang="ru-RU" dirty="0"/>
          </a:p>
        </p:txBody>
      </p:sp>
      <p:pic>
        <p:nvPicPr>
          <p:cNvPr id="1026" name="Picture 2" descr="C:\Documents and Settings\Надежда Яковлевна\Рабочий стол\Сканированные диски\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643050"/>
            <a:ext cx="3233745" cy="3830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500042"/>
            <a:ext cx="5111750" cy="5748358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b="1" dirty="0" smtClean="0"/>
              <a:t>  </a:t>
            </a:r>
          </a:p>
          <a:p>
            <a:pPr algn="just">
              <a:buNone/>
            </a:pPr>
            <a:r>
              <a:rPr lang="ru-RU" b="1" dirty="0" smtClean="0"/>
              <a:t>     Физика 7-11 класс . Практикум. </a:t>
            </a:r>
            <a:r>
              <a:rPr lang="ru-RU" dirty="0" smtClean="0"/>
              <a:t>[Электронный ресурс].- Электронные данные. -М.: </a:t>
            </a:r>
            <a:r>
              <a:rPr lang="ru-RU" dirty="0" err="1" smtClean="0"/>
              <a:t>Физикон</a:t>
            </a:r>
            <a:r>
              <a:rPr lang="ru-RU" dirty="0" smtClean="0"/>
              <a:t>,  2004.- 1электрон.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2000/</a:t>
            </a:r>
            <a:r>
              <a:rPr lang="en-US" dirty="0" smtClean="0"/>
              <a:t>XP</a:t>
            </a:r>
            <a:r>
              <a:rPr lang="ru-RU" dirty="0" smtClean="0"/>
              <a:t>, </a:t>
            </a:r>
            <a:r>
              <a:rPr lang="en-US" dirty="0" smtClean="0"/>
              <a:t>Internet Explorer 6.0,</a:t>
            </a:r>
            <a:r>
              <a:rPr lang="ru-RU" dirty="0" smtClean="0"/>
              <a:t> </a:t>
            </a:r>
            <a:r>
              <a:rPr lang="en-US" dirty="0" smtClean="0"/>
              <a:t>Pentium III</a:t>
            </a:r>
            <a:r>
              <a:rPr lang="ru-RU" dirty="0" smtClean="0"/>
              <a:t>, </a:t>
            </a:r>
            <a:r>
              <a:rPr lang="en-US" dirty="0" smtClean="0"/>
              <a:t>667</a:t>
            </a:r>
            <a:r>
              <a:rPr lang="ru-RU" dirty="0" smtClean="0"/>
              <a:t>  Мб,</a:t>
            </a:r>
            <a:r>
              <a:rPr lang="en-US" dirty="0" smtClean="0"/>
              <a:t> 1 </a:t>
            </a:r>
            <a:r>
              <a:rPr lang="ru-RU" dirty="0" err="1" smtClean="0"/>
              <a:t>гб</a:t>
            </a:r>
            <a:r>
              <a:rPr lang="ru-RU" dirty="0" smtClean="0"/>
              <a:t> свободного  места на жестком диске,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16х, видеосистема 1024х768.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60</a:t>
            </a:r>
            <a:r>
              <a:rPr lang="en-US" b="1" dirty="0" smtClean="0"/>
              <a:t>, 243</a:t>
            </a:r>
            <a:r>
              <a:rPr lang="ru-RU" b="1" dirty="0" smtClean="0"/>
              <a:t>: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          Полный </a:t>
            </a:r>
            <a:r>
              <a:rPr lang="ru-RU" dirty="0" err="1" smtClean="0"/>
              <a:t>мультимедийный</a:t>
            </a:r>
            <a:r>
              <a:rPr lang="ru-RU" dirty="0" smtClean="0"/>
              <a:t> курс «Физика. 7-11 классы» позволит  вам изучить различные  разделы физики и астрономии: механика, термодинамика молекулярная физика, электростатика, оптика, атомная и ядерная физика, элементы специальной теории относительности, а также вопросы, касающиеся происхождения и развития Солнечной системы, нашей Галактики и Вселенной. Курс разделен  на 2 части, соответствующие 7-9 и 10-11 классам.</a:t>
            </a:r>
          </a:p>
          <a:p>
            <a:pPr algn="just">
              <a:buNone/>
            </a:pPr>
            <a:r>
              <a:rPr lang="ru-RU" dirty="0" smtClean="0"/>
              <a:t>            Курс  выпускается на 2 дисках и содержит:</a:t>
            </a:r>
          </a:p>
          <a:p>
            <a:pPr algn="just"/>
            <a:r>
              <a:rPr lang="ru-RU" dirty="0" smtClean="0"/>
              <a:t>иллюстративный конспект;</a:t>
            </a:r>
          </a:p>
          <a:p>
            <a:pPr algn="just"/>
            <a:r>
              <a:rPr lang="ru-RU" dirty="0" smtClean="0"/>
              <a:t>около 100 видеофрагментов;</a:t>
            </a:r>
          </a:p>
          <a:p>
            <a:pPr algn="just"/>
            <a:r>
              <a:rPr lang="ru-RU" dirty="0" smtClean="0"/>
              <a:t>около 250 виртуальных лабораторий и интерактивных моделей;</a:t>
            </a:r>
          </a:p>
          <a:p>
            <a:pPr algn="just"/>
            <a:r>
              <a:rPr lang="ru-RU" dirty="0" smtClean="0"/>
              <a:t>вопросы и задачи для самопроверке;</a:t>
            </a:r>
          </a:p>
          <a:p>
            <a:pPr algn="just"/>
            <a:r>
              <a:rPr lang="ru-RU" dirty="0" smtClean="0"/>
              <a:t>справочные таблицы;</a:t>
            </a:r>
          </a:p>
          <a:p>
            <a:pPr algn="just"/>
            <a:r>
              <a:rPr lang="ru-RU" dirty="0" smtClean="0"/>
              <a:t>предметный указатель;</a:t>
            </a:r>
          </a:p>
          <a:p>
            <a:pPr algn="just"/>
            <a:r>
              <a:rPr lang="ru-RU" dirty="0" smtClean="0"/>
              <a:t> поисковую систему;</a:t>
            </a:r>
          </a:p>
          <a:p>
            <a:pPr algn="just"/>
            <a:r>
              <a:rPr lang="ru-RU" dirty="0" smtClean="0"/>
              <a:t>звуковое сопровождение; систему помощи; </a:t>
            </a:r>
          </a:p>
          <a:p>
            <a:pPr algn="just"/>
            <a:r>
              <a:rPr lang="ru-RU" dirty="0" smtClean="0"/>
              <a:t>каталог </a:t>
            </a:r>
            <a:r>
              <a:rPr lang="ru-RU" dirty="0" err="1" smtClean="0"/>
              <a:t>интернет-ресурсов</a:t>
            </a:r>
            <a:r>
              <a:rPr lang="ru-RU" dirty="0" smtClean="0"/>
              <a:t> по  физике;</a:t>
            </a:r>
          </a:p>
          <a:p>
            <a:pPr algn="just"/>
            <a:r>
              <a:rPr lang="ru-RU" dirty="0" smtClean="0"/>
              <a:t>методические материалы для учителей; Сетевой тестирующий комплекс.  </a:t>
            </a:r>
          </a:p>
          <a:p>
            <a:pPr algn="just">
              <a:buNone/>
            </a:pPr>
            <a:endParaRPr lang="ru-RU" b="1" dirty="0" smtClean="0"/>
          </a:p>
        </p:txBody>
      </p:sp>
      <p:pic>
        <p:nvPicPr>
          <p:cNvPr id="9218" name="Picture 2" descr="C:\Documents and Settings\Надежда Яковлевна\Рабочий стол\Сканированные диски\6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2071678"/>
            <a:ext cx="3071834" cy="3694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357166"/>
            <a:ext cx="5111750" cy="5891234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b="1" dirty="0" smtClean="0"/>
              <a:t>   </a:t>
            </a:r>
          </a:p>
          <a:p>
            <a:pPr algn="just">
              <a:buNone/>
            </a:pPr>
            <a:r>
              <a:rPr lang="ru-RU" b="1" dirty="0" smtClean="0"/>
              <a:t>       Физика 7-11 класс. </a:t>
            </a:r>
            <a:r>
              <a:rPr lang="ru-RU" dirty="0" smtClean="0"/>
              <a:t>[Электронный ресурс].- Электронные данные. -М.: Кирилл и </a:t>
            </a:r>
            <a:r>
              <a:rPr lang="ru-RU" dirty="0" err="1" smtClean="0"/>
              <a:t>Мифодий</a:t>
            </a:r>
            <a:r>
              <a:rPr lang="ru-RU" dirty="0" smtClean="0"/>
              <a:t>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98 и выше</a:t>
            </a:r>
            <a:r>
              <a:rPr lang="en-US" dirty="0" smtClean="0"/>
              <a:t>,</a:t>
            </a:r>
            <a:r>
              <a:rPr lang="ru-RU" dirty="0" smtClean="0"/>
              <a:t> процессор </a:t>
            </a:r>
            <a:r>
              <a:rPr lang="en-US" dirty="0" smtClean="0"/>
              <a:t>Intel Celeron/Pentium MMX</a:t>
            </a:r>
            <a:r>
              <a:rPr lang="ru-RU" dirty="0" smtClean="0"/>
              <a:t>,</a:t>
            </a:r>
            <a:r>
              <a:rPr lang="en-US" dirty="0" smtClean="0"/>
              <a:t> AMD K4</a:t>
            </a:r>
            <a:r>
              <a:rPr lang="ru-RU" dirty="0" smtClean="0"/>
              <a:t>, </a:t>
            </a:r>
            <a:r>
              <a:rPr lang="en-US" dirty="0" smtClean="0"/>
              <a:t>223 </a:t>
            </a:r>
            <a:r>
              <a:rPr lang="ru-RU" dirty="0" smtClean="0"/>
              <a:t>МГц, 64 Мб ОЗУ, графическая карта 4 Мб,</a:t>
            </a:r>
            <a:r>
              <a:rPr lang="en-US" dirty="0" smtClean="0"/>
              <a:t> 1 </a:t>
            </a:r>
            <a:r>
              <a:rPr lang="ru-RU" dirty="0" err="1" smtClean="0"/>
              <a:t>гб</a:t>
            </a:r>
            <a:r>
              <a:rPr lang="ru-RU" dirty="0" smtClean="0"/>
              <a:t> свободного  места на жестком диске, звуковая карта,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12х, видеосистема 800х600. 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    Содержание диска № 61</a:t>
            </a:r>
            <a:r>
              <a:rPr lang="en-US" b="1" dirty="0" smtClean="0"/>
              <a:t>,</a:t>
            </a:r>
            <a:r>
              <a:rPr lang="en-US" b="1" smtClean="0"/>
              <a:t> </a:t>
            </a:r>
            <a:r>
              <a:rPr lang="en-US" b="1" dirty="0" smtClean="0"/>
              <a:t>242</a:t>
            </a:r>
            <a:r>
              <a:rPr lang="ru-RU" b="1" dirty="0" smtClean="0"/>
              <a:t>:</a:t>
            </a:r>
          </a:p>
          <a:p>
            <a:pPr algn="just">
              <a:buNone/>
            </a:pPr>
            <a:r>
              <a:rPr lang="ru-RU" b="1" dirty="0" smtClean="0"/>
              <a:t>              </a:t>
            </a:r>
            <a:r>
              <a:rPr lang="ru-RU" dirty="0" smtClean="0"/>
              <a:t>Электронная библиотека наглядных пособий «Физика 7-11 классы» разработана в соответствии с обязательным минимумом содержания среднего и полного образования по физике 7-11 классов. Библиотека ориентирована  на преподавателей и учащихся  общеобразовательных учебных заведений.</a:t>
            </a:r>
          </a:p>
          <a:p>
            <a:pPr algn="just">
              <a:buNone/>
            </a:pPr>
            <a:r>
              <a:rPr lang="ru-RU" dirty="0" smtClean="0"/>
              <a:t>                 Библиотека способствует  эффективному усвоению учебного материала; помогает сделать процесс обучения  разнообразным и увлекательным.</a:t>
            </a:r>
          </a:p>
          <a:p>
            <a:pPr algn="just">
              <a:buNone/>
            </a:pPr>
            <a:r>
              <a:rPr lang="ru-RU" dirty="0" smtClean="0"/>
              <a:t>                    Библиотека  принципиально расширяет возможности  учителя в выборе и реализации средств и методов обучения. Библиотека предоставляет  ученику широкие возможности для  реализации творческих способностей и эффективного усвоения изученного материала.</a:t>
            </a:r>
          </a:p>
          <a:p>
            <a:pPr algn="just">
              <a:buNone/>
            </a:pPr>
            <a:r>
              <a:rPr lang="ru-RU" dirty="0" smtClean="0"/>
              <a:t>                 Открытость системы  позволяет добавлять новый и использовать уже существующий наглядный   материал . Модульность системы дает возможность изменять любую компоненту системы. </a:t>
            </a:r>
          </a:p>
          <a:p>
            <a:pPr algn="just">
              <a:buNone/>
            </a:pPr>
            <a:r>
              <a:rPr lang="ru-RU" dirty="0" smtClean="0"/>
              <a:t>                    </a:t>
            </a:r>
            <a:r>
              <a:rPr lang="ru-RU" dirty="0" err="1" smtClean="0"/>
              <a:t>Аудио-визуальное</a:t>
            </a:r>
            <a:r>
              <a:rPr lang="ru-RU" dirty="0" smtClean="0"/>
              <a:t> представление  материала  наряду с интерактивными формами обучения обеспечивает возможность восприятия информации на зрительном, слуховом и эмоциональном уровне.</a:t>
            </a:r>
            <a:endParaRPr lang="ru-RU" dirty="0"/>
          </a:p>
        </p:txBody>
      </p:sp>
      <p:pic>
        <p:nvPicPr>
          <p:cNvPr id="10242" name="Picture 2" descr="C:\Documents and Settings\Надежда Яковлевна\Рабочий стол\Сканированные диски\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2071678"/>
            <a:ext cx="3143272" cy="3633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8992" y="500042"/>
            <a:ext cx="5111750" cy="5748358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b="1" dirty="0" smtClean="0"/>
              <a:t>         </a:t>
            </a:r>
            <a:r>
              <a:rPr lang="ru-RU" sz="7200" b="1" dirty="0" smtClean="0"/>
              <a:t>Физика 7-11 классы  в </a:t>
            </a:r>
            <a:r>
              <a:rPr lang="en-US" sz="7200" b="1" dirty="0" smtClean="0"/>
              <a:t>2 CD</a:t>
            </a:r>
            <a:r>
              <a:rPr lang="ru-RU" sz="7200" dirty="0" smtClean="0"/>
              <a:t> [Электронный ресурс].- Электронные данные. -М.: Дрофа,  2008.- 1электрон. опт. диск (CD-ROM).- Технические требования: </a:t>
            </a:r>
            <a:r>
              <a:rPr lang="en-US" sz="7200" dirty="0" smtClean="0"/>
              <a:t>Windows</a:t>
            </a:r>
            <a:r>
              <a:rPr lang="ru-RU" sz="7200" dirty="0" smtClean="0"/>
              <a:t> 98/2000/</a:t>
            </a:r>
            <a:r>
              <a:rPr lang="en-US" sz="7200" dirty="0" smtClean="0"/>
              <a:t>XP</a:t>
            </a:r>
            <a:r>
              <a:rPr lang="ru-RU" sz="7200" dirty="0" smtClean="0"/>
              <a:t>, </a:t>
            </a:r>
            <a:r>
              <a:rPr lang="en-US" sz="7200" dirty="0" smtClean="0"/>
              <a:t>Pentium III</a:t>
            </a:r>
            <a:r>
              <a:rPr lang="ru-RU" sz="7200" dirty="0" smtClean="0"/>
              <a:t> 700 МГц, </a:t>
            </a:r>
            <a:r>
              <a:rPr lang="en-US" sz="7200" dirty="0" smtClean="0"/>
              <a:t>CD</a:t>
            </a:r>
            <a:r>
              <a:rPr lang="ru-RU" sz="7200" dirty="0" smtClean="0"/>
              <a:t>-</a:t>
            </a:r>
            <a:r>
              <a:rPr lang="en-US" sz="7200" dirty="0" smtClean="0"/>
              <a:t>ROM</a:t>
            </a:r>
            <a:r>
              <a:rPr lang="ru-RU" sz="7200" dirty="0" smtClean="0"/>
              <a:t>  12х, видеосистема 800х600, 16 </a:t>
            </a:r>
            <a:r>
              <a:rPr lang="en-US" sz="7200" dirty="0" smtClean="0"/>
              <a:t>bit</a:t>
            </a:r>
            <a:endParaRPr lang="ru-RU" sz="7200" dirty="0" smtClean="0"/>
          </a:p>
          <a:p>
            <a:pPr algn="just">
              <a:buNone/>
            </a:pPr>
            <a:endParaRPr lang="ru-RU" sz="7200" dirty="0" smtClean="0"/>
          </a:p>
          <a:p>
            <a:pPr algn="just">
              <a:buNone/>
            </a:pPr>
            <a:r>
              <a:rPr lang="ru-RU" sz="7200" b="1" dirty="0" smtClean="0"/>
              <a:t>    Содержание диска № 62</a:t>
            </a:r>
            <a:r>
              <a:rPr lang="en-US" sz="7200" b="1" dirty="0" smtClean="0"/>
              <a:t>, 243</a:t>
            </a:r>
            <a:r>
              <a:rPr lang="ru-RU" sz="7200" b="1" dirty="0" smtClean="0"/>
              <a:t> : </a:t>
            </a:r>
          </a:p>
          <a:p>
            <a:pPr algn="just">
              <a:buNone/>
            </a:pPr>
            <a:r>
              <a:rPr lang="ru-RU" sz="7200" dirty="0" smtClean="0"/>
              <a:t>           Образовательный  комплекс представляет собой библиотеку мультимедиа- объектов, снабженную системой поиска. Библиотека позволяет автоматически формировать  наборы  объектов в соответствии с содержанием любого из 18-ти учебников  физики для основной и старшей школы, вошедших в Федеральный перечень школьных учебников.</a:t>
            </a:r>
          </a:p>
          <a:p>
            <a:pPr algn="just">
              <a:buNone/>
            </a:pPr>
            <a:r>
              <a:rPr lang="ru-RU" sz="7200" dirty="0" smtClean="0"/>
              <a:t>      Рекомендуется для :</a:t>
            </a:r>
          </a:p>
          <a:p>
            <a:pPr algn="just"/>
            <a:r>
              <a:rPr lang="ru-RU" sz="7200" dirty="0" smtClean="0"/>
              <a:t>сопровождения уроков;</a:t>
            </a:r>
          </a:p>
          <a:p>
            <a:pPr algn="just"/>
            <a:r>
              <a:rPr lang="ru-RU" sz="7200" dirty="0" smtClean="0"/>
              <a:t>составления рефератов;</a:t>
            </a:r>
          </a:p>
          <a:p>
            <a:pPr algn="just"/>
            <a:r>
              <a:rPr lang="ru-RU" sz="7200" dirty="0" smtClean="0"/>
              <a:t>виртуальных экспериментов;</a:t>
            </a:r>
          </a:p>
          <a:p>
            <a:pPr algn="just"/>
            <a:r>
              <a:rPr lang="ru-RU" sz="7200" dirty="0" smtClean="0"/>
              <a:t>интерактивных докладов;</a:t>
            </a:r>
          </a:p>
          <a:p>
            <a:pPr algn="just"/>
            <a:r>
              <a:rPr lang="ru-RU" sz="7200" dirty="0" smtClean="0"/>
              <a:t>мультимедиа – презентаций.</a:t>
            </a:r>
            <a:endParaRPr lang="ru-RU" sz="7200" dirty="0"/>
          </a:p>
        </p:txBody>
      </p:sp>
      <p:pic>
        <p:nvPicPr>
          <p:cNvPr id="11266" name="Picture 2" descr="C:\Documents and Settings\Надежда Яковлевна\Рабочий стол\Сканированные диски\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1928803"/>
            <a:ext cx="3000396" cy="3429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  Уроки физики 11 класс. </a:t>
            </a:r>
            <a:r>
              <a:rPr lang="ru-RU" dirty="0" smtClean="0"/>
              <a:t>[Электронный ресурс].- Электронные данные. -М.: Кирилл и </a:t>
            </a:r>
            <a:r>
              <a:rPr lang="ru-RU" dirty="0" err="1" smtClean="0"/>
              <a:t>Мефодий</a:t>
            </a:r>
            <a:r>
              <a:rPr lang="ru-RU" dirty="0" smtClean="0"/>
              <a:t>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95, </a:t>
            </a:r>
            <a:r>
              <a:rPr lang="en-US" dirty="0" smtClean="0"/>
              <a:t>Pentium </a:t>
            </a:r>
            <a:r>
              <a:rPr lang="ru-RU" dirty="0" smtClean="0"/>
              <a:t>100 и выше,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4х, </a:t>
            </a:r>
            <a:r>
              <a:rPr lang="en-US" dirty="0" smtClean="0"/>
              <a:t>SVGA-</a:t>
            </a:r>
            <a:r>
              <a:rPr lang="ru-RU" dirty="0" smtClean="0"/>
              <a:t>видеосистема</a:t>
            </a:r>
            <a:r>
              <a:rPr lang="en-US" dirty="0" smtClean="0"/>
              <a:t>, </a:t>
            </a:r>
            <a:r>
              <a:rPr lang="en-US" dirty="0" err="1" smtClean="0"/>
              <a:t>Direx</a:t>
            </a:r>
            <a:r>
              <a:rPr lang="en-US" dirty="0" smtClean="0"/>
              <a:t> 5.0 </a:t>
            </a:r>
            <a:r>
              <a:rPr lang="ru-RU" dirty="0" smtClean="0"/>
              <a:t>и выше.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</a:t>
            </a:r>
            <a:r>
              <a:rPr lang="ru-RU" b="1" dirty="0" smtClean="0"/>
              <a:t>Содержание диска №246:</a:t>
            </a:r>
          </a:p>
          <a:p>
            <a:pPr algn="just"/>
            <a:r>
              <a:rPr lang="ru-RU" dirty="0" smtClean="0"/>
              <a:t>Электромагнитные волны;</a:t>
            </a:r>
          </a:p>
          <a:p>
            <a:pPr algn="just"/>
            <a:r>
              <a:rPr lang="ru-RU" dirty="0" smtClean="0"/>
              <a:t>геометрическая оптика;</a:t>
            </a:r>
          </a:p>
          <a:p>
            <a:pPr algn="just"/>
            <a:r>
              <a:rPr lang="ru-RU" dirty="0" smtClean="0"/>
              <a:t>волновая оптика;</a:t>
            </a:r>
          </a:p>
          <a:p>
            <a:pPr algn="just"/>
            <a:r>
              <a:rPr lang="ru-RU" dirty="0" smtClean="0"/>
              <a:t>теория относительности;</a:t>
            </a:r>
          </a:p>
          <a:p>
            <a:pPr algn="just"/>
            <a:r>
              <a:rPr lang="ru-RU" dirty="0" smtClean="0"/>
              <a:t>квантовая физика;</a:t>
            </a:r>
          </a:p>
          <a:p>
            <a:pPr algn="just"/>
            <a:r>
              <a:rPr lang="ru-RU" dirty="0" smtClean="0"/>
              <a:t>ядерная физика.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Documents and Settings\Надежда Яковлевна\Рабочий стол\Медиатека с флешки\Сканированные диски 2\2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785926"/>
            <a:ext cx="300039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2900" b="1" dirty="0" smtClean="0"/>
              <a:t>     Подготовка к ЕГЭ. Физика. </a:t>
            </a:r>
            <a:r>
              <a:rPr lang="ru-RU" sz="2900" dirty="0" smtClean="0"/>
              <a:t>[Электронный ресурс].- Электронные данные. -М.: </a:t>
            </a:r>
            <a:r>
              <a:rPr lang="ru-RU" sz="2900" dirty="0" err="1" smtClean="0"/>
              <a:t>Физикон</a:t>
            </a:r>
            <a:r>
              <a:rPr lang="ru-RU" sz="2900" dirty="0" smtClean="0"/>
              <a:t>,  2005.- 1электрон. опт. диск (CD-ROM).- Технические требования: </a:t>
            </a:r>
            <a:r>
              <a:rPr lang="en-US" sz="2900" dirty="0" smtClean="0"/>
              <a:t>Windows</a:t>
            </a:r>
            <a:r>
              <a:rPr lang="ru-RU" sz="2900" dirty="0" smtClean="0"/>
              <a:t> 2000/</a:t>
            </a:r>
            <a:r>
              <a:rPr lang="en-US" sz="2900" dirty="0" smtClean="0"/>
              <a:t>XP</a:t>
            </a:r>
            <a:r>
              <a:rPr lang="ru-RU" sz="2900" dirty="0" smtClean="0"/>
              <a:t>, </a:t>
            </a:r>
            <a:r>
              <a:rPr lang="en-US" sz="2900" dirty="0" smtClean="0"/>
              <a:t>Internet Explorer 6.0,</a:t>
            </a:r>
            <a:r>
              <a:rPr lang="ru-RU" sz="2900" dirty="0" smtClean="0"/>
              <a:t> </a:t>
            </a:r>
            <a:r>
              <a:rPr lang="en-US" sz="2900" dirty="0" smtClean="0"/>
              <a:t>Pentium III</a:t>
            </a:r>
            <a:r>
              <a:rPr lang="ru-RU" sz="2900" dirty="0" smtClean="0"/>
              <a:t>, </a:t>
            </a:r>
            <a:r>
              <a:rPr lang="en-US" sz="2900" dirty="0" smtClean="0"/>
              <a:t>667</a:t>
            </a:r>
            <a:r>
              <a:rPr lang="ru-RU" sz="2900" dirty="0" smtClean="0"/>
              <a:t>  Мб,</a:t>
            </a:r>
            <a:r>
              <a:rPr lang="en-US" sz="2900" dirty="0" smtClean="0"/>
              <a:t> 1 </a:t>
            </a:r>
            <a:r>
              <a:rPr lang="ru-RU" sz="2900" dirty="0" err="1" smtClean="0"/>
              <a:t>гб</a:t>
            </a:r>
            <a:r>
              <a:rPr lang="ru-RU" sz="2900" dirty="0" smtClean="0"/>
              <a:t> свободного  места на жестком диске, </a:t>
            </a:r>
            <a:r>
              <a:rPr lang="en-US" sz="2900" dirty="0" smtClean="0"/>
              <a:t>CD</a:t>
            </a:r>
            <a:r>
              <a:rPr lang="ru-RU" sz="2900" dirty="0" smtClean="0"/>
              <a:t>-</a:t>
            </a:r>
            <a:r>
              <a:rPr lang="en-US" sz="2900" dirty="0" smtClean="0"/>
              <a:t>ROM</a:t>
            </a:r>
            <a:r>
              <a:rPr lang="ru-RU" sz="2900" dirty="0" smtClean="0"/>
              <a:t>  16х, видеосистема 1024х768.</a:t>
            </a:r>
          </a:p>
          <a:p>
            <a:pPr algn="just">
              <a:buNone/>
            </a:pPr>
            <a:endParaRPr lang="ru-RU" sz="2900" dirty="0" smtClean="0"/>
          </a:p>
          <a:p>
            <a:pPr algn="just">
              <a:buNone/>
            </a:pPr>
            <a:r>
              <a:rPr lang="ru-RU" sz="2900" b="1" dirty="0" smtClean="0"/>
              <a:t>      Содержание диска № 244:</a:t>
            </a:r>
          </a:p>
          <a:p>
            <a:pPr algn="just"/>
            <a:r>
              <a:rPr lang="ru-RU" sz="2900" dirty="0" smtClean="0"/>
              <a:t>Более 3000 вопросов и задач;</a:t>
            </a:r>
          </a:p>
          <a:p>
            <a:pPr algn="just"/>
            <a:r>
              <a:rPr lang="ru-RU" sz="2900" dirty="0" smtClean="0"/>
              <a:t>10 тренировочных вариантов по форме ЕГЭ-2005;</a:t>
            </a:r>
          </a:p>
          <a:p>
            <a:pPr algn="just"/>
            <a:r>
              <a:rPr lang="ru-RU" sz="2900" dirty="0" smtClean="0"/>
              <a:t>тематические тесты по всем темам ЕГЭ-2005;</a:t>
            </a:r>
          </a:p>
          <a:p>
            <a:pPr algn="just"/>
            <a:r>
              <a:rPr lang="ru-RU" sz="2900" dirty="0" smtClean="0"/>
              <a:t>тесты по видам деятельности и проверяемым умениям;</a:t>
            </a:r>
          </a:p>
          <a:p>
            <a:pPr algn="just"/>
            <a:r>
              <a:rPr lang="ru-RU" sz="2900" dirty="0" smtClean="0"/>
              <a:t>проверка ответов группы «С»;</a:t>
            </a:r>
          </a:p>
          <a:p>
            <a:pPr algn="just"/>
            <a:r>
              <a:rPr lang="ru-RU" sz="2900" dirty="0" smtClean="0"/>
              <a:t>комментарии к неправильным ответам;</a:t>
            </a:r>
          </a:p>
          <a:p>
            <a:pPr algn="just"/>
            <a:r>
              <a:rPr lang="ru-RU" sz="2900" dirty="0" smtClean="0"/>
              <a:t>журнал успеваемости в формате бланков ЕГЭ-2005;</a:t>
            </a:r>
          </a:p>
          <a:p>
            <a:pPr algn="just"/>
            <a:r>
              <a:rPr lang="ru-RU" sz="2900" dirty="0" smtClean="0"/>
              <a:t>иллюстрированный электронный учебник   </a:t>
            </a:r>
            <a:r>
              <a:rPr lang="ru-RU" sz="2900" dirty="0" err="1" smtClean="0"/>
              <a:t>С.М.Козела</a:t>
            </a:r>
            <a:r>
              <a:rPr lang="ru-RU" sz="2900" dirty="0" smtClean="0"/>
              <a:t> «Открытая физика»;</a:t>
            </a:r>
          </a:p>
          <a:p>
            <a:pPr algn="just"/>
            <a:r>
              <a:rPr lang="ru-RU" sz="2900" dirty="0" smtClean="0"/>
              <a:t>справочные таблицы;</a:t>
            </a:r>
          </a:p>
          <a:p>
            <a:pPr algn="just"/>
            <a:r>
              <a:rPr lang="ru-RU" sz="2900" dirty="0" smtClean="0"/>
              <a:t>поисковый комплекс;</a:t>
            </a:r>
          </a:p>
          <a:p>
            <a:pPr algn="just"/>
            <a:r>
              <a:rPr lang="ru-RU" sz="2900" dirty="0" smtClean="0"/>
              <a:t>предметный указатель;</a:t>
            </a:r>
          </a:p>
          <a:p>
            <a:pPr algn="just"/>
            <a:r>
              <a:rPr lang="ru-RU" sz="2900" dirty="0" smtClean="0"/>
              <a:t>руководство пользователя;</a:t>
            </a:r>
          </a:p>
          <a:p>
            <a:pPr algn="just"/>
            <a:r>
              <a:rPr lang="ru-RU" sz="2900" dirty="0" smtClean="0"/>
              <a:t>методические материалы для учителя.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</p:txBody>
      </p:sp>
      <p:pic>
        <p:nvPicPr>
          <p:cNvPr id="1026" name="Picture 2" descr="C:\Documents and Settings\Надежда Яковлевна\Рабочий стол\Медиатека с флешки\Сканированные диски 2\2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2071679"/>
            <a:ext cx="307183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42852"/>
            <a:ext cx="5111750" cy="610554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350" b="1" dirty="0" smtClean="0"/>
              <a:t>      Открытая физика. Часть 1 [</a:t>
            </a:r>
            <a:r>
              <a:rPr lang="ru-RU" sz="1350" dirty="0" smtClean="0"/>
              <a:t>Электронный ресурс] -  Электрон. дан . - М.: </a:t>
            </a:r>
            <a:r>
              <a:rPr lang="ru-RU" sz="1350" dirty="0" err="1" smtClean="0"/>
              <a:t>Физикон</a:t>
            </a:r>
            <a:r>
              <a:rPr lang="ru-RU" sz="1350" dirty="0" smtClean="0"/>
              <a:t> (</a:t>
            </a:r>
            <a:r>
              <a:rPr lang="en-US" sz="1350" dirty="0" smtClean="0"/>
              <a:t>CD</a:t>
            </a:r>
            <a:r>
              <a:rPr lang="ru-RU" sz="1350" dirty="0" smtClean="0"/>
              <a:t>-</a:t>
            </a:r>
            <a:r>
              <a:rPr lang="en-US" sz="1350" dirty="0" smtClean="0"/>
              <a:t>ROM</a:t>
            </a:r>
            <a:r>
              <a:rPr lang="ru-RU" sz="1350" dirty="0" smtClean="0"/>
              <a:t>) Системные требования: операционная система </a:t>
            </a:r>
            <a:r>
              <a:rPr lang="en-US" sz="1350" dirty="0" smtClean="0"/>
              <a:t>Microsoft Windows </a:t>
            </a:r>
            <a:r>
              <a:rPr lang="ru-RU" sz="1350" dirty="0" smtClean="0"/>
              <a:t>98/2000/ХР, </a:t>
            </a:r>
            <a:r>
              <a:rPr lang="en-US" sz="1350" dirty="0" smtClean="0"/>
              <a:t>Pentium 200 </a:t>
            </a:r>
            <a:r>
              <a:rPr lang="ru-RU" sz="1350" dirty="0" err="1" smtClean="0"/>
              <a:t>Мгц</a:t>
            </a:r>
            <a:r>
              <a:rPr lang="ru-RU" sz="1350" dirty="0" smtClean="0"/>
              <a:t>, 64 Мб оперативной памяти, </a:t>
            </a:r>
            <a:r>
              <a:rPr lang="en-US" sz="1350" dirty="0" smtClean="0"/>
              <a:t>CD</a:t>
            </a:r>
            <a:r>
              <a:rPr lang="ru-RU" sz="1350" dirty="0" smtClean="0"/>
              <a:t>-</a:t>
            </a:r>
            <a:r>
              <a:rPr lang="en-US" sz="1350" dirty="0" smtClean="0"/>
              <a:t>ROM</a:t>
            </a:r>
            <a:r>
              <a:rPr lang="ru-RU" sz="1350" dirty="0" smtClean="0"/>
              <a:t>, видеосистема 800х600, 200 Мб. Свободного места на жестком диске, </a:t>
            </a:r>
            <a:r>
              <a:rPr lang="en-US" sz="1350" dirty="0" smtClean="0"/>
              <a:t>Internet</a:t>
            </a:r>
            <a:r>
              <a:rPr lang="ru-RU" sz="1350" dirty="0" smtClean="0"/>
              <a:t> </a:t>
            </a:r>
            <a:r>
              <a:rPr lang="en-US" sz="1350" dirty="0" smtClean="0"/>
              <a:t>Explorer 6.0.</a:t>
            </a:r>
            <a:endParaRPr lang="ru-RU" sz="1350" dirty="0" smtClean="0"/>
          </a:p>
          <a:p>
            <a:pPr algn="just">
              <a:buNone/>
            </a:pPr>
            <a:endParaRPr lang="ru-RU" sz="1350" b="1" dirty="0" smtClean="0"/>
          </a:p>
          <a:p>
            <a:pPr algn="just">
              <a:buNone/>
            </a:pPr>
            <a:r>
              <a:rPr lang="ru-RU" sz="1350" b="1" dirty="0" smtClean="0"/>
              <a:t>     Содержание диска № 239:</a:t>
            </a:r>
          </a:p>
          <a:p>
            <a:pPr algn="just">
              <a:buNone/>
            </a:pPr>
            <a:r>
              <a:rPr lang="ru-RU" sz="1350" dirty="0" smtClean="0"/>
              <a:t>                 Полный </a:t>
            </a:r>
            <a:r>
              <a:rPr lang="ru-RU" sz="1350" dirty="0" err="1" smtClean="0"/>
              <a:t>мультимедийный</a:t>
            </a:r>
            <a:r>
              <a:rPr lang="ru-RU" sz="1350" dirty="0" smtClean="0"/>
              <a:t> курс физики позволит вам разобраться в различных вопросах физики, постичь ее основы, досконально понять сущность физических законов. </a:t>
            </a:r>
          </a:p>
          <a:p>
            <a:pPr algn="just">
              <a:buNone/>
            </a:pPr>
            <a:r>
              <a:rPr lang="ru-RU" sz="1350" dirty="0" smtClean="0"/>
              <a:t>      Интерактивный  курс  включает:</a:t>
            </a:r>
          </a:p>
          <a:p>
            <a:pPr algn="just"/>
            <a:r>
              <a:rPr lang="ru-RU" sz="1350" dirty="0" smtClean="0"/>
              <a:t>иллюстрированный учебник;</a:t>
            </a:r>
          </a:p>
          <a:p>
            <a:pPr algn="just"/>
            <a:r>
              <a:rPr lang="ru-RU" sz="1350" dirty="0" smtClean="0"/>
              <a:t>более 50 интерактивных учебных моделей;</a:t>
            </a:r>
          </a:p>
          <a:p>
            <a:pPr algn="just"/>
            <a:r>
              <a:rPr lang="ru-RU" sz="1350" dirty="0" smtClean="0"/>
              <a:t>лабораторные работы;</a:t>
            </a:r>
          </a:p>
          <a:p>
            <a:pPr algn="just"/>
            <a:r>
              <a:rPr lang="ru-RU" sz="1350" dirty="0" smtClean="0"/>
              <a:t>более 700 тестов, контрольных вопросов и задач;</a:t>
            </a:r>
          </a:p>
          <a:p>
            <a:pPr algn="just"/>
            <a:r>
              <a:rPr lang="ru-RU" sz="1350" dirty="0" smtClean="0"/>
              <a:t>систему составления контрольных   работ;</a:t>
            </a:r>
          </a:p>
          <a:p>
            <a:pPr algn="just"/>
            <a:r>
              <a:rPr lang="ru-RU" sz="1350" dirty="0" smtClean="0"/>
              <a:t>разбор типовых задач;</a:t>
            </a:r>
          </a:p>
          <a:p>
            <a:pPr algn="just"/>
            <a:r>
              <a:rPr lang="ru-RU" sz="1350" dirty="0" smtClean="0"/>
              <a:t> справочные таблицы;</a:t>
            </a:r>
          </a:p>
          <a:p>
            <a:pPr algn="just"/>
            <a:r>
              <a:rPr lang="ru-RU" sz="1350" dirty="0" smtClean="0"/>
              <a:t>звуковое сопровождение;</a:t>
            </a:r>
          </a:p>
          <a:p>
            <a:pPr algn="just"/>
            <a:r>
              <a:rPr lang="ru-RU" sz="1350" dirty="0" smtClean="0"/>
              <a:t>путеводитель по </a:t>
            </a:r>
            <a:r>
              <a:rPr lang="ru-RU" sz="1350" dirty="0" err="1" smtClean="0"/>
              <a:t>интрнет-ресурсам</a:t>
            </a:r>
            <a:r>
              <a:rPr lang="ru-RU" sz="1350" dirty="0" smtClean="0"/>
              <a:t>;</a:t>
            </a:r>
          </a:p>
          <a:p>
            <a:pPr algn="just"/>
            <a:r>
              <a:rPr lang="ru-RU" sz="1350" dirty="0" smtClean="0"/>
              <a:t>поисковую систему;</a:t>
            </a:r>
          </a:p>
          <a:p>
            <a:pPr algn="just"/>
            <a:r>
              <a:rPr lang="ru-RU" sz="1350" dirty="0" smtClean="0"/>
              <a:t>биографии ученых-физиков;</a:t>
            </a:r>
          </a:p>
          <a:p>
            <a:pPr algn="just"/>
            <a:r>
              <a:rPr lang="ru-RU" sz="1350" dirty="0" smtClean="0"/>
              <a:t>методическую поддержку курса;</a:t>
            </a:r>
          </a:p>
          <a:p>
            <a:pPr algn="just"/>
            <a:r>
              <a:rPr lang="ru-RU" sz="1350" dirty="0" smtClean="0"/>
              <a:t>журнал учета работы ученика.</a:t>
            </a:r>
          </a:p>
        </p:txBody>
      </p:sp>
      <p:pic>
        <p:nvPicPr>
          <p:cNvPr id="2050" name="Picture 2" descr="C:\Documents and Settings\Надежда Яковлевна\Рабочий стол\Медиатека с флешки\Сканированные диски 2\2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2285992"/>
            <a:ext cx="3071833" cy="33242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b="1" dirty="0" smtClean="0"/>
              <a:t>       Открытая физика. Часть 2[</a:t>
            </a:r>
            <a:r>
              <a:rPr lang="ru-RU" dirty="0" smtClean="0"/>
              <a:t>Электронный ресурс] -  Электрон. дан . - М.: </a:t>
            </a:r>
            <a:r>
              <a:rPr lang="ru-RU" dirty="0" err="1" smtClean="0"/>
              <a:t>Физикон</a:t>
            </a:r>
            <a:r>
              <a:rPr lang="ru-RU" dirty="0" smtClean="0"/>
              <a:t> (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) Системные требования: операционная система </a:t>
            </a:r>
            <a:r>
              <a:rPr lang="en-US" dirty="0" smtClean="0"/>
              <a:t>Microsoft Windows </a:t>
            </a:r>
            <a:r>
              <a:rPr lang="ru-RU" dirty="0" smtClean="0"/>
              <a:t>98/2000/ХР, </a:t>
            </a:r>
            <a:r>
              <a:rPr lang="en-US" dirty="0" smtClean="0"/>
              <a:t>Pentium 200 </a:t>
            </a:r>
            <a:r>
              <a:rPr lang="ru-RU" dirty="0" err="1" smtClean="0"/>
              <a:t>Мгц</a:t>
            </a:r>
            <a:r>
              <a:rPr lang="ru-RU" dirty="0" smtClean="0"/>
              <a:t>, 64 Мб оперативной памяти,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, видеосистема 800х600, 200 Мб. Свободного места на жестком диске, </a:t>
            </a:r>
            <a:r>
              <a:rPr lang="en-US" dirty="0" smtClean="0"/>
              <a:t>Internet</a:t>
            </a:r>
            <a:r>
              <a:rPr lang="ru-RU" dirty="0" smtClean="0"/>
              <a:t> </a:t>
            </a:r>
            <a:r>
              <a:rPr lang="en-US" dirty="0" smtClean="0"/>
              <a:t>Explorer 6.0.</a:t>
            </a:r>
            <a:endParaRPr lang="ru-RU" dirty="0" smtClean="0"/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  Содержание диска № 2</a:t>
            </a:r>
            <a:r>
              <a:rPr lang="en-US" b="1" dirty="0" smtClean="0"/>
              <a:t>40</a:t>
            </a:r>
            <a:r>
              <a:rPr lang="ru-RU" b="1" dirty="0" smtClean="0"/>
              <a:t>:</a:t>
            </a:r>
          </a:p>
          <a:p>
            <a:pPr algn="just">
              <a:buNone/>
            </a:pPr>
            <a:r>
              <a:rPr lang="ru-RU" dirty="0" smtClean="0"/>
              <a:t>                 Полный </a:t>
            </a:r>
            <a:r>
              <a:rPr lang="ru-RU" dirty="0" err="1" smtClean="0"/>
              <a:t>мультимедийный</a:t>
            </a:r>
            <a:r>
              <a:rPr lang="ru-RU" dirty="0" smtClean="0"/>
              <a:t> курс физики позволит вам разобраться в различных вопросах физики, постичь ее основы, досконально понять сущность физических законов. </a:t>
            </a:r>
          </a:p>
          <a:p>
            <a:pPr algn="just">
              <a:buNone/>
            </a:pPr>
            <a:r>
              <a:rPr lang="ru-RU" dirty="0" smtClean="0"/>
              <a:t>      Интерактивный  курс  включает:</a:t>
            </a:r>
          </a:p>
          <a:p>
            <a:pPr algn="just"/>
            <a:r>
              <a:rPr lang="ru-RU" dirty="0" smtClean="0"/>
              <a:t>иллюстрированный учебник;</a:t>
            </a:r>
          </a:p>
          <a:p>
            <a:pPr algn="just"/>
            <a:r>
              <a:rPr lang="ru-RU" dirty="0" smtClean="0"/>
              <a:t>более 50 интерактивных учебных моделей;</a:t>
            </a:r>
          </a:p>
          <a:p>
            <a:pPr algn="just"/>
            <a:r>
              <a:rPr lang="ru-RU" dirty="0" smtClean="0"/>
              <a:t>лабораторные работы;</a:t>
            </a:r>
          </a:p>
          <a:p>
            <a:pPr algn="just"/>
            <a:r>
              <a:rPr lang="ru-RU" dirty="0" smtClean="0"/>
              <a:t>более 900 тестов, контрольных вопросов и задач;</a:t>
            </a:r>
          </a:p>
          <a:p>
            <a:pPr algn="just"/>
            <a:r>
              <a:rPr lang="ru-RU" dirty="0" smtClean="0"/>
              <a:t>систему составления контрольных   работ;</a:t>
            </a:r>
          </a:p>
          <a:p>
            <a:pPr algn="just"/>
            <a:r>
              <a:rPr lang="ru-RU" dirty="0" smtClean="0"/>
              <a:t>разбор типовых задач;</a:t>
            </a:r>
          </a:p>
          <a:p>
            <a:pPr algn="just"/>
            <a:r>
              <a:rPr lang="ru-RU" dirty="0" smtClean="0"/>
              <a:t> справочные таблицы;</a:t>
            </a:r>
          </a:p>
          <a:p>
            <a:pPr algn="just"/>
            <a:r>
              <a:rPr lang="ru-RU" dirty="0" smtClean="0"/>
              <a:t>звуковое сопровождение;</a:t>
            </a:r>
          </a:p>
          <a:p>
            <a:pPr algn="just"/>
            <a:r>
              <a:rPr lang="ru-RU" dirty="0" smtClean="0"/>
              <a:t>путеводитель по </a:t>
            </a:r>
            <a:r>
              <a:rPr lang="ru-RU" dirty="0" err="1" smtClean="0"/>
              <a:t>интрнет-ресурсам</a:t>
            </a:r>
            <a:r>
              <a:rPr lang="ru-RU" dirty="0" smtClean="0"/>
              <a:t>;</a:t>
            </a:r>
          </a:p>
          <a:p>
            <a:pPr algn="just"/>
            <a:r>
              <a:rPr lang="ru-RU" dirty="0" smtClean="0"/>
              <a:t>поисковую систему;</a:t>
            </a:r>
          </a:p>
          <a:p>
            <a:pPr algn="just"/>
            <a:r>
              <a:rPr lang="ru-RU" dirty="0" smtClean="0"/>
              <a:t>биографии ученых-физиков;</a:t>
            </a:r>
          </a:p>
          <a:p>
            <a:pPr algn="just"/>
            <a:r>
              <a:rPr lang="ru-RU" dirty="0" smtClean="0"/>
              <a:t>методическую поддержку курса;</a:t>
            </a:r>
          </a:p>
          <a:p>
            <a:pPr algn="just"/>
            <a:r>
              <a:rPr lang="ru-RU" dirty="0" smtClean="0"/>
              <a:t>журнал учета работы ученика;</a:t>
            </a:r>
          </a:p>
          <a:p>
            <a:pPr algn="just"/>
            <a:r>
              <a:rPr lang="ru-RU" dirty="0" smtClean="0"/>
              <a:t> систему составления контрольных работ; сертификационный тест и сертификат компании ФИЗИКОН.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C:\Documents and Settings\Надежда Яковлевна\Рабочий стол\Медиатека с флешки\Сканированные диски 2\2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2214554"/>
            <a:ext cx="3143272" cy="3479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500042"/>
            <a:ext cx="5111750" cy="574835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    Физика [</a:t>
            </a:r>
            <a:r>
              <a:rPr lang="ru-RU" dirty="0" smtClean="0"/>
              <a:t>Электронный ресурс] -  Электрон. дан . - М.: </a:t>
            </a:r>
            <a:r>
              <a:rPr lang="en-US" dirty="0" err="1" smtClean="0"/>
              <a:t>TeachPro</a:t>
            </a:r>
            <a:r>
              <a:rPr lang="ru-RU" dirty="0" smtClean="0"/>
              <a:t>  (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) Системные требования: </a:t>
            </a:r>
            <a:r>
              <a:rPr lang="en-US" dirty="0" smtClean="0"/>
              <a:t>Microsoft Windows 95/</a:t>
            </a:r>
            <a:r>
              <a:rPr lang="ru-RU" dirty="0" smtClean="0"/>
              <a:t>98/2000/ХР, </a:t>
            </a:r>
            <a:r>
              <a:rPr lang="en-US" dirty="0" smtClean="0"/>
              <a:t>Pentium 100 </a:t>
            </a:r>
            <a:r>
              <a:rPr lang="ru-RU" dirty="0" err="1" smtClean="0"/>
              <a:t>Мгц</a:t>
            </a:r>
            <a:r>
              <a:rPr lang="ru-RU" dirty="0" smtClean="0"/>
              <a:t>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, </a:t>
            </a:r>
            <a:r>
              <a:rPr lang="en-US" dirty="0" smtClean="0"/>
              <a:t>SVGA</a:t>
            </a:r>
            <a:r>
              <a:rPr lang="ru-RU" dirty="0" smtClean="0"/>
              <a:t>, звуковая карта, колонки (наушники).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 Содержание диска № 245:</a:t>
            </a:r>
          </a:p>
          <a:p>
            <a:pPr algn="just"/>
            <a:r>
              <a:rPr lang="ru-RU" dirty="0" smtClean="0"/>
              <a:t>Атомная физика;</a:t>
            </a:r>
          </a:p>
          <a:p>
            <a:pPr algn="just"/>
            <a:r>
              <a:rPr lang="ru-RU" dirty="0" smtClean="0"/>
              <a:t>колебания и волны;</a:t>
            </a:r>
          </a:p>
          <a:p>
            <a:pPr algn="just"/>
            <a:r>
              <a:rPr lang="ru-RU" dirty="0" smtClean="0"/>
              <a:t>оптика;</a:t>
            </a:r>
          </a:p>
          <a:p>
            <a:pPr algn="just"/>
            <a:r>
              <a:rPr lang="ru-RU" dirty="0" smtClean="0"/>
              <a:t>147 уроков;</a:t>
            </a:r>
          </a:p>
          <a:p>
            <a:pPr algn="just"/>
            <a:r>
              <a:rPr lang="ru-RU" dirty="0" smtClean="0"/>
              <a:t>5 часов;</a:t>
            </a:r>
          </a:p>
          <a:p>
            <a:pPr algn="just"/>
            <a:r>
              <a:rPr lang="ru-RU" dirty="0" smtClean="0"/>
              <a:t>разбор решения 114 задач;</a:t>
            </a:r>
          </a:p>
          <a:p>
            <a:pPr algn="just"/>
            <a:r>
              <a:rPr lang="ru-RU" dirty="0" smtClean="0"/>
              <a:t>202 тестовых вопроса.</a:t>
            </a:r>
            <a:endParaRPr lang="ru-RU" dirty="0"/>
          </a:p>
        </p:txBody>
      </p:sp>
      <p:pic>
        <p:nvPicPr>
          <p:cNvPr id="1026" name="Picture 2" descr="C:\Documents and Settings\Надежда Яковлевна\Рабочий стол\Медиатека с флешки\Сканированные диски 2\2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2000240"/>
            <a:ext cx="3143272" cy="3662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85728"/>
            <a:ext cx="5111750" cy="596267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 Физика. Электрические явления. </a:t>
            </a:r>
            <a:r>
              <a:rPr lang="ru-RU" dirty="0" smtClean="0"/>
              <a:t>[Электронный ресурс] -Электрон. дан.- М.: Видеостудия"Кварт". - 1 электрон. опт. диск (DVD-ROM).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  Содержание диска № 247:</a:t>
            </a:r>
          </a:p>
          <a:p>
            <a:pPr algn="just"/>
            <a:r>
              <a:rPr lang="ru-RU" dirty="0" smtClean="0"/>
              <a:t>Электрическое поле:</a:t>
            </a:r>
          </a:p>
          <a:p>
            <a:pPr algn="just"/>
            <a:r>
              <a:rPr lang="ru-RU" dirty="0" smtClean="0"/>
              <a:t>электрический ток;</a:t>
            </a:r>
          </a:p>
          <a:p>
            <a:pPr algn="just"/>
            <a:r>
              <a:rPr lang="ru-RU" dirty="0" smtClean="0"/>
              <a:t>тепловое, магнитно, химическое действие тока;</a:t>
            </a:r>
          </a:p>
          <a:p>
            <a:pPr algn="just"/>
            <a:r>
              <a:rPr lang="ru-RU" dirty="0" smtClean="0"/>
              <a:t>сила тока;</a:t>
            </a:r>
          </a:p>
          <a:p>
            <a:pPr algn="just"/>
            <a:r>
              <a:rPr lang="ru-RU" dirty="0" smtClean="0"/>
              <a:t>электрическое напряжение;</a:t>
            </a:r>
          </a:p>
          <a:p>
            <a:pPr algn="just"/>
            <a:r>
              <a:rPr lang="ru-RU" dirty="0" smtClean="0"/>
              <a:t>электрическое сопротивление;</a:t>
            </a:r>
          </a:p>
          <a:p>
            <a:pPr algn="just"/>
            <a:r>
              <a:rPr lang="ru-RU" dirty="0" smtClean="0"/>
              <a:t>закон Ома;</a:t>
            </a:r>
          </a:p>
          <a:p>
            <a:pPr algn="just"/>
            <a:r>
              <a:rPr lang="ru-RU" dirty="0" smtClean="0"/>
              <a:t>последовательное и параллельное соединение проводников;</a:t>
            </a:r>
          </a:p>
          <a:p>
            <a:pPr algn="just"/>
            <a:r>
              <a:rPr lang="ru-RU" dirty="0" smtClean="0"/>
              <a:t>работа и мощность тока;</a:t>
            </a:r>
          </a:p>
          <a:p>
            <a:pPr algn="just"/>
            <a:r>
              <a:rPr lang="ru-RU" dirty="0" smtClean="0"/>
              <a:t>короткое замыкание.</a:t>
            </a:r>
            <a:endParaRPr lang="ru-RU" dirty="0"/>
          </a:p>
        </p:txBody>
      </p:sp>
      <p:pic>
        <p:nvPicPr>
          <p:cNvPr id="12290" name="Picture 2" descr="C:\Documents and Settings\Надежда Яковлевна\Рабочий стол\Сканированные диски\2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00174"/>
            <a:ext cx="3214710" cy="4381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714356"/>
            <a:ext cx="5111750" cy="5534044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/>
              <a:t>    Физика. Тепловые  явления. [</a:t>
            </a:r>
            <a:r>
              <a:rPr lang="ru-RU" dirty="0" smtClean="0"/>
              <a:t>Электронный ресурс]- Электрон. дан.- М.: Видеостудия "Кварт".- 1 электрон. опт. диск (</a:t>
            </a:r>
            <a:r>
              <a:rPr lang="en-US" dirty="0" smtClean="0"/>
              <a:t>DVD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248: </a:t>
            </a:r>
          </a:p>
          <a:p>
            <a:pPr algn="just"/>
            <a:r>
              <a:rPr lang="ru-RU" dirty="0" smtClean="0"/>
              <a:t>Внутренняя энергия тела;</a:t>
            </a:r>
          </a:p>
          <a:p>
            <a:pPr algn="just"/>
            <a:r>
              <a:rPr lang="ru-RU" dirty="0" smtClean="0"/>
              <a:t>теплопроводность;</a:t>
            </a:r>
          </a:p>
          <a:p>
            <a:pPr algn="just"/>
            <a:r>
              <a:rPr lang="ru-RU" dirty="0" smtClean="0"/>
              <a:t>конвекция;</a:t>
            </a:r>
          </a:p>
          <a:p>
            <a:pPr algn="just"/>
            <a:r>
              <a:rPr lang="ru-RU" dirty="0" smtClean="0"/>
              <a:t>излучение;</a:t>
            </a:r>
          </a:p>
          <a:p>
            <a:pPr algn="just"/>
            <a:r>
              <a:rPr lang="ru-RU" dirty="0" smtClean="0"/>
              <a:t>количество теплоты;</a:t>
            </a:r>
          </a:p>
          <a:p>
            <a:pPr algn="just"/>
            <a:r>
              <a:rPr lang="ru-RU" dirty="0" smtClean="0"/>
              <a:t>энергия топлива;</a:t>
            </a:r>
          </a:p>
          <a:p>
            <a:pPr algn="just"/>
            <a:r>
              <a:rPr lang="ru-RU" dirty="0" smtClean="0"/>
              <a:t>закон сохранения энергия;</a:t>
            </a:r>
          </a:p>
          <a:p>
            <a:pPr algn="just"/>
            <a:r>
              <a:rPr lang="ru-RU" dirty="0" smtClean="0"/>
              <a:t>агрегатные состояния вещества;</a:t>
            </a:r>
          </a:p>
          <a:p>
            <a:pPr algn="just"/>
            <a:r>
              <a:rPr lang="ru-RU" dirty="0" smtClean="0"/>
              <a:t>парообразование;</a:t>
            </a:r>
          </a:p>
          <a:p>
            <a:pPr algn="just"/>
            <a:r>
              <a:rPr lang="ru-RU" dirty="0" smtClean="0"/>
              <a:t>кипение;</a:t>
            </a:r>
          </a:p>
          <a:p>
            <a:pPr algn="just"/>
            <a:r>
              <a:rPr lang="ru-RU" dirty="0" smtClean="0"/>
              <a:t>график кипения и плавления вещества.</a:t>
            </a:r>
          </a:p>
          <a:p>
            <a:pPr algn="just">
              <a:buNone/>
            </a:pPr>
            <a:r>
              <a:rPr lang="ru-RU" dirty="0" smtClean="0"/>
              <a:t>    Продолжительность 43 мин.</a:t>
            </a:r>
          </a:p>
          <a:p>
            <a:endParaRPr lang="ru-RU" dirty="0"/>
          </a:p>
        </p:txBody>
      </p:sp>
      <p:pic>
        <p:nvPicPr>
          <p:cNvPr id="13314" name="Picture 2" descr="C:\Documents and Settings\Надежда Яковлевна\Рабочий стол\Сканированные диски\24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928670"/>
            <a:ext cx="2857520" cy="46847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500042"/>
            <a:ext cx="5111750" cy="5748358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b="1" dirty="0" smtClean="0"/>
              <a:t> </a:t>
            </a:r>
          </a:p>
          <a:p>
            <a:pPr algn="just">
              <a:buNone/>
            </a:pPr>
            <a:r>
              <a:rPr lang="ru-RU" b="1" dirty="0" smtClean="0"/>
              <a:t>    Лабораторные  работы по физике виртуальная физическая лаборатория 1</a:t>
            </a:r>
            <a:r>
              <a:rPr lang="en-US" b="1" dirty="0" smtClean="0"/>
              <a:t>0 </a:t>
            </a:r>
            <a:r>
              <a:rPr lang="ru-RU" b="1" dirty="0" smtClean="0"/>
              <a:t>класс </a:t>
            </a:r>
            <a:r>
              <a:rPr lang="en-US" dirty="0" smtClean="0"/>
              <a:t>[</a:t>
            </a:r>
            <a:r>
              <a:rPr lang="ru-RU" dirty="0" smtClean="0"/>
              <a:t>Электрон. ресурс</a:t>
            </a:r>
            <a:r>
              <a:rPr lang="en-US" dirty="0" smtClean="0"/>
              <a:t>] </a:t>
            </a:r>
            <a:r>
              <a:rPr lang="ru-RU" dirty="0" smtClean="0"/>
              <a:t>Электрон. дан.- М.  2006  (</a:t>
            </a:r>
            <a:r>
              <a:rPr lang="en-US" dirty="0" smtClean="0"/>
              <a:t>CD ROM</a:t>
            </a:r>
            <a:r>
              <a:rPr lang="ru-RU" dirty="0" smtClean="0"/>
              <a:t>) Системные требования : </a:t>
            </a:r>
            <a:r>
              <a:rPr lang="ru-RU" dirty="0" err="1" smtClean="0"/>
              <a:t>Pentium</a:t>
            </a:r>
            <a:r>
              <a:rPr lang="ru-RU" dirty="0" smtClean="0"/>
              <a:t> </a:t>
            </a:r>
            <a:r>
              <a:rPr lang="en-US" dirty="0" smtClean="0"/>
              <a:t>III</a:t>
            </a:r>
            <a:r>
              <a:rPr lang="ru-RU" dirty="0" smtClean="0"/>
              <a:t>, 256 Мб, </a:t>
            </a:r>
            <a:r>
              <a:rPr lang="ru-RU" dirty="0" err="1" smtClean="0"/>
              <a:t>Windows</a:t>
            </a:r>
            <a:r>
              <a:rPr lang="ru-RU" dirty="0" smtClean="0"/>
              <a:t>  98/2000/XP 800x600 ,16 </a:t>
            </a:r>
            <a:r>
              <a:rPr lang="ru-RU" dirty="0" err="1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 Содержание диска № 53:</a:t>
            </a:r>
          </a:p>
          <a:p>
            <a:pPr algn="just"/>
            <a:r>
              <a:rPr lang="ru-RU" dirty="0" smtClean="0"/>
              <a:t>Лабораторные работы по темам: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кинематика и динамика</a:t>
            </a:r>
            <a:r>
              <a:rPr lang="ru-RU" dirty="0"/>
              <a:t> </a:t>
            </a:r>
            <a:r>
              <a:rPr lang="ru-RU" dirty="0" smtClean="0"/>
              <a:t>материальной токи;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законы сохранения;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движение тел в гравитационном поле;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молекулярная физика.</a:t>
            </a:r>
          </a:p>
          <a:p>
            <a:pPr algn="just"/>
            <a:r>
              <a:rPr lang="ru-RU" dirty="0" smtClean="0"/>
              <a:t>Трехмерные модели установок.</a:t>
            </a:r>
          </a:p>
          <a:p>
            <a:pPr algn="just"/>
            <a:r>
              <a:rPr lang="ru-RU" dirty="0" smtClean="0"/>
              <a:t>Полное соответствие реальным опытам.</a:t>
            </a:r>
          </a:p>
          <a:p>
            <a:pPr algn="just"/>
            <a:r>
              <a:rPr lang="ru-RU" dirty="0" smtClean="0"/>
              <a:t>Методические </a:t>
            </a:r>
            <a:r>
              <a:rPr lang="ru-RU" dirty="0" err="1" smtClean="0"/>
              <a:t>рекомедации</a:t>
            </a:r>
            <a:r>
              <a:rPr lang="ru-RU" dirty="0" smtClean="0"/>
              <a:t>.</a:t>
            </a:r>
          </a:p>
        </p:txBody>
      </p:sp>
      <p:pic>
        <p:nvPicPr>
          <p:cNvPr id="2050" name="Picture 2" descr="C:\Documents and Settings\Надежда Яковлевна\Рабочий стол\Сканированные диски\5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857364"/>
            <a:ext cx="3000396" cy="3657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357166"/>
            <a:ext cx="5111750" cy="5891234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b="1" dirty="0" smtClean="0"/>
              <a:t>   Физика. Геометрическая оптика. </a:t>
            </a:r>
            <a:r>
              <a:rPr lang="ru-RU" dirty="0" smtClean="0"/>
              <a:t>[Электронный ресурс] -Электрон. дан.- М.: Видеостудия"Кварт". - 1 электрон. опт. диск (DVD-ROM).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249:</a:t>
            </a:r>
          </a:p>
          <a:p>
            <a:pPr algn="just"/>
            <a:r>
              <a:rPr lang="ru-RU" dirty="0" smtClean="0"/>
              <a:t>Прямолинейное распространение света;</a:t>
            </a:r>
          </a:p>
          <a:p>
            <a:pPr algn="just"/>
            <a:r>
              <a:rPr lang="ru-RU" dirty="0" smtClean="0"/>
              <a:t>отражение и преломление света;</a:t>
            </a:r>
          </a:p>
          <a:p>
            <a:pPr algn="just"/>
            <a:r>
              <a:rPr lang="ru-RU" dirty="0" smtClean="0"/>
              <a:t>линзы.</a:t>
            </a:r>
            <a:endParaRPr lang="ru-RU" dirty="0"/>
          </a:p>
        </p:txBody>
      </p:sp>
      <p:pic>
        <p:nvPicPr>
          <p:cNvPr id="14338" name="Picture 2" descr="C:\Documents and Settings\Надежда Яковлевна\Рабочий стол\Сканированные диски\24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428736"/>
            <a:ext cx="3000396" cy="4572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   Физика. Электромагнитная индукция. </a:t>
            </a:r>
            <a:r>
              <a:rPr lang="ru-RU" dirty="0" smtClean="0"/>
              <a:t>[Электронный ресурс].- Электрон. дан. М.: Видеостудия  "Кварт"-1 электрон. опт. диск (DVD- VIDEO).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 </a:t>
            </a:r>
            <a:r>
              <a:rPr lang="ru-RU" b="1" dirty="0" smtClean="0"/>
              <a:t>Содержание диска № 250:</a:t>
            </a:r>
          </a:p>
          <a:p>
            <a:pPr algn="just"/>
            <a:r>
              <a:rPr lang="ru-RU" dirty="0" smtClean="0"/>
              <a:t>Правило буравчика;</a:t>
            </a:r>
          </a:p>
          <a:p>
            <a:pPr algn="just"/>
            <a:r>
              <a:rPr lang="ru-RU" dirty="0" smtClean="0"/>
              <a:t>магнитная индукция;</a:t>
            </a:r>
          </a:p>
          <a:p>
            <a:pPr algn="just"/>
            <a:r>
              <a:rPr lang="ru-RU" dirty="0" smtClean="0"/>
              <a:t>однородное магнитное поле;</a:t>
            </a:r>
          </a:p>
          <a:p>
            <a:pPr algn="just"/>
            <a:r>
              <a:rPr lang="ru-RU" dirty="0" smtClean="0"/>
              <a:t>правило левой руки;</a:t>
            </a:r>
          </a:p>
          <a:p>
            <a:pPr algn="just"/>
            <a:r>
              <a:rPr lang="ru-RU" dirty="0" smtClean="0"/>
              <a:t>модуль вектора магнитной индукции;</a:t>
            </a:r>
          </a:p>
          <a:p>
            <a:pPr algn="just"/>
            <a:r>
              <a:rPr lang="ru-RU" dirty="0" smtClean="0"/>
              <a:t>поток магнитной индукции;</a:t>
            </a:r>
          </a:p>
          <a:p>
            <a:pPr algn="just"/>
            <a:r>
              <a:rPr lang="ru-RU" dirty="0" smtClean="0"/>
              <a:t>электромагнитная индукция.</a:t>
            </a:r>
          </a:p>
          <a:p>
            <a:pPr algn="just">
              <a:buNone/>
            </a:pPr>
            <a:r>
              <a:rPr lang="ru-RU" dirty="0" smtClean="0"/>
              <a:t>Продолжительность 36 минут</a:t>
            </a:r>
          </a:p>
          <a:p>
            <a:endParaRPr lang="ru-RU" dirty="0"/>
          </a:p>
        </p:txBody>
      </p:sp>
      <p:pic>
        <p:nvPicPr>
          <p:cNvPr id="15362" name="Picture 2" descr="C:\Documents and Settings\Надежда Яковлевна\Рабочий стол\Сканированные диски\25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00174"/>
            <a:ext cx="3071834" cy="4575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857232"/>
            <a:ext cx="5111750" cy="539116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 smtClean="0"/>
              <a:t>  Физика. </a:t>
            </a:r>
            <a:r>
              <a:rPr lang="ru-RU" b="1" dirty="0" err="1" smtClean="0"/>
              <a:t>Магнитизм</a:t>
            </a:r>
            <a:r>
              <a:rPr lang="ru-RU" b="1" dirty="0" smtClean="0"/>
              <a:t> часть 1. [</a:t>
            </a:r>
            <a:r>
              <a:rPr lang="ru-RU" dirty="0" smtClean="0"/>
              <a:t>Электронный ресурс]- Электрон.  дан.- М.: Видеостудия "Кварт".- 1 электрон. опт. диск (DVD-ROM).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Содержание диска № 251:</a:t>
            </a:r>
          </a:p>
          <a:p>
            <a:pPr algn="just"/>
            <a:r>
              <a:rPr lang="ru-RU" dirty="0" smtClean="0"/>
              <a:t>Магнитное поле;</a:t>
            </a:r>
          </a:p>
          <a:p>
            <a:pPr algn="just"/>
            <a:r>
              <a:rPr lang="ru-RU" dirty="0" smtClean="0"/>
              <a:t>постоянные магниты;</a:t>
            </a:r>
          </a:p>
          <a:p>
            <a:pPr algn="just"/>
            <a:r>
              <a:rPr lang="ru-RU" dirty="0" smtClean="0"/>
              <a:t>магнитное поле прямого тока;</a:t>
            </a:r>
          </a:p>
          <a:p>
            <a:pPr algn="just"/>
            <a:r>
              <a:rPr lang="ru-RU" dirty="0" smtClean="0"/>
              <a:t>магнитное поле витка с током;</a:t>
            </a:r>
          </a:p>
          <a:p>
            <a:pPr algn="just"/>
            <a:r>
              <a:rPr lang="ru-RU" dirty="0" smtClean="0"/>
              <a:t>магнитное поле катушки с током.</a:t>
            </a:r>
            <a:endParaRPr lang="ru-RU" dirty="0"/>
          </a:p>
        </p:txBody>
      </p:sp>
      <p:pic>
        <p:nvPicPr>
          <p:cNvPr id="16386" name="Picture 2" descr="C:\Documents and Settings\Надежда Яковлевна\Рабочий стол\Сканированные диски\2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357298"/>
            <a:ext cx="2857519" cy="4721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642918"/>
            <a:ext cx="5111750" cy="560548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 smtClean="0"/>
              <a:t>   Физика. </a:t>
            </a:r>
            <a:r>
              <a:rPr lang="ru-RU" b="1" dirty="0" err="1" smtClean="0"/>
              <a:t>Магнитизм</a:t>
            </a:r>
            <a:r>
              <a:rPr lang="ru-RU" b="1" dirty="0" smtClean="0"/>
              <a:t>. Часть 2</a:t>
            </a:r>
            <a:r>
              <a:rPr lang="ru-RU" dirty="0" smtClean="0"/>
              <a:t>. [Электронный ресурс]- Электрон. дан.- М.: Видеостудия "Кварт".- 1 электрон. опт. диск (</a:t>
            </a:r>
            <a:r>
              <a:rPr lang="en-US" dirty="0" smtClean="0"/>
              <a:t>DVD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252 :</a:t>
            </a:r>
          </a:p>
          <a:p>
            <a:pPr algn="just"/>
            <a:r>
              <a:rPr lang="ru-RU" dirty="0" smtClean="0"/>
              <a:t>Магнитные линии постоянных магнитов;</a:t>
            </a:r>
          </a:p>
          <a:p>
            <a:pPr algn="just"/>
            <a:r>
              <a:rPr lang="ru-RU" dirty="0" smtClean="0"/>
              <a:t>магнитное поле земли;</a:t>
            </a:r>
          </a:p>
          <a:p>
            <a:pPr algn="just"/>
            <a:r>
              <a:rPr lang="ru-RU" dirty="0" smtClean="0"/>
              <a:t>электрический двигатель.</a:t>
            </a:r>
          </a:p>
          <a:p>
            <a:pPr algn="just">
              <a:buNone/>
            </a:pPr>
            <a:r>
              <a:rPr lang="ru-RU" dirty="0" smtClean="0"/>
              <a:t>    Продолжительность 32 мин.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17410" name="Picture 2" descr="C:\Documents and Settings\Надежда Яковлевна\Рабочий стол\Сканированные диски\2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1000108"/>
            <a:ext cx="307183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43306" y="285728"/>
            <a:ext cx="5111750" cy="589123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b="1" dirty="0" smtClean="0"/>
              <a:t>   </a:t>
            </a:r>
            <a:r>
              <a:rPr lang="ru-RU" b="1" dirty="0" smtClean="0"/>
              <a:t>Физика. Основы кинематики</a:t>
            </a:r>
          </a:p>
          <a:p>
            <a:pPr algn="just">
              <a:buNone/>
            </a:pPr>
            <a:r>
              <a:rPr lang="en-US" dirty="0" smtClean="0"/>
              <a:t>    </a:t>
            </a:r>
            <a:r>
              <a:rPr lang="ru-RU" dirty="0" smtClean="0"/>
              <a:t>[Электронный ресурс].</a:t>
            </a:r>
            <a:r>
              <a:rPr lang="en-US" dirty="0" smtClean="0"/>
              <a:t> </a:t>
            </a:r>
            <a:r>
              <a:rPr lang="ru-RU" dirty="0" smtClean="0"/>
              <a:t>Электрон. дан.- М.: Видеостудия "Кварт".-1 электрон. опт. диск (</a:t>
            </a:r>
            <a:r>
              <a:rPr lang="en-US" dirty="0" smtClean="0"/>
              <a:t>DVD</a:t>
            </a:r>
            <a:r>
              <a:rPr lang="ru-RU" dirty="0" smtClean="0"/>
              <a:t>-</a:t>
            </a:r>
            <a:r>
              <a:rPr lang="en-US" dirty="0" smtClean="0"/>
              <a:t>VIDEO</a:t>
            </a:r>
            <a:r>
              <a:rPr lang="ru-RU" dirty="0" smtClean="0"/>
              <a:t>).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r>
              <a:rPr lang="ru-RU" b="1" dirty="0" smtClean="0"/>
              <a:t>Содержание диска № 253:</a:t>
            </a:r>
          </a:p>
          <a:p>
            <a:pPr algn="just"/>
            <a:r>
              <a:rPr lang="ru-RU" dirty="0" smtClean="0"/>
              <a:t>Система отсчета;</a:t>
            </a:r>
          </a:p>
          <a:p>
            <a:pPr algn="just"/>
            <a:r>
              <a:rPr lang="ru-RU" dirty="0" smtClean="0"/>
              <a:t>механическое движение;</a:t>
            </a:r>
          </a:p>
          <a:p>
            <a:pPr algn="just"/>
            <a:r>
              <a:rPr lang="ru-RU" dirty="0" smtClean="0"/>
              <a:t>относительное движение;</a:t>
            </a:r>
          </a:p>
          <a:p>
            <a:pPr algn="just"/>
            <a:r>
              <a:rPr lang="ru-RU" dirty="0" smtClean="0"/>
              <a:t>поступательное движение; </a:t>
            </a:r>
          </a:p>
          <a:p>
            <a:pPr algn="just"/>
            <a:r>
              <a:rPr lang="ru-RU" dirty="0" smtClean="0"/>
              <a:t>скорость;</a:t>
            </a:r>
          </a:p>
          <a:p>
            <a:pPr algn="just"/>
            <a:r>
              <a:rPr lang="ru-RU" dirty="0" smtClean="0"/>
              <a:t>средняя скорость;</a:t>
            </a:r>
          </a:p>
          <a:p>
            <a:pPr algn="just"/>
            <a:r>
              <a:rPr lang="ru-RU" dirty="0" smtClean="0"/>
              <a:t>мгновенная скорость;</a:t>
            </a:r>
          </a:p>
          <a:p>
            <a:pPr algn="just"/>
            <a:r>
              <a:rPr lang="ru-RU" dirty="0" smtClean="0"/>
              <a:t>ускорение.</a:t>
            </a:r>
          </a:p>
          <a:p>
            <a:pPr algn="just">
              <a:buNone/>
            </a:pPr>
            <a:r>
              <a:rPr lang="ru-RU" dirty="0" smtClean="0"/>
              <a:t>Продолжительность 47 минут.</a:t>
            </a:r>
            <a:endParaRPr lang="ru-RU" dirty="0"/>
          </a:p>
        </p:txBody>
      </p:sp>
      <p:pic>
        <p:nvPicPr>
          <p:cNvPr id="18434" name="Picture 2" descr="C:\Documents and Settings\Надежда Яковлевна\Рабочий стол\Сканированные диски\25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071546"/>
            <a:ext cx="2928958" cy="4643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357166"/>
            <a:ext cx="5111750" cy="589123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 Физика. Электростатические явления.</a:t>
            </a:r>
            <a:r>
              <a:rPr lang="ru-RU" dirty="0" smtClean="0"/>
              <a:t> [Электронный ресурс] -Электрон. дан.- М.: Видеостудия "Кварт". - 1 электрон. опт. диск (DVD-ROM).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255:</a:t>
            </a:r>
          </a:p>
          <a:p>
            <a:pPr algn="just"/>
            <a:r>
              <a:rPr lang="ru-RU" dirty="0" smtClean="0"/>
              <a:t>Электризация;</a:t>
            </a:r>
          </a:p>
          <a:p>
            <a:pPr algn="just"/>
            <a:r>
              <a:rPr lang="ru-RU" dirty="0" smtClean="0"/>
              <a:t>устройство электроскопа;</a:t>
            </a:r>
          </a:p>
          <a:p>
            <a:pPr algn="just"/>
            <a:r>
              <a:rPr lang="ru-RU" dirty="0" smtClean="0"/>
              <a:t>устройство ксерокса;</a:t>
            </a:r>
          </a:p>
          <a:p>
            <a:pPr algn="just"/>
            <a:r>
              <a:rPr lang="ru-RU" dirty="0" smtClean="0"/>
              <a:t>закон сохранения заряда;</a:t>
            </a:r>
          </a:p>
          <a:p>
            <a:pPr algn="just"/>
            <a:r>
              <a:rPr lang="ru-RU" dirty="0" smtClean="0"/>
              <a:t>закон Кулона;</a:t>
            </a:r>
          </a:p>
          <a:p>
            <a:pPr algn="just"/>
            <a:r>
              <a:rPr lang="ru-RU" dirty="0" smtClean="0"/>
              <a:t>напряженность электростатического поля;</a:t>
            </a:r>
          </a:p>
          <a:p>
            <a:pPr algn="just"/>
            <a:r>
              <a:rPr lang="ru-RU" dirty="0" smtClean="0"/>
              <a:t>линии напряженности электростатического поля.</a:t>
            </a:r>
          </a:p>
          <a:p>
            <a:pPr algn="just">
              <a:buNone/>
            </a:pPr>
            <a:r>
              <a:rPr lang="ru-RU" dirty="0" smtClean="0"/>
              <a:t>    Продолжительность 35 мин.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0482" name="Picture 2" descr="C:\Documents and Settings\Надежда Яковлевна\Рабочий стол\Сканированные диски\2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14423"/>
            <a:ext cx="300039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357166"/>
            <a:ext cx="5111750" cy="589123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Физика. Электростатическое поле.</a:t>
            </a:r>
            <a:r>
              <a:rPr lang="ru-RU" dirty="0" smtClean="0"/>
              <a:t> [Электронный ресурс] -Электрон. дан.- М.: Видеостудия"Кварт". - 1 электрон. опт. диск (DVD-ROM).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256:</a:t>
            </a:r>
          </a:p>
          <a:p>
            <a:pPr algn="just"/>
            <a:r>
              <a:rPr lang="ru-RU" dirty="0" smtClean="0"/>
              <a:t>Принцип </a:t>
            </a:r>
            <a:r>
              <a:rPr lang="ru-RU" dirty="0" err="1" smtClean="0"/>
              <a:t>суперпазиции</a:t>
            </a:r>
            <a:r>
              <a:rPr lang="ru-RU" dirty="0" smtClean="0"/>
              <a:t> электростатических полей;</a:t>
            </a:r>
          </a:p>
          <a:p>
            <a:pPr algn="just"/>
            <a:r>
              <a:rPr lang="ru-RU" dirty="0" smtClean="0"/>
              <a:t>электростатическое поле двух зарядов;</a:t>
            </a:r>
          </a:p>
          <a:p>
            <a:pPr algn="just"/>
            <a:r>
              <a:rPr lang="ru-RU" dirty="0" smtClean="0"/>
              <a:t>однократное электростатическое поле;</a:t>
            </a:r>
          </a:p>
          <a:p>
            <a:pPr algn="just"/>
            <a:r>
              <a:rPr lang="ru-RU" dirty="0" smtClean="0"/>
              <a:t>проводники в электростатическом поле;</a:t>
            </a:r>
          </a:p>
          <a:p>
            <a:pPr algn="just"/>
            <a:r>
              <a:rPr lang="ru-RU" dirty="0" smtClean="0"/>
              <a:t>электростатическое поле заряженного шара;</a:t>
            </a:r>
          </a:p>
          <a:p>
            <a:pPr algn="just"/>
            <a:r>
              <a:rPr lang="ru-RU" dirty="0" err="1" smtClean="0"/>
              <a:t>диэлекрики</a:t>
            </a:r>
            <a:r>
              <a:rPr lang="ru-RU" dirty="0" smtClean="0"/>
              <a:t> в электрическом поле.</a:t>
            </a:r>
          </a:p>
        </p:txBody>
      </p:sp>
      <p:pic>
        <p:nvPicPr>
          <p:cNvPr id="21506" name="Picture 2" descr="C:\Documents and Settings\Надежда Яковлевна\Рабочий стол\Сканированные диски\2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928671"/>
            <a:ext cx="307183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85728"/>
            <a:ext cx="5111750" cy="596267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 Физика. Энергия электростатического поля</a:t>
            </a:r>
            <a:r>
              <a:rPr lang="ru-RU" dirty="0" smtClean="0"/>
              <a:t> [Электронный ресурс] -Электрон. дан.- М.: Видеостудия"Кварт". - 1 электрон. опт. диск (DVD-ROM).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  Содержание диска № 254:</a:t>
            </a:r>
          </a:p>
          <a:p>
            <a:pPr algn="just"/>
            <a:r>
              <a:rPr lang="ru-RU" dirty="0" smtClean="0"/>
              <a:t>Работа потенциального поля;</a:t>
            </a:r>
          </a:p>
          <a:p>
            <a:pPr algn="just"/>
            <a:r>
              <a:rPr lang="ru-RU" dirty="0" smtClean="0"/>
              <a:t>потенциальная энергия заряда в электростатическом поле;</a:t>
            </a:r>
          </a:p>
          <a:p>
            <a:pPr algn="just"/>
            <a:r>
              <a:rPr lang="ru-RU" dirty="0" smtClean="0"/>
              <a:t>потенциал электростатического поля;</a:t>
            </a:r>
          </a:p>
          <a:p>
            <a:pPr algn="just"/>
            <a:r>
              <a:rPr lang="ru-RU" dirty="0" smtClean="0"/>
              <a:t>разность потенциалов;</a:t>
            </a:r>
          </a:p>
          <a:p>
            <a:pPr algn="just"/>
            <a:r>
              <a:rPr lang="ru-RU" dirty="0" err="1" smtClean="0"/>
              <a:t>эквипотнциаьные</a:t>
            </a:r>
            <a:r>
              <a:rPr lang="ru-RU" dirty="0" smtClean="0"/>
              <a:t> поверхности;</a:t>
            </a:r>
          </a:p>
          <a:p>
            <a:pPr algn="just"/>
            <a:r>
              <a:rPr lang="ru-RU" dirty="0" smtClean="0"/>
              <a:t>электроемкость уединенного проводника;</a:t>
            </a:r>
          </a:p>
          <a:p>
            <a:pPr algn="just"/>
            <a:r>
              <a:rPr lang="ru-RU" dirty="0" smtClean="0"/>
              <a:t>электроемкость конденсатора;</a:t>
            </a:r>
          </a:p>
          <a:p>
            <a:pPr algn="just"/>
            <a:r>
              <a:rPr lang="ru-RU" dirty="0" smtClean="0"/>
              <a:t>энергия электростатического поля.</a:t>
            </a:r>
          </a:p>
        </p:txBody>
      </p:sp>
      <p:pic>
        <p:nvPicPr>
          <p:cNvPr id="22530" name="Picture 2" descr="C:\Documents and Settings\Надежда Яковлевна\Рабочий стол\Сканированные диски\Копия 2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428736"/>
            <a:ext cx="3143271" cy="454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85728"/>
            <a:ext cx="5111750" cy="596267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Физика 2. </a:t>
            </a:r>
            <a:r>
              <a:rPr lang="ru-RU" dirty="0" smtClean="0"/>
              <a:t>[Электронный ресурс] -Электрон. дан.- М.: Видеостудия"Кварт". - 1 электрон. опт. диск (DVD-ROM).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</a:t>
            </a:r>
            <a:r>
              <a:rPr lang="en-US" b="1" dirty="0" smtClean="0"/>
              <a:t>365</a:t>
            </a:r>
            <a:r>
              <a:rPr lang="ru-RU" b="1" dirty="0" smtClean="0"/>
              <a:t>:</a:t>
            </a:r>
          </a:p>
          <a:p>
            <a:pPr algn="just"/>
            <a:r>
              <a:rPr lang="ru-RU" dirty="0" smtClean="0"/>
              <a:t>Дифракция света;</a:t>
            </a:r>
          </a:p>
          <a:p>
            <a:pPr algn="just"/>
            <a:r>
              <a:rPr lang="ru-RU" dirty="0" smtClean="0"/>
              <a:t>интерференция света;</a:t>
            </a:r>
          </a:p>
          <a:p>
            <a:pPr algn="just"/>
            <a:r>
              <a:rPr lang="ru-RU" dirty="0" smtClean="0"/>
              <a:t>дисперсия и рассеивание света;</a:t>
            </a:r>
          </a:p>
          <a:p>
            <a:pPr algn="just"/>
            <a:r>
              <a:rPr lang="ru-RU" dirty="0" smtClean="0"/>
              <a:t>тепловое излучение;</a:t>
            </a:r>
          </a:p>
          <a:p>
            <a:pPr algn="just"/>
            <a:r>
              <a:rPr lang="ru-RU" dirty="0" smtClean="0"/>
              <a:t>физические основы квантовой теории.</a:t>
            </a:r>
            <a:endParaRPr lang="ru-RU" dirty="0"/>
          </a:p>
        </p:txBody>
      </p:sp>
      <p:pic>
        <p:nvPicPr>
          <p:cNvPr id="3074" name="Picture 2" descr="C:\Documents and Settings\Надежда Яковлевна\Рабочий стол\Медиатека с флешки\Сканированные диски 2\3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7" y="1357299"/>
            <a:ext cx="285751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Физика 3</a:t>
            </a:r>
            <a:r>
              <a:rPr lang="ru-RU" dirty="0" smtClean="0"/>
              <a:t> [Электронный ресурс] -Электрон. дан.- М.: Видеостудия"Кварт". - 1 электрон. опт. диск (DVD-ROM). </a:t>
            </a:r>
          </a:p>
          <a:p>
            <a:pPr algn="just">
              <a:buNone/>
            </a:pPr>
            <a:endParaRPr lang="ru-RU" b="1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</a:t>
            </a:r>
            <a:r>
              <a:rPr lang="en-US" b="1" dirty="0" smtClean="0"/>
              <a:t>366</a:t>
            </a:r>
            <a:r>
              <a:rPr lang="ru-RU" b="1" dirty="0" smtClean="0"/>
              <a:t>:</a:t>
            </a:r>
          </a:p>
          <a:p>
            <a:pPr algn="just"/>
            <a:r>
              <a:rPr lang="ru-RU" dirty="0" smtClean="0"/>
              <a:t>Физическая карта мира;</a:t>
            </a:r>
          </a:p>
          <a:p>
            <a:pPr algn="just"/>
            <a:r>
              <a:rPr lang="ru-RU" dirty="0" smtClean="0"/>
              <a:t>фотоэффект;</a:t>
            </a:r>
          </a:p>
          <a:p>
            <a:pPr algn="just"/>
            <a:r>
              <a:rPr lang="ru-RU" dirty="0" smtClean="0"/>
              <a:t>пластическая деформация;</a:t>
            </a:r>
          </a:p>
          <a:p>
            <a:pPr algn="just"/>
            <a:r>
              <a:rPr lang="ru-RU" dirty="0" smtClean="0"/>
              <a:t>прозрачные магниты.</a:t>
            </a:r>
            <a:endParaRPr lang="ru-RU" dirty="0"/>
          </a:p>
        </p:txBody>
      </p:sp>
      <p:pic>
        <p:nvPicPr>
          <p:cNvPr id="1026" name="Picture 2" descr="C:\Documents and Settings\Надежда Яковлевна\Рабочий стол\Медиатека с флешки\Сканированные диски 2\36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928670"/>
            <a:ext cx="3000396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Лабораторные  работы по физике виртуальная физическая лаборатория 9</a:t>
            </a:r>
            <a:r>
              <a:rPr lang="en-US" b="1" dirty="0" smtClean="0"/>
              <a:t> </a:t>
            </a:r>
            <a:r>
              <a:rPr lang="ru-RU" b="1" dirty="0" smtClean="0"/>
              <a:t>класс </a:t>
            </a:r>
            <a:r>
              <a:rPr lang="en-US" dirty="0" smtClean="0"/>
              <a:t>[</a:t>
            </a:r>
            <a:r>
              <a:rPr lang="ru-RU" dirty="0" smtClean="0"/>
              <a:t>Электрон. ресурс</a:t>
            </a:r>
            <a:r>
              <a:rPr lang="en-US" dirty="0" smtClean="0"/>
              <a:t>] </a:t>
            </a:r>
            <a:r>
              <a:rPr lang="ru-RU" dirty="0" smtClean="0"/>
              <a:t>Электрон. дан.- М.  2006  (</a:t>
            </a:r>
            <a:r>
              <a:rPr lang="en-US" dirty="0" smtClean="0"/>
              <a:t>CD ROM</a:t>
            </a:r>
            <a:r>
              <a:rPr lang="ru-RU" dirty="0" smtClean="0"/>
              <a:t>) Системные требования : </a:t>
            </a:r>
            <a:r>
              <a:rPr lang="ru-RU" dirty="0" err="1" smtClean="0"/>
              <a:t>Pentium</a:t>
            </a:r>
            <a:r>
              <a:rPr lang="ru-RU" dirty="0" smtClean="0"/>
              <a:t> </a:t>
            </a:r>
            <a:r>
              <a:rPr lang="en-US" dirty="0" smtClean="0"/>
              <a:t>III</a:t>
            </a:r>
            <a:r>
              <a:rPr lang="ru-RU" dirty="0" smtClean="0"/>
              <a:t>, 256 Мб, </a:t>
            </a:r>
            <a:r>
              <a:rPr lang="ru-RU" dirty="0" err="1" smtClean="0"/>
              <a:t>Windows</a:t>
            </a:r>
            <a:r>
              <a:rPr lang="ru-RU" dirty="0" smtClean="0"/>
              <a:t>  98/2000/XP 800x600 ,16 </a:t>
            </a:r>
            <a:r>
              <a:rPr lang="ru-RU" dirty="0" err="1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54:</a:t>
            </a:r>
          </a:p>
          <a:p>
            <a:pPr algn="just"/>
            <a:r>
              <a:rPr lang="ru-RU" dirty="0" smtClean="0"/>
              <a:t>Лабораторные работы по темам: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законы взаимодействия и движения тел;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колебания и волны;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электромагнитное поле;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молекулярно- кинетическая теория.</a:t>
            </a:r>
          </a:p>
          <a:p>
            <a:pPr algn="just"/>
            <a:r>
              <a:rPr lang="ru-RU" dirty="0" smtClean="0"/>
              <a:t>Трехмерные модели установок.</a:t>
            </a:r>
          </a:p>
          <a:p>
            <a:pPr algn="just"/>
            <a:r>
              <a:rPr lang="ru-RU" dirty="0" smtClean="0"/>
              <a:t>Полное соответствие реальным опытам.</a:t>
            </a:r>
          </a:p>
          <a:p>
            <a:pPr algn="just"/>
            <a:r>
              <a:rPr lang="ru-RU" dirty="0" smtClean="0"/>
              <a:t>Методические рекомендации.</a:t>
            </a:r>
          </a:p>
          <a:p>
            <a:pPr algn="just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Documents and Settings\Надежда Яковлевна\Рабочий стол\Сканированные диски\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2000240"/>
            <a:ext cx="3143272" cy="3670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</a:t>
            </a:r>
          </a:p>
          <a:p>
            <a:pPr algn="just">
              <a:buNone/>
            </a:pPr>
            <a:r>
              <a:rPr lang="ru-RU" b="1" dirty="0" smtClean="0"/>
              <a:t>    Физика 4 </a:t>
            </a:r>
            <a:r>
              <a:rPr lang="ru-RU" dirty="0" smtClean="0"/>
              <a:t>[Электронный ресурс] -Электрон. дан.- М.: Видеостудия"Кварт". - 1 электрон. опт. диск (DVD-ROM).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Содержание диска № </a:t>
            </a:r>
            <a:r>
              <a:rPr lang="en-US" b="1" dirty="0" smtClean="0"/>
              <a:t>367</a:t>
            </a:r>
            <a:r>
              <a:rPr lang="ru-RU" b="1" dirty="0" smtClean="0"/>
              <a:t>:</a:t>
            </a:r>
          </a:p>
          <a:p>
            <a:pPr algn="just"/>
            <a:r>
              <a:rPr lang="ru-RU" dirty="0" smtClean="0"/>
              <a:t>Диффузия;</a:t>
            </a:r>
          </a:p>
          <a:p>
            <a:pPr algn="just"/>
            <a:r>
              <a:rPr lang="ru-RU" dirty="0" smtClean="0"/>
              <a:t>поляризация.</a:t>
            </a:r>
            <a:endParaRPr lang="ru-RU" dirty="0"/>
          </a:p>
        </p:txBody>
      </p:sp>
      <p:pic>
        <p:nvPicPr>
          <p:cNvPr id="2050" name="Picture 2" descr="C:\Documents and Settings\Надежда Яковлевна\Рабочий стол\Медиатека с флешки\Сканированные диски 2\3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214422"/>
            <a:ext cx="292895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642918"/>
            <a:ext cx="5111750" cy="5605482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b="1" dirty="0" smtClean="0"/>
              <a:t>     </a:t>
            </a:r>
            <a:r>
              <a:rPr lang="ru-RU" sz="8000" b="1" dirty="0" smtClean="0"/>
              <a:t>Лабораторные работы по физике. 8 класс </a:t>
            </a:r>
            <a:r>
              <a:rPr lang="ru-RU" sz="8000" dirty="0" smtClean="0"/>
              <a:t>[Электронный ресурс].- Электронные данные.- М.: Дрофа,  2006.- 1электрон. опт. диск (CD-ROM).- Технические требования: </a:t>
            </a:r>
            <a:r>
              <a:rPr lang="en-US" sz="8000" dirty="0" smtClean="0"/>
              <a:t>Windows</a:t>
            </a:r>
            <a:r>
              <a:rPr lang="ru-RU" sz="8000" dirty="0" smtClean="0"/>
              <a:t> 98/2000/</a:t>
            </a:r>
            <a:r>
              <a:rPr lang="en-US" sz="8000" dirty="0" smtClean="0"/>
              <a:t>XP</a:t>
            </a:r>
            <a:r>
              <a:rPr lang="ru-RU" sz="8000" dirty="0" smtClean="0"/>
              <a:t>, </a:t>
            </a:r>
            <a:r>
              <a:rPr lang="en-US" sz="8000" dirty="0" smtClean="0"/>
              <a:t>Pentium III</a:t>
            </a:r>
            <a:r>
              <a:rPr lang="ru-RU" sz="8000" dirty="0" smtClean="0"/>
              <a:t>, 256  Мб, </a:t>
            </a:r>
            <a:r>
              <a:rPr lang="en-US" sz="8000" dirty="0" smtClean="0"/>
              <a:t>CD</a:t>
            </a:r>
            <a:r>
              <a:rPr lang="ru-RU" sz="8000" dirty="0" smtClean="0"/>
              <a:t>-</a:t>
            </a:r>
            <a:r>
              <a:rPr lang="en-US" sz="8000" dirty="0" smtClean="0"/>
              <a:t>ROM</a:t>
            </a:r>
            <a:r>
              <a:rPr lang="ru-RU" sz="8000" dirty="0" smtClean="0"/>
              <a:t>  16х, видеосистема 800х600, 16 </a:t>
            </a:r>
            <a:r>
              <a:rPr lang="en-US" sz="8000" dirty="0" smtClean="0"/>
              <a:t>bit</a:t>
            </a:r>
            <a:endParaRPr lang="ru-RU" sz="8000" dirty="0" smtClean="0"/>
          </a:p>
          <a:p>
            <a:pPr algn="just">
              <a:buNone/>
            </a:pPr>
            <a:endParaRPr lang="ru-RU" sz="8000" dirty="0" smtClean="0"/>
          </a:p>
          <a:p>
            <a:pPr algn="just">
              <a:buNone/>
            </a:pPr>
            <a:r>
              <a:rPr lang="ru-RU" sz="8000" b="1" dirty="0" smtClean="0"/>
              <a:t>    Содержание диска № 58:</a:t>
            </a:r>
          </a:p>
          <a:p>
            <a:pPr algn="just"/>
            <a:r>
              <a:rPr lang="ru-RU" sz="8000" dirty="0" smtClean="0"/>
              <a:t> Лабораторные работы по темам: </a:t>
            </a:r>
          </a:p>
          <a:p>
            <a:pPr algn="just">
              <a:buFont typeface="Arial" pitchFamily="34" charset="0"/>
              <a:buChar char="•"/>
            </a:pPr>
            <a:r>
              <a:rPr lang="ru-RU" sz="8000" dirty="0" smtClean="0"/>
              <a:t> механические свойства газов, жидкостей и твердых тел;</a:t>
            </a:r>
          </a:p>
          <a:p>
            <a:pPr algn="just">
              <a:buFont typeface="Arial" pitchFamily="34" charset="0"/>
              <a:buChar char="•"/>
            </a:pPr>
            <a:r>
              <a:rPr lang="ru-RU" sz="8000" dirty="0" smtClean="0"/>
              <a:t> тепловые явления;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8000" dirty="0" smtClean="0"/>
              <a:t>тепловые свойства газов, жидкостей и твердых тел;</a:t>
            </a:r>
          </a:p>
          <a:p>
            <a:pPr algn="just">
              <a:buFont typeface="Arial" pitchFamily="34" charset="0"/>
              <a:buChar char="•"/>
            </a:pPr>
            <a:r>
              <a:rPr lang="ru-RU" sz="8000" dirty="0" smtClean="0"/>
              <a:t>электричество.</a:t>
            </a:r>
          </a:p>
          <a:p>
            <a:pPr algn="just"/>
            <a:r>
              <a:rPr lang="ru-RU" sz="8000" dirty="0" smtClean="0"/>
              <a:t>Трехмерные модели установок.</a:t>
            </a:r>
          </a:p>
          <a:p>
            <a:pPr algn="just"/>
            <a:r>
              <a:rPr lang="ru-RU" sz="8000" dirty="0" smtClean="0"/>
              <a:t>Полное соответствие реальным опытам.</a:t>
            </a:r>
          </a:p>
          <a:p>
            <a:pPr algn="just"/>
            <a:r>
              <a:rPr lang="ru-RU" sz="8000" dirty="0" smtClean="0"/>
              <a:t>Методические рекомендации.</a:t>
            </a:r>
          </a:p>
          <a:p>
            <a:pPr algn="just">
              <a:buNone/>
            </a:pPr>
            <a:r>
              <a:rPr lang="ru-RU" sz="8000" dirty="0" smtClean="0"/>
              <a:t> 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/>
          </a:p>
        </p:txBody>
      </p:sp>
      <p:pic>
        <p:nvPicPr>
          <p:cNvPr id="7170" name="Picture 2" descr="C:\Documents and Settings\Надежда Яковлевна\Рабочий стол\Сканированные диски\5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643050"/>
            <a:ext cx="3000396" cy="3573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1868" y="500042"/>
            <a:ext cx="5111750" cy="5819796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Лабораторные работы по физике. </a:t>
            </a:r>
            <a:r>
              <a:rPr lang="en-US" b="1" dirty="0" smtClean="0"/>
              <a:t>7</a:t>
            </a:r>
            <a:r>
              <a:rPr lang="ru-RU" b="1" dirty="0" smtClean="0"/>
              <a:t> класс </a:t>
            </a:r>
            <a:r>
              <a:rPr lang="ru-RU" dirty="0" smtClean="0"/>
              <a:t>[Электронный ресурс].- Электронные данные.- М.: Дрофа,  2006.- 1электрон.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98/2000/</a:t>
            </a:r>
            <a:r>
              <a:rPr lang="en-US" dirty="0" smtClean="0"/>
              <a:t>XP</a:t>
            </a:r>
            <a:r>
              <a:rPr lang="ru-RU" dirty="0" smtClean="0"/>
              <a:t>, </a:t>
            </a:r>
            <a:r>
              <a:rPr lang="en-US" dirty="0" smtClean="0"/>
              <a:t>Pentium III</a:t>
            </a:r>
            <a:r>
              <a:rPr lang="ru-RU" dirty="0" smtClean="0"/>
              <a:t>, 256  Мб,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16х, видеосистема 800х600, 16 </a:t>
            </a:r>
            <a:r>
              <a:rPr lang="en-US" dirty="0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</a:t>
            </a:r>
            <a:r>
              <a:rPr lang="en-US" b="1" dirty="0" smtClean="0"/>
              <a:t>421</a:t>
            </a:r>
            <a:r>
              <a:rPr lang="ru-RU" b="1" dirty="0" smtClean="0"/>
              <a:t>:</a:t>
            </a:r>
          </a:p>
          <a:p>
            <a:pPr algn="just"/>
            <a:r>
              <a:rPr lang="ru-RU" dirty="0" smtClean="0"/>
              <a:t> Лабораторные работы по темам: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измерения;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механические явления;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звуковые явления;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/>
              <a:t>световые явления.</a:t>
            </a:r>
          </a:p>
          <a:p>
            <a:pPr algn="just"/>
            <a:r>
              <a:rPr lang="ru-RU" dirty="0" smtClean="0"/>
              <a:t> Трехмерные модели установок.</a:t>
            </a:r>
          </a:p>
          <a:p>
            <a:pPr algn="just"/>
            <a:r>
              <a:rPr lang="ru-RU" dirty="0" smtClean="0"/>
              <a:t> Полное соответствие реальным опытам.</a:t>
            </a:r>
          </a:p>
          <a:p>
            <a:pPr algn="just"/>
            <a:r>
              <a:rPr lang="ru-RU" dirty="0" smtClean="0"/>
              <a:t> Методические рекомендации.</a:t>
            </a:r>
          </a:p>
          <a:p>
            <a:endParaRPr lang="ru-RU" dirty="0"/>
          </a:p>
        </p:txBody>
      </p:sp>
      <p:pic>
        <p:nvPicPr>
          <p:cNvPr id="1026" name="Picture 2" descr="C:\Documents and Settings\Надежда Яковлевна\Рабочий стол\Медиатека с флешки\Сканированные диски 2\4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785926"/>
            <a:ext cx="314327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500042"/>
            <a:ext cx="5111750" cy="5748358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    Физика 9 класс </a:t>
            </a:r>
            <a:r>
              <a:rPr lang="ru-RU" dirty="0" smtClean="0"/>
              <a:t>[Электронный ресурс].- Электронные </a:t>
            </a:r>
            <a:r>
              <a:rPr lang="ru-RU" dirty="0" err="1" smtClean="0"/>
              <a:t>данные.-М</a:t>
            </a:r>
            <a:r>
              <a:rPr lang="ru-RU" dirty="0" smtClean="0"/>
              <a:t>.: Дрофа,  2006.- 1электрон.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98/2000/</a:t>
            </a:r>
            <a:r>
              <a:rPr lang="en-US" dirty="0" smtClean="0"/>
              <a:t>XP</a:t>
            </a:r>
            <a:r>
              <a:rPr lang="ru-RU" dirty="0" smtClean="0"/>
              <a:t>, </a:t>
            </a:r>
            <a:r>
              <a:rPr lang="en-US" dirty="0" smtClean="0"/>
              <a:t>Pentium III</a:t>
            </a:r>
            <a:r>
              <a:rPr lang="ru-RU" dirty="0" smtClean="0"/>
              <a:t>, 256  Мб,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16х, видеосистема 800х600, 16 </a:t>
            </a:r>
            <a:r>
              <a:rPr lang="en-US" dirty="0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 Содержание диска № 59: </a:t>
            </a:r>
          </a:p>
          <a:p>
            <a:pPr algn="just"/>
            <a:r>
              <a:rPr lang="ru-RU" dirty="0" smtClean="0"/>
              <a:t>Комплект электронных пособий;</a:t>
            </a:r>
          </a:p>
          <a:p>
            <a:pPr algn="just"/>
            <a:r>
              <a:rPr lang="ru-RU" dirty="0" smtClean="0"/>
              <a:t>видеофрагменты и анимации физических опытов;</a:t>
            </a:r>
          </a:p>
          <a:p>
            <a:pPr algn="just"/>
            <a:r>
              <a:rPr lang="ru-RU" dirty="0" smtClean="0"/>
              <a:t>интерактивные упражнения;</a:t>
            </a:r>
          </a:p>
          <a:p>
            <a:pPr algn="just"/>
            <a:r>
              <a:rPr lang="ru-RU" dirty="0" smtClean="0"/>
              <a:t> презентации для проведения уроков.</a:t>
            </a:r>
          </a:p>
        </p:txBody>
      </p:sp>
      <p:pic>
        <p:nvPicPr>
          <p:cNvPr id="8194" name="Picture 2" descr="C:\Documents and Settings\Надежда Яковлевна\Рабочий стол\Сканированные диски\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2143116"/>
            <a:ext cx="3071834" cy="3598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b="1" dirty="0" smtClean="0"/>
              <a:t>    Физика 8 класс </a:t>
            </a:r>
            <a:r>
              <a:rPr lang="ru-RU" dirty="0" smtClean="0"/>
              <a:t>[Электронный ресурс].- Электронные </a:t>
            </a:r>
            <a:r>
              <a:rPr lang="ru-RU" dirty="0" err="1" smtClean="0"/>
              <a:t>данные.-М</a:t>
            </a:r>
            <a:r>
              <a:rPr lang="ru-RU" dirty="0" smtClean="0"/>
              <a:t>.: Дрофа,  2006.- 1электрон.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98/2000/</a:t>
            </a:r>
            <a:r>
              <a:rPr lang="en-US" dirty="0" smtClean="0"/>
              <a:t>XP</a:t>
            </a:r>
            <a:r>
              <a:rPr lang="ru-RU" dirty="0" smtClean="0"/>
              <a:t>, </a:t>
            </a:r>
            <a:r>
              <a:rPr lang="en-US" dirty="0" smtClean="0"/>
              <a:t>Pentium III</a:t>
            </a:r>
            <a:r>
              <a:rPr lang="ru-RU" dirty="0" smtClean="0"/>
              <a:t>, 256  Мб,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16х, видеосистема 800х600, 16 </a:t>
            </a:r>
            <a:r>
              <a:rPr lang="en-US" dirty="0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56 :</a:t>
            </a:r>
          </a:p>
          <a:p>
            <a:pPr algn="just"/>
            <a:r>
              <a:rPr lang="ru-RU" dirty="0" smtClean="0"/>
              <a:t>Комплект электронных пособий;</a:t>
            </a:r>
          </a:p>
          <a:p>
            <a:pPr algn="just"/>
            <a:r>
              <a:rPr lang="ru-RU" dirty="0" smtClean="0"/>
              <a:t>видеофрагменты и анимации физических опытов;</a:t>
            </a:r>
          </a:p>
          <a:p>
            <a:pPr algn="just"/>
            <a:r>
              <a:rPr lang="ru-RU" dirty="0" smtClean="0"/>
              <a:t> интерактивные упражнения;</a:t>
            </a:r>
          </a:p>
          <a:p>
            <a:pPr algn="just"/>
            <a:r>
              <a:rPr lang="ru-RU" dirty="0" smtClean="0"/>
              <a:t> презентации для проведения уроков.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5122" name="Picture 2" descr="C:\Documents and Settings\Надежда Яковлевна\Рабочий стол\Сканированные диски\5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928802"/>
            <a:ext cx="3143272" cy="3733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 smtClean="0"/>
              <a:t>   Физика 7 класс </a:t>
            </a:r>
            <a:r>
              <a:rPr lang="ru-RU" dirty="0" smtClean="0"/>
              <a:t>[Электронный ресурс].- Электронные </a:t>
            </a:r>
            <a:r>
              <a:rPr lang="ru-RU" dirty="0" err="1" smtClean="0"/>
              <a:t>данные.-М</a:t>
            </a:r>
            <a:r>
              <a:rPr lang="ru-RU" dirty="0" smtClean="0"/>
              <a:t>.: Дрофа,  2006.- 1электрон.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98/2000/</a:t>
            </a:r>
            <a:r>
              <a:rPr lang="en-US" dirty="0" smtClean="0"/>
              <a:t>XP</a:t>
            </a:r>
            <a:r>
              <a:rPr lang="ru-RU" dirty="0" smtClean="0"/>
              <a:t>, </a:t>
            </a:r>
            <a:r>
              <a:rPr lang="en-US" dirty="0" smtClean="0"/>
              <a:t>Pentium III</a:t>
            </a:r>
            <a:r>
              <a:rPr lang="ru-RU" dirty="0" smtClean="0"/>
              <a:t>, 256  Мб,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16х, видеосистема 800х600, 16 </a:t>
            </a:r>
            <a:r>
              <a:rPr lang="en-US" dirty="0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55 : </a:t>
            </a:r>
          </a:p>
          <a:p>
            <a:pPr algn="just"/>
            <a:r>
              <a:rPr lang="ru-RU" dirty="0" smtClean="0"/>
              <a:t>Соответствует  структуре учебника;</a:t>
            </a:r>
          </a:p>
          <a:p>
            <a:pPr algn="just"/>
            <a:r>
              <a:rPr lang="ru-RU" dirty="0" smtClean="0"/>
              <a:t>видеофрагменты и анимации физических опытов;</a:t>
            </a:r>
          </a:p>
          <a:p>
            <a:pPr algn="just"/>
            <a:r>
              <a:rPr lang="ru-RU" dirty="0" smtClean="0"/>
              <a:t> интерактивные упражнения;</a:t>
            </a:r>
          </a:p>
          <a:p>
            <a:pPr algn="just"/>
            <a:r>
              <a:rPr lang="ru-RU" dirty="0" smtClean="0"/>
              <a:t> презентации для проведения уроков.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/>
          </a:p>
        </p:txBody>
      </p:sp>
      <p:pic>
        <p:nvPicPr>
          <p:cNvPr id="4098" name="Picture 2" descr="C:\Documents and Settings\Надежда Яковлевна\Рабочий стол\Сканированные диски\5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1" y="2000240"/>
            <a:ext cx="314327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428604"/>
            <a:ext cx="5111750" cy="5819796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/>
              <a:t>    Подготовка к ЕГЭ по физике  </a:t>
            </a:r>
            <a:r>
              <a:rPr lang="ru-RU" dirty="0" smtClean="0"/>
              <a:t>[Электронный ресурс].- Электронные данные. -М.: Дрофа,  2008.- 1электрон. опт. диск (CD-ROM).- Технические требования: </a:t>
            </a:r>
            <a:r>
              <a:rPr lang="en-US" dirty="0" smtClean="0"/>
              <a:t>Windows</a:t>
            </a:r>
            <a:r>
              <a:rPr lang="ru-RU" dirty="0" smtClean="0"/>
              <a:t> 98/2000/</a:t>
            </a:r>
            <a:r>
              <a:rPr lang="en-US" dirty="0" smtClean="0"/>
              <a:t>XP</a:t>
            </a:r>
            <a:r>
              <a:rPr lang="ru-RU" dirty="0" smtClean="0"/>
              <a:t>, </a:t>
            </a:r>
            <a:r>
              <a:rPr lang="en-US" dirty="0" smtClean="0"/>
              <a:t>Pentium III</a:t>
            </a:r>
            <a:r>
              <a:rPr lang="ru-RU" dirty="0" smtClean="0"/>
              <a:t>, 256  Мб, 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  16х, видеосистема 800х600, 16 </a:t>
            </a:r>
            <a:r>
              <a:rPr lang="en-US" dirty="0" smtClean="0"/>
              <a:t>bit</a:t>
            </a: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b="1" dirty="0" smtClean="0"/>
              <a:t>    Содержание диска № 57:</a:t>
            </a:r>
          </a:p>
          <a:p>
            <a:pPr algn="just">
              <a:buNone/>
            </a:pPr>
            <a:r>
              <a:rPr lang="ru-RU" dirty="0" smtClean="0"/>
              <a:t>    Все что нужно для подготовки:</a:t>
            </a:r>
          </a:p>
          <a:p>
            <a:pPr algn="just"/>
            <a:r>
              <a:rPr lang="ru-RU" dirty="0" smtClean="0"/>
              <a:t>теоретический материал;</a:t>
            </a:r>
          </a:p>
          <a:p>
            <a:pPr algn="just"/>
            <a:r>
              <a:rPr lang="ru-RU" dirty="0" smtClean="0"/>
              <a:t>примеры решения задач;</a:t>
            </a:r>
          </a:p>
          <a:p>
            <a:pPr algn="just"/>
            <a:r>
              <a:rPr lang="ru-RU" dirty="0" smtClean="0"/>
              <a:t>выполнение заданий в режиме ЕГЭ;</a:t>
            </a:r>
          </a:p>
          <a:p>
            <a:pPr algn="just"/>
            <a:r>
              <a:rPr lang="ru-RU" dirty="0" smtClean="0"/>
              <a:t>словарь терминов и понятий;</a:t>
            </a:r>
          </a:p>
          <a:p>
            <a:pPr algn="just"/>
            <a:r>
              <a:rPr lang="ru-RU" dirty="0" smtClean="0"/>
              <a:t>нормативные документы по организации и проведению ЕГЭ.</a:t>
            </a:r>
          </a:p>
        </p:txBody>
      </p:sp>
      <p:pic>
        <p:nvPicPr>
          <p:cNvPr id="6146" name="Picture 2" descr="C:\Documents and Settings\Надежда Яковлевна\Рабочий стол\Сканированные диски\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2214554"/>
            <a:ext cx="3000395" cy="34067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1422</TotalTime>
  <Words>2610</Words>
  <Application>Microsoft Office PowerPoint</Application>
  <PresentationFormat>Экран (4:3)</PresentationFormat>
  <Paragraphs>323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ZooM</cp:lastModifiedBy>
  <cp:revision>58</cp:revision>
  <dcterms:modified xsi:type="dcterms:W3CDTF">2013-11-27T23:30:27Z</dcterms:modified>
</cp:coreProperties>
</file>