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wmf" Extension="wmf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notesMaster+xml" PartName="/ppt/notesMasters/notesMaster1.xml"/>
  <Override ContentType="application/vnd.openxmlformats-officedocument.presentationml.tags+xml" PartName="/ppt/tags/tag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3" r:id="rId10"/>
    <p:sldId id="266" r:id="rId11"/>
    <p:sldId id="267" r:id="rId12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18C0"/>
    <a:srgbClr val="990000"/>
    <a:srgbClr val="0000FF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66" autoAdjust="0"/>
    <p:restoredTop sz="94660"/>
  </p:normalViewPr>
  <p:slideViewPr>
    <p:cSldViewPr>
      <p:cViewPr varScale="1">
        <p:scale>
          <a:sx n="69" d="100"/>
          <a:sy n="69" d="100"/>
        </p:scale>
        <p:origin x="-1200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AE1FF19-D9B8-457A-93E4-74DF7BC334D0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E8DCD07-BD76-41CF-9E3D-DA95A2714D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58886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8A7017-D07A-46AE-8924-D280D1261085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373F91-E0CF-47E4-A8F8-452F59659DD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765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65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476EA-BBE5-4F92-B208-8653AEC1D54F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91923-48F6-47FD-A0F4-B93B30A8F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5227B4-9A70-49EC-A92E-32B3DDAE8EE1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960502-D1A5-4580-8443-00B2EF8AA9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F2C4F4-C021-404A-A2C6-A30A6201B594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4FE1B2-45AB-41C7-9525-5198B36C13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A12B7-18DF-4EB7-BFCF-FCCF8392106C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BB6966-039A-4DCE-A081-44266E69B5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084FAB-5DC4-4DAB-B18F-3C0851DECC11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4E310B-C70E-4C11-AA81-59627EA361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D637B-54A6-4F52-9FF5-1376CDB30821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7AA014-32DC-44CC-9BFC-ADC6432FB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147F60-F2A9-40E4-B06F-E9235CBF8EB6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B631C-4D74-4A1E-A417-C1A58AA481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E29A9-349B-4BA5-A3F6-3076A0C59EF1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DFC808-A3C9-4C04-A33E-5C755EE0FA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91675F-5A23-487D-B836-74ACC91A58F3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C0FCD9-1318-425D-B0B4-6E2A59F1FA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Образец текста</a:t>
            </a:r>
          </a:p>
          <a:p>
            <a:pPr lvl="1"/>
            <a:r>
              <a:rPr lang="en-US"/>
              <a:t>Второй уровень</a:t>
            </a:r>
          </a:p>
          <a:p>
            <a:pPr lvl="2"/>
            <a:r>
              <a:rPr lang="en-US"/>
              <a:t>Третий уровень</a:t>
            </a:r>
          </a:p>
          <a:p>
            <a:pPr lvl="3"/>
            <a:r>
              <a:rPr lang="en-US"/>
              <a:t>Четвертый уровень</a:t>
            </a:r>
          </a:p>
          <a:p>
            <a:pPr lvl="4"/>
            <a:r>
              <a:rPr lang="en-US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2C3E1-410C-4ED8-ADFE-449FB56AA72A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901724-D01B-4264-99C2-6BC9CEF4D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04B9C8-B9F0-4E22-A278-C560FEDCDC07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81968E-F8AF-4335-B083-AE915A58DE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662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2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2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63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66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6EDEDD8C-DFEF-4CC3-862D-EB2A29E6AF5B}" type="datetimeFigureOut">
              <a:rPr lang="ru-RU"/>
              <a:pPr>
                <a:defRPr/>
              </a:pPr>
              <a:t>28.04.2012</a:t>
            </a:fld>
            <a:endParaRPr lang="ru-RU"/>
          </a:p>
        </p:txBody>
      </p:sp>
      <p:sp>
        <p:nvSpPr>
          <p:cNvPr id="266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FFA281E-1B73-4EA7-870D-AEEABFBF12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63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3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audio" Target="file:///J:\&#1046;&#1080;&#1074;&#1072;&#1103;%20&#1087;&#1088;&#1080;&#1088;&#1086;&#1076;&#1072;\Track10.mp3" TargetMode="External"/><Relationship Id="rId7" Type="http://schemas.openxmlformats.org/officeDocument/2006/relationships/image" Target="../media/image2.jpeg"/><Relationship Id="rId2" Type="http://schemas.openxmlformats.org/officeDocument/2006/relationships/audio" Target="file:///C:\Documents%20and%20Settings\Admin\&#1056;&#1072;&#1073;&#1086;&#1095;&#1080;&#1081;%20&#1089;&#1090;&#1086;&#1083;\&#1084;&#1091;&#1079;&#1099;&#1082;&#1072;&#1083;&#1100;&#1085;&#1099;&#1081;\&#1079;&#1074;&#1091;&#1082;&#1080;%20&#1087;&#1088;&#1080;&#1088;&#1086;&#1076;&#1099;.wav" TargetMode="External"/><Relationship Id="rId1" Type="http://schemas.microsoft.com/office/2007/relationships/media" Target="file:///C:\Documents%20and%20Settings\Admin\&#1056;&#1072;&#1073;&#1086;&#1095;&#1080;&#1081;%20&#1089;&#1090;&#1086;&#1083;\&#1084;&#1091;&#1079;&#1099;&#1082;&#1072;&#1083;&#1100;&#1085;&#1099;&#1081;\&#1079;&#1074;&#1091;&#1082;&#1080;%20&#1087;&#1088;&#1080;&#1088;&#1086;&#1076;&#1099;.wav" TargetMode="Externa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Documents%20and%20Settings\Admin\&#1056;&#1072;&#1073;&#1086;&#1095;&#1080;&#1081;%20&#1089;&#1090;&#1086;&#1083;\&#1084;&#1091;&#1079;&#1099;&#1082;&#1072;&#1083;&#1100;&#1085;&#1099;&#1081;\&#1082;&#1072;&#1087;&#1077;&#1083;&#1100;&#1082;&#1072;.wav" TargetMode="External"/><Relationship Id="rId1" Type="http://schemas.microsoft.com/office/2007/relationships/media" Target="file:///C:\Documents%20and%20Settings\Admin\&#1056;&#1072;&#1073;&#1086;&#1095;&#1080;&#1081;%20&#1089;&#1090;&#1086;&#1083;\&#1084;&#1091;&#1079;&#1099;&#1082;&#1072;&#1083;&#1100;&#1085;&#1099;&#1081;\&#1082;&#1072;&#1087;&#1077;&#1083;&#1100;&#1082;&#1072;.wav" TargetMode="Externa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>
              <a:defRPr/>
            </a:pPr>
            <a:endParaRPr lang="ru-RU" sz="5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727200" y="4021138"/>
            <a:ext cx="6229350" cy="1624012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" pitchFamily="2" charset="2"/>
              <a:buNone/>
              <a:defRPr/>
            </a:pPr>
            <a:endParaRPr lang="ru-RU">
              <a:solidFill>
                <a:srgbClr val="898989"/>
              </a:solidFill>
            </a:endParaRPr>
          </a:p>
        </p:txBody>
      </p:sp>
      <p:pic>
        <p:nvPicPr>
          <p:cNvPr id="10" name="звуки природы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0_1ee5_68e784d0_XL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41" name="Рисунок 12" descr="bee.gif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00125" y="428625"/>
            <a:ext cx="257175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Прямоугольник 15"/>
          <p:cNvSpPr/>
          <p:nvPr/>
        </p:nvSpPr>
        <p:spPr>
          <a:xfrm>
            <a:off x="2406650" y="2967038"/>
            <a:ext cx="185738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715375" y="214313"/>
            <a:ext cx="184150" cy="40005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285720" y="4929198"/>
            <a:ext cx="4071966" cy="1736646"/>
          </a:xfrm>
          <a:prstGeom prst="flowChartAlternateProcess">
            <a:avLst/>
          </a:prstGeom>
          <a:blipFill>
            <a:blip r:embed="rId9"/>
            <a:tile tx="0" ty="0" sx="100000" sy="100000" flip="none" algn="tl"/>
          </a:blipFill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Экологический проект: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«Люди, будьте добры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берегите окружающий мир!»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43438" y="5715016"/>
            <a:ext cx="4326121" cy="923330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Создатели проекта: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учитель биологии Куприянова М.В.,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учитель начальных классов  </a:t>
            </a:r>
            <a:r>
              <a:rPr lang="ru-RU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Скибо</a:t>
            </a:r>
            <a:r>
              <a:rPr lang="ru-RU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М.Н.</a:t>
            </a:r>
          </a:p>
        </p:txBody>
      </p:sp>
      <p:pic>
        <p:nvPicPr>
          <p:cNvPr id="14347" name="Track10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Track10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3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 numSld="11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7"/>
                </p:tgtEl>
              </p:cMediaNode>
            </p:audio>
            <p:audio>
              <p:cMediaNode numSld="11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34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WordArt 4"/>
          <p:cNvSpPr>
            <a:spLocks noChangeArrowheads="1" noChangeShapeType="1" noTextEdit="1"/>
          </p:cNvSpPr>
          <p:nvPr/>
        </p:nvSpPr>
        <p:spPr bwMode="auto">
          <a:xfrm>
            <a:off x="2843213" y="5805488"/>
            <a:ext cx="2990850" cy="695325"/>
          </a:xfrm>
          <a:prstGeom prst="rect">
            <a:avLst/>
          </a:prstGeom>
        </p:spPr>
        <p:txBody>
          <a:bodyPr wrap="none" fromWordArt="1">
            <a:prstTxWarp prst="textDeflateTop">
              <a:avLst>
                <a:gd name="adj" fmla="val 46875"/>
              </a:avLst>
            </a:prstTxWarp>
          </a:bodyPr>
          <a:lstStyle/>
          <a:p>
            <a:pPr algn="ctr"/>
            <a:r>
              <a:rPr lang="ru-RU" sz="2400" kern="10" spc="-2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Ваши дети</a:t>
            </a:r>
          </a:p>
        </p:txBody>
      </p:sp>
      <p:sp>
        <p:nvSpPr>
          <p:cNvPr id="2560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03" name="Rectangle 14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04" name="Rectangle 15"/>
          <p:cNvSpPr>
            <a:spLocks noChangeArrowheads="1"/>
          </p:cNvSpPr>
          <p:nvPr/>
        </p:nvSpPr>
        <p:spPr bwMode="auto">
          <a:xfrm>
            <a:off x="0" y="3343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05" name="Rectangle 16"/>
          <p:cNvSpPr>
            <a:spLocks noChangeArrowheads="1"/>
          </p:cNvSpPr>
          <p:nvPr/>
        </p:nvSpPr>
        <p:spPr bwMode="auto">
          <a:xfrm>
            <a:off x="0" y="43529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5606" name="Rectangle 17"/>
          <p:cNvSpPr>
            <a:spLocks noChangeArrowheads="1"/>
          </p:cNvSpPr>
          <p:nvPr/>
        </p:nvSpPr>
        <p:spPr bwMode="auto">
          <a:xfrm>
            <a:off x="0" y="92106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1762" name="WordArt 18"/>
          <p:cNvSpPr>
            <a:spLocks noChangeArrowheads="1" noChangeShapeType="1" noTextEdit="1"/>
          </p:cNvSpPr>
          <p:nvPr/>
        </p:nvSpPr>
        <p:spPr bwMode="auto">
          <a:xfrm>
            <a:off x="285750" y="1643063"/>
            <a:ext cx="8493125" cy="1171575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ru-RU" sz="20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Impact"/>
              </a:rPr>
              <a:t>Люди, будьте добры- </a:t>
            </a:r>
          </a:p>
          <a:p>
            <a:pPr algn="ctr"/>
            <a:r>
              <a:rPr lang="ru-RU" sz="2000" b="1" kern="10">
                <a:ln w="9525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68686"/>
                  </a:outerShdw>
                </a:effectLst>
                <a:latin typeface="Impact"/>
              </a:rPr>
              <a:t>берегите окружающий мир!</a:t>
            </a:r>
          </a:p>
        </p:txBody>
      </p:sp>
      <p:sp>
        <p:nvSpPr>
          <p:cNvPr id="25608" name="WordArt 19" descr="Частый вертикальный"/>
          <p:cNvSpPr>
            <a:spLocks noChangeArrowheads="1" noChangeShapeType="1" noTextEdit="1"/>
          </p:cNvSpPr>
          <p:nvPr/>
        </p:nvSpPr>
        <p:spPr bwMode="auto">
          <a:xfrm rot="-128818">
            <a:off x="322263" y="2898775"/>
            <a:ext cx="8210550" cy="1717675"/>
          </a:xfrm>
          <a:prstGeom prst="rect">
            <a:avLst/>
          </a:prstGeom>
        </p:spPr>
        <p:txBody>
          <a:bodyPr wrap="none" fromWordArt="1">
            <a:prstTxWarp prst="textCurveUp">
              <a:avLst>
                <a:gd name="adj" fmla="val 40356"/>
              </a:avLst>
            </a:prstTxWarp>
          </a:bodyPr>
          <a:lstStyle/>
          <a:p>
            <a:pPr algn="ctr"/>
            <a:r>
              <a:rPr lang="ru-RU" sz="3600" kern="10">
                <a:ln w="12700">
                  <a:solidFill>
                    <a:srgbClr val="000000"/>
                  </a:solidFill>
                  <a:round/>
                  <a:headEnd/>
                  <a:tailEnd/>
                </a:ln>
                <a:pattFill prst="dashHorz">
                  <a:fgClr>
                    <a:srgbClr val="808080"/>
                  </a:fgClr>
                  <a:bgClr>
                    <a:srgbClr val="FFFF00"/>
                  </a:bgClr>
                </a:pattFill>
                <a:effectLst>
                  <a:outerShdw dist="45791" dir="2021404" algn="ctr" rotWithShape="0">
                    <a:srgbClr val="808080">
                      <a:alpha val="79999"/>
                    </a:srgbClr>
                  </a:outerShdw>
                </a:effectLst>
                <a:latin typeface="Arial Black"/>
              </a:rPr>
              <a:t>Мы хотим его видеть красивым и чистым!</a:t>
            </a:r>
          </a:p>
        </p:txBody>
      </p:sp>
      <p:pic>
        <p:nvPicPr>
          <p:cNvPr id="1026" name="Рисунок 4" descr="http://go.mail.ru/click?url=http%3A%2F%2Fworldofanimals.ru%2FstLmenu%2F17%2Fpictst4%2F9.jpg&amp;title=imgfull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14573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5610" name="Рисунок 1" descr="C:\Documents and Settings\323\Рабочий стол\Новая папка (3)\4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3714750" y="4786313"/>
            <a:ext cx="1857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1" name="Рисунок 1" descr="C:\Documents and Settings\323\Рабочий стол\Новая папка (3)\4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1928813" y="4786313"/>
            <a:ext cx="1857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2" name="Рисунок 1" descr="C:\Documents and Settings\323\Рабочий стол\Новая папка (3)\41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 flipV="1">
            <a:off x="142875" y="4786313"/>
            <a:ext cx="185737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3" name="Рисунок 2" descr="C:\Documents and Settings\323\Рабочий стол\Новая папка (3)\calendula_officinalis[1].jpg"/>
          <p:cNvPicPr>
            <a:picLocks noChangeAspect="1" noChangeArrowheads="1"/>
          </p:cNvPicPr>
          <p:nvPr/>
        </p:nvPicPr>
        <p:blipFill>
          <a:blip r:embed="rId4">
            <a:lum contrast="42000"/>
          </a:blip>
          <a:srcRect/>
          <a:stretch>
            <a:fillRect/>
          </a:stretch>
        </p:blipFill>
        <p:spPr bwMode="auto">
          <a:xfrm>
            <a:off x="7429500" y="4786313"/>
            <a:ext cx="17145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14" name="Рисунок 2" descr="C:\Documents and Settings\323\Рабочий стол\Новая папка (3)\calendula_officinalis[1].jpg"/>
          <p:cNvPicPr>
            <a:picLocks noChangeAspect="1" noChangeArrowheads="1"/>
          </p:cNvPicPr>
          <p:nvPr/>
        </p:nvPicPr>
        <p:blipFill>
          <a:blip r:embed="rId4">
            <a:lum contrast="42000"/>
          </a:blip>
          <a:srcRect/>
          <a:stretch>
            <a:fillRect/>
          </a:stretch>
        </p:blipFill>
        <p:spPr bwMode="auto">
          <a:xfrm>
            <a:off x="5500688" y="4786313"/>
            <a:ext cx="20193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 -0.05063  0.075 -0.08261  0.125 -0.08261  C 0.175 -0.08261  0.22 -0.05063  0.25 0  C 0.22 0.05063  0.175 0.08261  0.125 0.08261  C 0.075 0.08261  0.03 0.05063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317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6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214290"/>
            <a:ext cx="7447872" cy="3170099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Человек не станет 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господином природы, пока </a:t>
            </a:r>
          </a:p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не станет господином</a:t>
            </a:r>
          </a:p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E818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самого себя!</a:t>
            </a:r>
          </a:p>
          <a:p>
            <a:pPr algn="ctr">
              <a:defRPr/>
            </a:pPr>
            <a:endParaRPr lang="ru-RU" sz="4000" b="1" spc="50" dirty="0">
              <a:ln w="11430"/>
              <a:solidFill>
                <a:srgbClr val="E818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0562" y="3000372"/>
            <a:ext cx="4528163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r">
              <a:defRPr/>
            </a:pPr>
            <a:r>
              <a:rPr lang="ru-RU" sz="24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Георг  Гегель,  </a:t>
            </a:r>
            <a:r>
              <a:rPr lang="ru-RU" sz="1200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немецкий философ</a:t>
            </a:r>
          </a:p>
        </p:txBody>
      </p:sp>
      <p:pic>
        <p:nvPicPr>
          <p:cNvPr id="26628" name="Picture 4" descr="SAFEH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357563"/>
            <a:ext cx="3771900" cy="226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-0.022 -0.02265  -0.033 -0.06129  -0.027 -0.09993  C -0.024 -0.11325  -0.02 -0.12658  -0.014 -0.13724  C -0.01 -0.10659  0.004 -0.07861  0.025 -0.06129  C 0.025 -0.0986  0.041 -0.13457  0.068 -0.15056  C 0.077 -0.15722  0.087 -0.15989  0.097 -0.16122  C 0.082 -0.13857  0.074 -0.10659  0.077 -0.07328  C 0.099 -0.09727  0.13 -0.1026  0.157 -0.08527  C 0.166 -0.07994  0.175 -0.07062  0.181 -0.06129  C 0.158 -0.06396  0.134 -0.05196  0.117 -0.02798  C 0.144 -0.01999  0.167 0.00799  0.174 0.04663  C 0.176 0.05996  0.176 0.07328  0.174 0.08661  C 0.161 0.06129  0.139 0.04397  0.115 0.0413  C 0.127 0.07461  0.124 0.11592  0.106 0.14656  C 0.099 0.15722  0.091 0.16655  0.082 0.17188  C 0.089 0.14257  0.085 0.10926  0.072 0.08261  C 0.06 0.11592  0.034 0.13857  0.004 0.13857  C -0.007 0.13857  -0.017 0.13591  -0.026 0.13058  C -0.004 0.11992  0.013 0.0946  0.021 0.06396  C -0.007 0.07195  -0.036 0.05996  -0.055 0.02931  C -0.062 0.01732  -0.066 0.00533  -0.069 -0.00799  C -0.049 0.00933  -0.023 0.01199  0 0  Z" pathEditMode="relative" ptsTypes="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blipFill dpi="0" rotWithShape="1">
          <a:blip r:embed="rId4"/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0" y="14288"/>
            <a:ext cx="7835900" cy="255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lang="ru-RU" sz="1200">
                <a:solidFill>
                  <a:srgbClr val="FF000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1. Аннотация проекта</a:t>
            </a:r>
            <a:endParaRPr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 eaLnBrk="0" hangingPunct="0"/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   Проект включает в себя создание инициативной группы в количестве </a:t>
            </a:r>
            <a:r>
              <a:rPr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5</a:t>
            </a:r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 человек ( представители власти, </a:t>
            </a:r>
          </a:p>
          <a:p>
            <a:pPr eaLnBrk="0" hangingPunct="0"/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общественности,  предприниматели, </a:t>
            </a:r>
            <a:r>
              <a:rPr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 школьники</a:t>
            </a:r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), проведение 12 мероприятий </a:t>
            </a:r>
          </a:p>
          <a:p>
            <a:pPr eaLnBrk="0" hangingPunct="0"/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просветительского и экологического характера, в ходе которого примут участие около </a:t>
            </a:r>
            <a:r>
              <a:rPr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56</a:t>
            </a:r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 человек, предполагается </a:t>
            </a:r>
          </a:p>
          <a:p>
            <a:pPr eaLnBrk="0" hangingPunct="0"/>
            <a:r>
              <a:rPr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 показать презентации(</a:t>
            </a:r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 2 </a:t>
            </a:r>
            <a:r>
              <a:rPr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)</a:t>
            </a:r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, публикации 2 статей в районной газете </a:t>
            </a:r>
          </a:p>
          <a:p>
            <a:pPr eaLnBrk="0" hangingPunct="0"/>
            <a:r>
              <a:rPr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«На земле Троицкой», выпуск 10 листовок</a:t>
            </a:r>
            <a:r>
              <a:rPr lang="ru-RU" sz="900">
                <a:ea charset="0" pitchFamily="18" typeface="Times New Roman"/>
                <a:cs charset="0" typeface="Arial"/>
              </a:rPr>
              <a:t>.</a:t>
            </a:r>
          </a:p>
          <a:p>
            <a:pPr eaLnBrk="0" hangingPunct="0"/>
            <a:r>
              <a:rPr b="1" lang="ru-RU" sz="1200">
                <a:solidFill>
                  <a:srgbClr val="FF000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2.Описание проблемы, её актуальность.</a:t>
            </a:r>
          </a:p>
          <a:p>
            <a:pPr eaLnBrk="0" hangingPunct="0"/>
            <a:endParaRPr b="1"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 eaLnBrk="0" hangingPunct="0"/>
            <a:endParaRPr b="1"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 eaLnBrk="0" hangingPunct="0"/>
            <a:endParaRPr lang="ru-RU" sz="900">
              <a:ea charset="0" pitchFamily="18" typeface="Times New Roman"/>
              <a:cs charset="0" typeface="Arial"/>
            </a:endParaRPr>
          </a:p>
          <a:p>
            <a:pPr eaLnBrk="0" hangingPunct="0"/>
            <a:endParaRPr lang="ru-RU" sz="900">
              <a:ea charset="0" pitchFamily="18" typeface="Times New Roman"/>
              <a:cs charset="0" typeface="Arial"/>
            </a:endParaRPr>
          </a:p>
          <a:p>
            <a:pPr eaLnBrk="0" hangingPunct="0"/>
            <a:endParaRPr lang="ru-RU" sz="900">
              <a:ea charset="0" pitchFamily="18" typeface="Times New Roman"/>
              <a:cs charset="0" typeface="Arial"/>
            </a:endParaRPr>
          </a:p>
          <a:p>
            <a:pPr eaLnBrk="0" hangingPunct="0"/>
            <a:endParaRPr lang="ru-RU" sz="900">
              <a:ea charset="0" pitchFamily="18" typeface="Times New Roman"/>
              <a:cs charset="0" typeface="Arial"/>
            </a:endParaRPr>
          </a:p>
          <a:p>
            <a:pPr eaLnBrk="0" hangingPunct="0"/>
            <a:endParaRPr lang="ru-RU">
              <a:ea charset="0" pitchFamily="18" typeface="Times New Roman"/>
              <a:cs charset="0" typeface="Arial"/>
            </a:endParaRPr>
          </a:p>
        </p:txBody>
      </p:sp>
      <p:sp>
        <p:nvSpPr>
          <p:cNvPr id="16387" name="Прямоугольник 10"/>
          <p:cNvSpPr>
            <a:spLocks noChangeArrowheads="1"/>
          </p:cNvSpPr>
          <p:nvPr/>
        </p:nvSpPr>
        <p:spPr bwMode="auto">
          <a:xfrm>
            <a:off x="285750" y="1028700"/>
            <a:ext cx="885825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charset="0" pitchFamily="34" typeface="Calibri"/>
            </a:endParaRPr>
          </a:p>
          <a:p>
            <a:r>
              <a:rPr lang="ru-RU" sz="1200">
                <a:solidFill>
                  <a:srgbClr val="00B050"/>
                </a:solidFill>
                <a:latin charset="0" pitchFamily="66" typeface="Comic Sans MS"/>
              </a:rPr>
              <a:t>   На реке Белая организуют зону отдыха жители села, приезжающие люди. После отдыха остается большое количество мусора на берегу, который с дождем и ветром попадает в реку, тем самым загрязняя ее. На правом и левом берегу реки жители села  устроили стихийную свалку. Во время весеннего снеготаяния этот мусор также попадает в реку. По инициативе учителей и  обучающихся школы была проведена подготовительная работа. В  результате которых было установлено , что происходит захламление берегов реки мусором , который попадает в реку. Следствием такого отношения в реке становится нарушение экосистем, как реки , так и прибрежной зоны.</a:t>
            </a:r>
          </a:p>
          <a:p>
            <a:endParaRPr lang="ru-RU">
              <a:latin charset="0" pitchFamily="34" typeface="Calibri"/>
            </a:endParaRP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2593975"/>
            <a:ext cx="70485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 wrap="none">
            <a:spAutoFit/>
          </a:bodyPr>
          <a:lstStyle/>
          <a:p>
            <a:r>
              <a:rPr b="1" lang="ru-RU" sz="1200">
                <a:solidFill>
                  <a:srgbClr val="FF000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3. План - график реализации проекта</a:t>
            </a:r>
          </a:p>
          <a:p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            май –</a:t>
            </a:r>
            <a:r>
              <a:rPr b="1"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 октябрь</a:t>
            </a:r>
          </a:p>
          <a:p>
            <a:r>
              <a:rPr b="1" lang="ru-RU" sz="1200">
                <a:solidFill>
                  <a:srgbClr val="FF000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Мероприятия: </a:t>
            </a:r>
          </a:p>
          <a:p>
            <a:pPr>
              <a:buFont charset="0" typeface="Arial"/>
              <a:buChar char="•"/>
            </a:pPr>
            <a:endParaRPr b="1" lang="ru-RU" sz="1200">
              <a:solidFill>
                <a:srgbClr val="00B05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 Очистка левого и правого берега реки Белая около моста (май)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Уборка мусора по обочинам дороги от 17км до села, протяжённостью 5км ( май)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Очистка побережья реки –зоны отдыха ( май)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Посадка саженцев (май)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Изготовление и установка щитов  ( май)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Обращение -п</a:t>
            </a: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ризыв школьников </a:t>
            </a:r>
            <a:r>
              <a:rPr b="1" lang="ru-RU" sz="1200">
                <a:solidFill>
                  <a:srgbClr val="00B050"/>
                </a:solidFill>
                <a:ea charset="0" pitchFamily="18" typeface="Times New Roman"/>
                <a:cs charset="0" typeface="Arial"/>
              </a:rPr>
              <a:t> через районную</a:t>
            </a: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 газету (май)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Уборка школьного холма ( июнь)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Распространение  экологических листовок (июнь)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Мультимедийная презентация ( приглашение жителей села, депутатов, предпринимателей)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Проведение акции «Речной патруль»  ( детский оздоровительный лагерь)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Творчество детей «Какой мы хотим видеть нашу планету?»</a:t>
            </a:r>
          </a:p>
          <a:p>
            <a:pPr>
              <a:buFont charset="2" pitchFamily="2" typeface="Wingdings"/>
              <a:buChar char="ü"/>
            </a:pPr>
            <a:r>
              <a:rPr b="1" lang="ru-RU" sz="1200">
                <a:solidFill>
                  <a:srgbClr val="00B050"/>
                </a:solidFill>
                <a:latin charset="0" pitchFamily="66" typeface="Comic Sans MS"/>
                <a:ea charset="0" pitchFamily="18" typeface="Times New Roman"/>
                <a:cs charset="0" typeface="Arial"/>
              </a:rPr>
              <a:t>Собрание с родителями: « Нам здесь жить!»  Анкетирование, презентация)(осень- октябрь)</a:t>
            </a:r>
          </a:p>
          <a:p>
            <a:pPr>
              <a:buFont charset="2" pitchFamily="2" typeface="Wingdings"/>
              <a:buChar char="ü"/>
            </a:pPr>
            <a:endParaRPr b="1"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>
              <a:buFont charset="2" pitchFamily="2" typeface="Wingdings"/>
              <a:buChar char="ü"/>
            </a:pPr>
            <a:endParaRPr b="1"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>
              <a:buFont charset="2" pitchFamily="2" typeface="Wingdings"/>
              <a:buChar char="ü"/>
            </a:pPr>
            <a:endParaRPr b="1"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>
              <a:buFont charset="2" pitchFamily="2" typeface="Wingdings"/>
              <a:buChar char="ü"/>
            </a:pPr>
            <a:endParaRPr b="1"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pPr>
              <a:buFont charset="2" pitchFamily="2" typeface="Wingdings"/>
              <a:buChar char="ü"/>
            </a:pPr>
            <a:endParaRPr b="1"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  <a:p>
            <a:endParaRPr lang="ru-RU" sz="1200">
              <a:solidFill>
                <a:srgbClr val="FF0000"/>
              </a:solidFill>
              <a:latin charset="0" pitchFamily="66" typeface="Comic Sans MS"/>
              <a:ea charset="0" pitchFamily="18" typeface="Times New Roman"/>
              <a:cs charset="0" typeface="Arial"/>
            </a:endParaRPr>
          </a:p>
        </p:txBody>
      </p:sp>
      <p:pic>
        <p:nvPicPr>
          <p:cNvPr id="14" name="капелька.wav">
            <a:hlinkClick action="ppaction://media" r:id="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358188" y="578643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descr="img003" id="16390" name="Picture 6"/>
          <p:cNvPicPr>
            <a:picLocks noChangeArrowheads="1" noChangeAspect="1"/>
          </p:cNvPicPr>
          <p:nvPr/>
        </p:nvPicPr>
        <p:blipFill>
          <a:blip r:embed="rId6"/>
          <a:srcRect r="23"/>
          <a:stretch>
            <a:fillRect/>
          </a:stretch>
        </p:blipFill>
        <p:spPr bwMode="auto">
          <a:xfrm>
            <a:off x="6357938" y="2428875"/>
            <a:ext cx="2589212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1" name="Rectangle 10"/>
          <p:cNvSpPr>
            <a:spLocks noChangeArrowheads="1"/>
          </p:cNvSpPr>
          <p:nvPr/>
        </p:nvSpPr>
        <p:spPr bwMode="auto">
          <a:xfrm>
            <a:off x="6357938" y="3571875"/>
            <a:ext cx="1485900" cy="571500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sz="1600">
                <a:latin charset="0" pitchFamily="18" typeface="Times New Roman"/>
              </a:rPr>
              <a:t>Экологическая тропа</a:t>
            </a: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357950" y="3643314"/>
            <a:ext cx="1230786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dir="tl" rig="glow">
                <a:rot lat="0" lon="0" rev="5400000"/>
              </a:lightRig>
            </a:scene3d>
            <a:sp3d contourW="12700">
              <a:bevelT h="25400" w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b="1" dirty="0" err="1" lang="ru-RU" sz="12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</a:rPr>
              <a:t>Эклогическая</a:t>
            </a:r>
            <a:endParaRPr b="1" dirty="0" lang="ru-RU" sz="120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algn="tl" blurRad="80000" dir="5040000" dist="40000">
                  <a:srgbClr val="000000">
                    <a:alpha val="30000"/>
                  </a:srgbClr>
                </a:outerShdw>
              </a:effectLst>
            </a:endParaRPr>
          </a:p>
          <a:p>
            <a:pPr algn="ctr">
              <a:defRPr/>
            </a:pPr>
            <a:r>
              <a:rPr b="1" dirty="0" lang="ru-RU" sz="120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algn="tl" blurRad="80000" dir="5040000" dist="40000">
                    <a:srgbClr val="000000">
                      <a:alpha val="30000"/>
                    </a:srgbClr>
                  </a:outerShdw>
                </a:effectLst>
              </a:rPr>
              <a:t>тропа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429388" y="2428868"/>
            <a:ext cx="857256" cy="338554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b="1" dirty="0" lang="ru-RU" sz="1600">
                <a:ln cmpd="sng" w="17780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algn="tl" blurRad="50800" rotWithShape="0">
                    <a:srgbClr val="000000"/>
                  </a:outerShdw>
                </a:effectLst>
              </a:rPr>
              <a:t>17 км</a:t>
            </a:r>
          </a:p>
        </p:txBody>
      </p:sp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  <p:cond delay="0" evt="onBegin">
                          <p:tn val="2"/>
                        </p:cond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afterEffect" presetClass="mediacall" presetID="1" presetSubtype="0">
                                  <p:stCondLst>
                                    <p:cond delay="0"/>
                                  </p:stCondLst>
                                  <p:childTnLst>
                                    <p:cmd cmd="playFrom(0.0)" type="call">
                                      <p:cBhvr>
                                        <p:cTn dur="13360" fill="hold" id="6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  <p:audio>
              <p:cMediaNode>
                <p:cTn display="0" fill="hold" id="7">
                  <p:stCondLst>
                    <p:cond delay="indefinite"/>
                  </p:stCondLst>
                  <p:endCondLst>
                    <p:cond delay="0" evt="onNext">
                      <p:tgtEl>
                        <p:sldTgt/>
                      </p:tgtEl>
                    </p:cond>
                    <p:cond delay="0" evt="onPrev">
                      <p:tgtEl>
                        <p:sldTgt/>
                      </p:tgtEl>
                    </p:cond>
                    <p:cond delay="0"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5" descr="C:\Documents and Settings\Admin\Рабочий стол\Дети войны\IMGP003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7688" y="3786188"/>
            <a:ext cx="414337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6286520"/>
            <a:ext cx="4331122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+mn-lt"/>
              </a:rPr>
              <a:t>Паводок на реке Белой</a:t>
            </a:r>
            <a:endParaRPr lang="ru-RU" sz="2400" b="1" cap="all" dirty="0">
              <a:ln/>
              <a:solidFill>
                <a:srgbClr val="0000FF"/>
              </a:solidFill>
              <a:effectLst>
                <a:reflection blurRad="10000" stA="55000" endPos="48000" dist="500" dir="5400000" sy="-100000" algn="bl" rotWithShape="0"/>
              </a:effectLst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142852"/>
            <a:ext cx="295497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Наша </a:t>
            </a:r>
            <a:r>
              <a:rPr lang="ru-RU" sz="24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Хайрюзовка</a:t>
            </a:r>
            <a:endParaRPr lang="ru-RU" sz="2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</a:endParaRPr>
          </a:p>
        </p:txBody>
      </p:sp>
      <p:pic>
        <p:nvPicPr>
          <p:cNvPr id="17413" name="Рисунок 6" descr="J:\Карта\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0452793">
            <a:off x="5159375" y="312738"/>
            <a:ext cx="3533775" cy="334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7" descr="J:\Карта\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462642">
            <a:off x="1643063" y="727075"/>
            <a:ext cx="3609975" cy="334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1142976" y="4357694"/>
            <a:ext cx="1957267" cy="40011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cap="all" dirty="0">
                <a:ln>
                  <a:solidFill>
                    <a:srgbClr val="FF0000"/>
                  </a:solidFill>
                </a:ln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Карта села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71414"/>
            <a:ext cx="5998437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Воду мы начинаем ценить не раньше,  того,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как высыхает колодец . (  Томас </a:t>
            </a:r>
            <a:r>
              <a:rPr lang="ru-RU" sz="2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Фуллер</a:t>
            </a: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)</a:t>
            </a:r>
          </a:p>
        </p:txBody>
      </p:sp>
      <p:pic>
        <p:nvPicPr>
          <p:cNvPr id="3" name="Рисунок 14" descr="C:\Documents and Settings\Admin\Рабочий стол\Дети войны\IMGP00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50" y="857250"/>
            <a:ext cx="3786188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42910" y="3286124"/>
            <a:ext cx="1897699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</a:rPr>
              <a:t>Красавица река</a:t>
            </a:r>
          </a:p>
        </p:txBody>
      </p:sp>
      <p:pic>
        <p:nvPicPr>
          <p:cNvPr id="18437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928688"/>
            <a:ext cx="3571875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38" y="3643313"/>
            <a:ext cx="3629025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Рисунок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5" y="3643313"/>
            <a:ext cx="41433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4357686" y="778451"/>
            <a:ext cx="518925" cy="6079549"/>
          </a:xfrm>
          <a:prstGeom prst="rect">
            <a:avLst/>
          </a:prstGeom>
          <a:noFill/>
        </p:spPr>
        <p:txBody>
          <a:bodyPr vert="wordArtVert" wrap="none">
            <a:spAutoFit/>
          </a:bodyPr>
          <a:lstStyle/>
          <a:p>
            <a:pPr algn="ctr">
              <a:defRPr/>
            </a:pPr>
            <a:r>
              <a:rPr lang="ru-RU" sz="2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99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Вот сколько мусора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12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p="http://schemas.openxmlformats.org/presentationml/2006/main" xmlns:a="http://schemas.openxmlformats.org/drawingml/2006/main" xmlns:r="http://schemas.openxmlformats.org/officeDocument/2006/relationships" showMasterSp="0">
  <p:cSld>
    <p:bg>
      <p:bgPr>
        <a:blipFill dpi="0" rotWithShape="1">
          <a:blip r:embed="rId2"/>
          <a:srcRect/>
          <a:tile algn="tl" flip="none" sx="100000" sy="100000" tx="0" ty="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429124" y="142852"/>
            <a:ext cx="472437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b="1" dirty="0" lang="ru-RU" sz="2400">
                <a:ln cmpd="sng" w="3155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Вот отсюда, именно отсюда,</a:t>
            </a:r>
          </a:p>
          <a:p>
            <a:pPr algn="ctr">
              <a:defRPr/>
            </a:pPr>
            <a:r>
              <a:rPr b="1" dirty="0" lang="ru-RU" sz="2400">
                <a:ln cmpd="sng" w="3155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Из глубин лесного родника,</a:t>
            </a:r>
          </a:p>
          <a:p>
            <a:pPr algn="ctr">
              <a:defRPr/>
            </a:pPr>
            <a:r>
              <a:rPr b="1" dirty="0" lang="ru-RU" sz="2400">
                <a:ln cmpd="sng" w="3155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Выбегает </a:t>
            </a:r>
            <a:r>
              <a:rPr b="1" dirty="0" err="1" lang="ru-RU" sz="2400">
                <a:ln cmpd="sng" w="3155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голубое</a:t>
            </a:r>
            <a:r>
              <a:rPr b="1" dirty="0" lang="ru-RU" sz="2400">
                <a:ln cmpd="sng" w="3155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 чудо -</a:t>
            </a:r>
          </a:p>
          <a:p>
            <a:pPr algn="ctr">
              <a:defRPr/>
            </a:pPr>
            <a:r>
              <a:rPr b="1" dirty="0" lang="ru-RU" sz="2400">
                <a:ln cmpd="sng" w="3155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algn="tl" blurRad="50800" dir="5400000" dist="40000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charset="0" pitchFamily="66" typeface="Comic Sans MS"/>
              </a:rPr>
              <a:t>Белая чудесная река…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928802"/>
            <a:ext cx="8429684" cy="409342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b="1" dirty="0" lang="ru-RU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       Большую тревогу  вызывает бедственное положение малых рек. </a:t>
            </a:r>
            <a:r>
              <a:rPr b="1" dirty="0" lang="ru-RU" smtClean="0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Они  </a:t>
            </a:r>
            <a:r>
              <a:rPr b="1" dirty="0" lang="ru-RU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становятся полноводными  во время таяния снегов, ливневых и затяжных дождей и мелеют в другое время года. </a:t>
            </a:r>
            <a:r>
              <a:rPr b="1" dirty="0" lang="ru-RU" spc="50" sz="2000">
                <a:ln cmpd="sng" w="1270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От малых </a:t>
            </a:r>
            <a:r>
              <a:rPr b="1" dirty="0" lang="ru-RU" smtClean="0" spc="50" sz="2000">
                <a:ln cmpd="sng" w="1270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речушек </a:t>
            </a:r>
            <a:r>
              <a:rPr b="1" dirty="0" lang="ru-RU" spc="50" sz="2000">
                <a:ln cmpd="sng" w="1270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и  родников зависит состояние средних и больших рек. Малые </a:t>
            </a:r>
            <a:r>
              <a:rPr b="1" dirty="0" lang="ru-RU" smtClean="0" spc="50" sz="4000">
                <a:ln cmpd="sng" w="1270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charset="0" pitchFamily="34" typeface="Verdana"/>
              </a:rPr>
              <a:t>речки</a:t>
            </a:r>
            <a:r>
              <a:rPr b="1" dirty="0" lang="ru-RU" smtClean="0" spc="50" sz="2000">
                <a:ln cmpd="sng" w="1270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</a:t>
            </a:r>
            <a:r>
              <a:rPr b="1" dirty="0" lang="ru-RU" spc="50" sz="2000">
                <a:ln cmpd="sng" w="12700">
                  <a:solidFill>
                    <a:srgbClr val="FF0000"/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служат незаменимым источником  снабжения населения  хорошей питьевой водой.</a:t>
            </a:r>
          </a:p>
          <a:p>
            <a:pPr algn="just">
              <a:defRPr/>
            </a:pPr>
            <a:r>
              <a:rPr b="1" dirty="0" lang="ru-RU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 Теперь  этим </a:t>
            </a:r>
            <a:r>
              <a:rPr b="1" dirty="0" lang="ru-RU" smtClean="0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водоёмам </a:t>
            </a:r>
            <a:r>
              <a:rPr b="1" dirty="0" lang="ru-RU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всё чаще грозит обмеление, загрязнение и исчезновение. Малые реки  особенно чувствительны к </a:t>
            </a:r>
            <a:r>
              <a:rPr b="1" dirty="0" lang="ru-RU" smtClean="0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воздействию </a:t>
            </a:r>
            <a:r>
              <a:rPr b="1" dirty="0" lang="ru-RU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со стороны людей. Каждая река </a:t>
            </a:r>
            <a:r>
              <a:rPr b="1" dirty="0" lang="ru-RU" smtClean="0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самобытна, неповторима </a:t>
            </a:r>
            <a:r>
              <a:rPr b="1" dirty="0" lang="ru-RU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, живёт  и «болеет» по- своему. Причина этого – </a:t>
            </a:r>
            <a:r>
              <a:rPr b="1" dirty="0" lang="ru-RU" smtClean="0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сброс </a:t>
            </a:r>
            <a:r>
              <a:rPr b="1" dirty="0" lang="ru-RU" spc="50" sz="2000">
                <a:ln cmpd="sng" w="12700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E818C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мусора в реку, загрязнение  берегов.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48" y="5786454"/>
            <a:ext cx="8185574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b="1" dirty="0" lang="ru-RU" sz="540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B0F0"/>
                </a:solidFill>
                <a:effectLst>
                  <a:outerShdw algn="tl" blurRad="25500" dir="7020000" dist="23000">
                    <a:srgbClr val="000000">
                      <a:alpha val="50000"/>
                    </a:srgbClr>
                  </a:outerShdw>
                </a:effectLst>
              </a:rPr>
              <a:t>Где вода –там и жизнь!</a:t>
            </a:r>
          </a:p>
        </p:txBody>
      </p:sp>
      <p:pic>
        <p:nvPicPr>
          <p:cNvPr descr="img002" id="20485" name="Picture 5"/>
          <p:cNvPicPr>
            <a:picLocks noChangeArrowheads="1"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323850" y="115888"/>
            <a:ext cx="3074988" cy="1728787"/>
          </a:xfrm>
          <a:prstGeom prst="roundRect">
            <a:avLst>
              <a:gd fmla="val 4167" name="adj"/>
            </a:avLst>
          </a:prstGeom>
          <a:solidFill>
            <a:srgbClr val="FFFFFF"/>
          </a:solidFill>
          <a:ln cap="sq" w="76200">
            <a:solidFill>
              <a:srgbClr val="EAEAEA"/>
            </a:solidFill>
            <a:miter lim="800000"/>
          </a:ln>
          <a:effectLst>
            <a:reflection algn="bl" blurRad="6350" dir="5400000" endA="300" endPos="35000" rotWithShape="0" stA="52000" sy="-100000"/>
          </a:effectLst>
          <a:scene3d>
            <a:camera prst="orthographicFront"/>
            <a:lightRig dir="t" rig="threeP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dur="indefinite" id="1" nodeType="tmRoot" restart="never">
          <p:childTnLst>
            <p:seq concurrent="1" nextAc="seek">
              <p:cTn dur="indefinite" id="2" nodeType="mainSeq">
                <p:childTnLst>
                  <p:par>
                    <p:cTn fill="hold" id="3">
                      <p:stCondLst>
                        <p:cond delay="indefinite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53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dur="500" fill="hold" id="7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dur="500" fill="hold" id="8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>
                                        <p:cTn dur="500" id="9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57356" y="142852"/>
            <a:ext cx="4035913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+mn-lt"/>
              </a:rPr>
              <a:t>Земля – наш дом</a:t>
            </a:r>
          </a:p>
        </p:txBody>
      </p:sp>
      <p:pic>
        <p:nvPicPr>
          <p:cNvPr id="21507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3" y="928688"/>
            <a:ext cx="3357562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3857625"/>
            <a:ext cx="342900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Рисунок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785813"/>
            <a:ext cx="3357562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Рисунок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5" y="3929063"/>
            <a:ext cx="3495675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/>
              <a:t>Земля – величайшее богатство природы .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800" dirty="0"/>
              <a:t>Природа</a:t>
            </a:r>
            <a:r>
              <a:rPr lang="ru-RU" sz="2400" dirty="0"/>
              <a:t> – это уникальная книга.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/>
              <a:t>Ее тираж – один экземпляр.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/>
              <a:t>Только один!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/>
              <a:t>И потому, читая ее,</a:t>
            </a:r>
          </a:p>
          <a:p>
            <a:pPr algn="ctr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/>
              <a:t>Нужно беречь каждую страницу.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400" dirty="0"/>
          </a:p>
          <a:p>
            <a:pPr algn="just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/>
              <a:t>Земля – величайшее богатство </a:t>
            </a:r>
            <a:r>
              <a:rPr lang="ru-RU" sz="2800" dirty="0"/>
              <a:t>природы</a:t>
            </a:r>
            <a:r>
              <a:rPr lang="ru-RU" sz="2400" dirty="0"/>
              <a:t>, один из важнейших природных ресурсов, средство производства и объект приложений труда, незаменимый источник получения продуктов питания.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71678"/>
            <a:ext cx="2109788" cy="21145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 -0.05063  0.075 -0.08261  0.125 -0.08261  C 0.175 -0.08261  0.22 -0.05063  0.25 0  C 0.22 0.05063  0.175 0.08261  0.125 0.08261  C 0.075 0.08261  0.03 0.05063  0 0  Z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6"/>
          <p:cNvSpPr>
            <a:spLocks noChangeArrowheads="1"/>
          </p:cNvSpPr>
          <p:nvPr/>
        </p:nvSpPr>
        <p:spPr bwMode="auto">
          <a:xfrm>
            <a:off x="3654425" y="3246438"/>
            <a:ext cx="1835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/>
              <a:t>                          </a:t>
            </a:r>
          </a:p>
        </p:txBody>
      </p:sp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684213" y="512763"/>
            <a:ext cx="8135937" cy="659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/>
              <a:t>                     </a:t>
            </a:r>
            <a:r>
              <a:rPr lang="ru-RU" sz="1400" b="1"/>
              <a:t>Люди, будьте так добры: «Берегите окружающий мир!»</a:t>
            </a:r>
            <a:endParaRPr lang="ru-RU" sz="1400"/>
          </a:p>
          <a:p>
            <a:pPr algn="ctr"/>
            <a:r>
              <a:rPr lang="ru-RU"/>
              <a:t>    </a:t>
            </a:r>
            <a:r>
              <a:rPr lang="ru-RU" sz="1400" b="1">
                <a:solidFill>
                  <a:srgbClr val="FFFF00"/>
                </a:solidFill>
              </a:rPr>
              <a:t>Призыв Хайрюзовских школьников</a:t>
            </a:r>
            <a:endParaRPr lang="ru-RU" sz="1400">
              <a:solidFill>
                <a:srgbClr val="FFFF00"/>
              </a:solidFill>
            </a:endParaRPr>
          </a:p>
          <a:p>
            <a:pPr algn="just"/>
            <a:r>
              <a:rPr lang="ru-RU" sz="1400"/>
              <a:t>        Под таким девизом  наша школа решила помочь селу с уборкой территории.  Первым  этапом была уборка берега реки Белой. Начальные и старшие классы дружно взялись за дело.  Чего только там не было: большое количество пластиковых бутылок, бумаги, пищевых  отходов и даже банок от краски. Младшие классы  собирали мусор, а старшеклассники увозили его на лошадях.  Перед мостом  ребята поставили щит с надписью: « Вода- источник жизни! Не засоряйте водоём!»  Воду мы начинаем ценить не раньше, того, как высыхает колодец.        </a:t>
            </a:r>
          </a:p>
          <a:p>
            <a:pPr algn="just"/>
            <a:r>
              <a:rPr lang="ru-RU" sz="1400"/>
              <a:t>      Вторым этапом уборки была поездка к ёлочкам. Это место при въезде в наше село. Вот там-то была настоящая свалка.   На протяжении пяти километров мы находили разные отходы жизнедеятельности человека. По обочинам дороги  были разбросаны  не только бутылки, но и  пакеты  с отходами парикмахерских   предметов,  дохлые кошки и собаки, разбитые   стёкла,   детски е памперсы, целлофановые пакеты. Около  40 мешков мусорных отходов было собрано  и вывезено на свалку. Сельская администрация выделила машину, в которую мы  грузили мусор. Обидно то, что нам , детям приходится убирать за  взрослыми. Зачем нужно устраивать свалку прямо у дороги?  Ведь  мусора  есть специальное место. </a:t>
            </a:r>
          </a:p>
          <a:p>
            <a:pPr algn="just"/>
            <a:r>
              <a:rPr lang="ru-RU" sz="1400"/>
              <a:t>   Школьники были рады,  что вложили частичку своего труда в доброе дело, очистили  наше родное село  от мусора.  Около ёлочек  установили щит: «Земля- наш дом! Не загрязняйте нашу планету!» </a:t>
            </a:r>
          </a:p>
          <a:p>
            <a:pPr algn="just"/>
            <a:r>
              <a:rPr lang="ru-RU" sz="1400"/>
              <a:t>    От имени всех  ребят  нашего села   хочется обратиться ко всем взрослым:  «Берегите </a:t>
            </a:r>
            <a:r>
              <a:rPr lang="ru-RU" sz="1400" b="1"/>
              <a:t>природу, соблюдайте чистоту, ведь нам здесь жить</a:t>
            </a:r>
            <a:r>
              <a:rPr lang="ru-RU" sz="1400"/>
              <a:t>!  Человек не станет господином</a:t>
            </a:r>
            <a:r>
              <a:rPr lang="ru-RU" sz="1400" b="1"/>
              <a:t> </a:t>
            </a:r>
            <a:r>
              <a:rPr lang="ru-RU" sz="1400"/>
              <a:t>природы, пока он не стал господином самого себя».</a:t>
            </a:r>
          </a:p>
          <a:p>
            <a:pPr algn="just"/>
            <a:r>
              <a:rPr lang="ru-RU" sz="1400"/>
              <a:t>   А особый призыв -к гостям и предпринимателям, посещающим   Хайрюзовку.  Мы рады видеть вас  в нашем селе.  Но  будьте  добры: берегите окружающий мир!</a:t>
            </a:r>
          </a:p>
          <a:p>
            <a:pPr algn="just"/>
            <a:r>
              <a:rPr lang="ru-RU" sz="1400"/>
              <a:t>    Народная  мудрость непредвзято показывает, что жизнь человека возможна лишь в гармонии с природой.</a:t>
            </a:r>
          </a:p>
          <a:p>
            <a:pPr algn="just"/>
            <a:r>
              <a:rPr lang="ru-RU" sz="1400"/>
              <a:t>                                             Авдеева Полина </a:t>
            </a:r>
          </a:p>
          <a:p>
            <a:pPr algn="ctr"/>
            <a:r>
              <a:rPr lang="ru-RU" sz="1400"/>
              <a:t>3 класс  Хайрюзовская школа    Районная газета от 24 мая 2010 г.</a:t>
            </a:r>
          </a:p>
          <a:p>
            <a:pPr algn="ctr" eaLnBrk="0" hangingPunct="0"/>
            <a:endParaRPr lang="ru-RU" sz="1400"/>
          </a:p>
        </p:txBody>
      </p:sp>
      <p:pic>
        <p:nvPicPr>
          <p:cNvPr id="4" name="Рисунок 20" descr="C:\Documents and Settings\Admin\Рабочий стол\Дети войны\IMGP00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71414"/>
            <a:ext cx="1143008" cy="10112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86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WordArt 4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3348038" y="836613"/>
            <a:ext cx="2181225" cy="219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kern="10">
                <a:ln w="9525">
                  <a:solidFill>
                    <a:srgbClr val="008000"/>
                  </a:solidFill>
                  <a:round/>
                  <a:headEnd/>
                  <a:tailEnd/>
                </a:ln>
                <a:blipFill dpi="0" rotWithShape="0">
                  <a:blip r:embed="rId2"/>
                  <a:srcRect/>
                  <a:tile tx="0" ty="0" sx="100000" sy="100000" flip="none" algn="tl"/>
                </a:blipFill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Озеленение нашей школы</a:t>
            </a:r>
          </a:p>
        </p:txBody>
      </p:sp>
      <p:pic>
        <p:nvPicPr>
          <p:cNvPr id="24578" name="Picture 6" descr="IMGP011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5650" y="1341438"/>
            <a:ext cx="3024188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7" descr="IMGP015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1412875"/>
            <a:ext cx="36718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8" descr="IMGP016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" y="4221163"/>
            <a:ext cx="3024188" cy="230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10" descr="IMGP016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4221163"/>
            <a:ext cx="3600450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3b76fcd87f4675c69f129095579964b22cc097fe"/>
</p:tagLst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743</TotalTime>
  <Words>958</Words>
  <Application>Microsoft Office PowerPoint</Application>
  <PresentationFormat>Экран (4:3)</PresentationFormat>
  <Paragraphs>90</Paragraphs>
  <Slides>11</Slides>
  <Notes>2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Трава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Земля – величайшее богатство природы .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Олег Грибан</cp:lastModifiedBy>
  <cp:revision>66</cp:revision>
  <dcterms:created xsi:type="dcterms:W3CDTF">2010-06-06T03:06:40Z</dcterms:created>
  <dcterms:modified xsi:type="dcterms:W3CDTF">2012-04-28T14:16:19Z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721333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D5.0.3</vt:lpwstr>
  </property>
</Properties>
</file>