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rawings/drawing1.xml" ContentType="application/vnd.openxmlformats-officedocument.drawingml.chartshapes+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66" r:id="rId4"/>
    <p:sldId id="258" r:id="rId5"/>
    <p:sldId id="261" r:id="rId6"/>
    <p:sldId id="259" r:id="rId7"/>
    <p:sldId id="264" r:id="rId8"/>
    <p:sldId id="260" r:id="rId9"/>
    <p:sldId id="262" r:id="rId10"/>
    <p:sldId id="263" r:id="rId11"/>
    <p:sldId id="276" r:id="rId12"/>
    <p:sldId id="267" r:id="rId13"/>
    <p:sldId id="268" r:id="rId14"/>
    <p:sldId id="269" r:id="rId15"/>
    <p:sldId id="270" r:id="rId16"/>
    <p:sldId id="273" r:id="rId17"/>
    <p:sldId id="272" r:id="rId18"/>
    <p:sldId id="271" r:id="rId19"/>
    <p:sldId id="274" r:id="rId20"/>
    <p:sldId id="277" r:id="rId21"/>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Office_Excel1.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_____Microsoft_Office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_____Microsoft_Office_Excel3.xlsx"/></Relationships>
</file>

<file path=ppt/charts/_rels/chart4.xml.rels><?xml version="1.0" encoding="UTF-8" standalone="yes"?>
<Relationships xmlns="http://schemas.openxmlformats.org/package/2006/relationships"><Relationship Id="rId1" Type="http://schemas.openxmlformats.org/officeDocument/2006/relationships/package" Target="../embeddings/_____Microsoft_Office_Excel4.xlsx"/></Relationships>
</file>

<file path=ppt/charts/_rels/chart5.xml.rels><?xml version="1.0" encoding="UTF-8" standalone="yes"?>
<Relationships xmlns="http://schemas.openxmlformats.org/package/2006/relationships"><Relationship Id="rId1" Type="http://schemas.openxmlformats.org/officeDocument/2006/relationships/package" Target="../embeddings/_____Microsoft_Office_Excel5.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chart>
    <c:plotArea>
      <c:layout/>
      <c:barChart>
        <c:barDir val="col"/>
        <c:grouping val="clustered"/>
        <c:ser>
          <c:idx val="0"/>
          <c:order val="0"/>
          <c:tx>
            <c:strRef>
              <c:f>Лист1!$B$1</c:f>
              <c:strCache>
                <c:ptCount val="1"/>
                <c:pt idx="0">
                  <c:v>Пираты Карибского моря</c:v>
                </c:pt>
              </c:strCache>
            </c:strRef>
          </c:tx>
          <c:cat>
            <c:strRef>
              <c:f>Лист1!$A$2</c:f>
              <c:strCache>
                <c:ptCount val="1"/>
                <c:pt idx="0">
                  <c:v>Категория 1</c:v>
                </c:pt>
              </c:strCache>
            </c:strRef>
          </c:cat>
          <c:val>
            <c:numRef>
              <c:f>Лист1!$B$2</c:f>
              <c:numCache>
                <c:formatCode>General</c:formatCode>
                <c:ptCount val="1"/>
                <c:pt idx="0">
                  <c:v>4</c:v>
                </c:pt>
              </c:numCache>
            </c:numRef>
          </c:val>
        </c:ser>
        <c:ser>
          <c:idx val="1"/>
          <c:order val="1"/>
          <c:tx>
            <c:strRef>
              <c:f>Лист1!$C$1</c:f>
              <c:strCache>
                <c:ptCount val="1"/>
                <c:pt idx="0">
                  <c:v>Винкс</c:v>
                </c:pt>
              </c:strCache>
            </c:strRef>
          </c:tx>
          <c:cat>
            <c:strRef>
              <c:f>Лист1!$A$2</c:f>
              <c:strCache>
                <c:ptCount val="1"/>
                <c:pt idx="0">
                  <c:v>Категория 1</c:v>
                </c:pt>
              </c:strCache>
            </c:strRef>
          </c:cat>
          <c:val>
            <c:numRef>
              <c:f>Лист1!$C$2</c:f>
              <c:numCache>
                <c:formatCode>General</c:formatCode>
                <c:ptCount val="1"/>
                <c:pt idx="0">
                  <c:v>10</c:v>
                </c:pt>
              </c:numCache>
            </c:numRef>
          </c:val>
        </c:ser>
        <c:ser>
          <c:idx val="2"/>
          <c:order val="2"/>
          <c:tx>
            <c:strRef>
              <c:f>Лист1!$D$1</c:f>
              <c:strCache>
                <c:ptCount val="1"/>
                <c:pt idx="0">
                  <c:v>Маленькая Фея</c:v>
                </c:pt>
              </c:strCache>
            </c:strRef>
          </c:tx>
          <c:cat>
            <c:strRef>
              <c:f>Лист1!$A$2</c:f>
              <c:strCache>
                <c:ptCount val="1"/>
                <c:pt idx="0">
                  <c:v>Категория 1</c:v>
                </c:pt>
              </c:strCache>
            </c:strRef>
          </c:cat>
          <c:val>
            <c:numRef>
              <c:f>Лист1!$D$2</c:f>
              <c:numCache>
                <c:formatCode>General</c:formatCode>
                <c:ptCount val="1"/>
                <c:pt idx="0">
                  <c:v>23</c:v>
                </c:pt>
              </c:numCache>
            </c:numRef>
          </c:val>
        </c:ser>
        <c:ser>
          <c:idx val="3"/>
          <c:order val="3"/>
          <c:tx>
            <c:strRef>
              <c:f>Лист1!$E$1</c:f>
              <c:strCache>
                <c:ptCount val="1"/>
                <c:pt idx="0">
                  <c:v>Принцесса</c:v>
                </c:pt>
              </c:strCache>
            </c:strRef>
          </c:tx>
          <c:cat>
            <c:strRef>
              <c:f>Лист1!$A$2</c:f>
              <c:strCache>
                <c:ptCount val="1"/>
                <c:pt idx="0">
                  <c:v>Категория 1</c:v>
                </c:pt>
              </c:strCache>
            </c:strRef>
          </c:cat>
          <c:val>
            <c:numRef>
              <c:f>Лист1!$E$2</c:f>
              <c:numCache>
                <c:formatCode>General</c:formatCode>
                <c:ptCount val="1"/>
                <c:pt idx="0">
                  <c:v>6</c:v>
                </c:pt>
              </c:numCache>
            </c:numRef>
          </c:val>
        </c:ser>
        <c:ser>
          <c:idx val="4"/>
          <c:order val="4"/>
          <c:tx>
            <c:strRef>
              <c:f>Лист1!$F$1</c:f>
              <c:strCache>
                <c:ptCount val="1"/>
                <c:pt idx="0">
                  <c:v>Дракоша</c:v>
                </c:pt>
              </c:strCache>
            </c:strRef>
          </c:tx>
          <c:cat>
            <c:strRef>
              <c:f>Лист1!$A$2</c:f>
              <c:strCache>
                <c:ptCount val="1"/>
                <c:pt idx="0">
                  <c:v>Категория 1</c:v>
                </c:pt>
              </c:strCache>
            </c:strRef>
          </c:cat>
          <c:val>
            <c:numRef>
              <c:f>Лист1!$F$2</c:f>
              <c:numCache>
                <c:formatCode>General</c:formatCode>
                <c:ptCount val="1"/>
                <c:pt idx="0">
                  <c:v>1</c:v>
                </c:pt>
              </c:numCache>
            </c:numRef>
          </c:val>
        </c:ser>
        <c:ser>
          <c:idx val="5"/>
          <c:order val="5"/>
          <c:tx>
            <c:strRef>
              <c:f>Лист1!$G$1</c:f>
              <c:strCache>
                <c:ptCount val="1"/>
                <c:pt idx="0">
                  <c:v>Человек паук</c:v>
                </c:pt>
              </c:strCache>
            </c:strRef>
          </c:tx>
          <c:cat>
            <c:strRef>
              <c:f>Лист1!$A$2</c:f>
              <c:strCache>
                <c:ptCount val="1"/>
                <c:pt idx="0">
                  <c:v>Категория 1</c:v>
                </c:pt>
              </c:strCache>
            </c:strRef>
          </c:cat>
          <c:val>
            <c:numRef>
              <c:f>Лист1!$G$2</c:f>
              <c:numCache>
                <c:formatCode>General</c:formatCode>
                <c:ptCount val="1"/>
                <c:pt idx="0">
                  <c:v>3</c:v>
                </c:pt>
              </c:numCache>
            </c:numRef>
          </c:val>
        </c:ser>
        <c:ser>
          <c:idx val="6"/>
          <c:order val="6"/>
          <c:tx>
            <c:strRef>
              <c:f>Лист1!$H$1</c:f>
              <c:strCache>
                <c:ptCount val="1"/>
                <c:pt idx="0">
                  <c:v>Avon</c:v>
                </c:pt>
              </c:strCache>
            </c:strRef>
          </c:tx>
          <c:cat>
            <c:strRef>
              <c:f>Лист1!$A$2</c:f>
              <c:strCache>
                <c:ptCount val="1"/>
                <c:pt idx="0">
                  <c:v>Категория 1</c:v>
                </c:pt>
              </c:strCache>
            </c:strRef>
          </c:cat>
          <c:val>
            <c:numRef>
              <c:f>Лист1!$H$2</c:f>
              <c:numCache>
                <c:formatCode>General</c:formatCode>
                <c:ptCount val="1"/>
                <c:pt idx="0">
                  <c:v>5</c:v>
                </c:pt>
              </c:numCache>
            </c:numRef>
          </c:val>
        </c:ser>
        <c:ser>
          <c:idx val="7"/>
          <c:order val="7"/>
          <c:tx>
            <c:strRef>
              <c:f>Лист1!$I$1</c:f>
              <c:strCache>
                <c:ptCount val="1"/>
                <c:pt idx="0">
                  <c:v>Рапунцель</c:v>
                </c:pt>
              </c:strCache>
            </c:strRef>
          </c:tx>
          <c:cat>
            <c:strRef>
              <c:f>Лист1!$A$2</c:f>
              <c:strCache>
                <c:ptCount val="1"/>
                <c:pt idx="0">
                  <c:v>Категория 1</c:v>
                </c:pt>
              </c:strCache>
            </c:strRef>
          </c:cat>
          <c:val>
            <c:numRef>
              <c:f>Лист1!$I$2</c:f>
              <c:numCache>
                <c:formatCode>General</c:formatCode>
                <c:ptCount val="1"/>
                <c:pt idx="0">
                  <c:v>1</c:v>
                </c:pt>
              </c:numCache>
            </c:numRef>
          </c:val>
        </c:ser>
        <c:ser>
          <c:idx val="8"/>
          <c:order val="8"/>
          <c:tx>
            <c:strRef>
              <c:f>Лист1!$J$1</c:f>
              <c:strCache>
                <c:ptCount val="1"/>
                <c:pt idx="0">
                  <c:v>Хана Монтана</c:v>
                </c:pt>
              </c:strCache>
            </c:strRef>
          </c:tx>
          <c:cat>
            <c:strRef>
              <c:f>Лист1!$A$2</c:f>
              <c:strCache>
                <c:ptCount val="1"/>
                <c:pt idx="0">
                  <c:v>Категория 1</c:v>
                </c:pt>
              </c:strCache>
            </c:strRef>
          </c:cat>
          <c:val>
            <c:numRef>
              <c:f>Лист1!$J$2</c:f>
              <c:numCache>
                <c:formatCode>General</c:formatCode>
                <c:ptCount val="1"/>
                <c:pt idx="0">
                  <c:v>1</c:v>
                </c:pt>
              </c:numCache>
            </c:numRef>
          </c:val>
        </c:ser>
        <c:axId val="105386368"/>
        <c:axId val="105387904"/>
      </c:barChart>
      <c:catAx>
        <c:axId val="105386368"/>
        <c:scaling>
          <c:orientation val="minMax"/>
        </c:scaling>
        <c:delete val="1"/>
        <c:axPos val="b"/>
        <c:tickLblPos val="none"/>
        <c:crossAx val="105387904"/>
        <c:crosses val="autoZero"/>
        <c:auto val="1"/>
        <c:lblAlgn val="ctr"/>
        <c:lblOffset val="100"/>
      </c:catAx>
      <c:valAx>
        <c:axId val="105387904"/>
        <c:scaling>
          <c:orientation val="minMax"/>
        </c:scaling>
        <c:axPos val="l"/>
        <c:majorGridlines/>
        <c:numFmt formatCode="General" sourceLinked="1"/>
        <c:tickLblPos val="nextTo"/>
        <c:crossAx val="105386368"/>
        <c:crosses val="autoZero"/>
        <c:crossBetween val="between"/>
      </c:valAx>
    </c:plotArea>
    <c:legend>
      <c:legendPos val="r"/>
      <c:legendEntry>
        <c:idx val="0"/>
        <c:txPr>
          <a:bodyPr/>
          <a:lstStyle/>
          <a:p>
            <a:pPr>
              <a:defRPr sz="1800"/>
            </a:pPr>
            <a:endParaRPr lang="ru-RU"/>
          </a:p>
        </c:txPr>
      </c:legendEntry>
      <c:legendEntry>
        <c:idx val="1"/>
        <c:txPr>
          <a:bodyPr/>
          <a:lstStyle/>
          <a:p>
            <a:pPr>
              <a:defRPr sz="1800"/>
            </a:pPr>
            <a:endParaRPr lang="ru-RU"/>
          </a:p>
        </c:txPr>
      </c:legendEntry>
      <c:legendEntry>
        <c:idx val="2"/>
        <c:txPr>
          <a:bodyPr/>
          <a:lstStyle/>
          <a:p>
            <a:pPr>
              <a:defRPr sz="1800"/>
            </a:pPr>
            <a:endParaRPr lang="ru-RU"/>
          </a:p>
        </c:txPr>
      </c:legendEntry>
      <c:legendEntry>
        <c:idx val="3"/>
        <c:txPr>
          <a:bodyPr/>
          <a:lstStyle/>
          <a:p>
            <a:pPr>
              <a:defRPr sz="1800"/>
            </a:pPr>
            <a:endParaRPr lang="ru-RU"/>
          </a:p>
        </c:txPr>
      </c:legendEntry>
      <c:legendEntry>
        <c:idx val="4"/>
        <c:txPr>
          <a:bodyPr/>
          <a:lstStyle/>
          <a:p>
            <a:pPr>
              <a:defRPr sz="1800"/>
            </a:pPr>
            <a:endParaRPr lang="ru-RU"/>
          </a:p>
        </c:txPr>
      </c:legendEntry>
      <c:legendEntry>
        <c:idx val="5"/>
        <c:txPr>
          <a:bodyPr/>
          <a:lstStyle/>
          <a:p>
            <a:pPr>
              <a:defRPr sz="1800"/>
            </a:pPr>
            <a:endParaRPr lang="ru-RU"/>
          </a:p>
        </c:txPr>
      </c:legendEntry>
      <c:legendEntry>
        <c:idx val="6"/>
        <c:txPr>
          <a:bodyPr/>
          <a:lstStyle/>
          <a:p>
            <a:pPr>
              <a:defRPr sz="1800"/>
            </a:pPr>
            <a:endParaRPr lang="ru-RU"/>
          </a:p>
        </c:txPr>
      </c:legendEntry>
      <c:legendEntry>
        <c:idx val="7"/>
        <c:txPr>
          <a:bodyPr/>
          <a:lstStyle/>
          <a:p>
            <a:pPr>
              <a:defRPr sz="1800"/>
            </a:pPr>
            <a:endParaRPr lang="ru-RU"/>
          </a:p>
        </c:txPr>
      </c:legendEntry>
      <c:legendEntry>
        <c:idx val="8"/>
        <c:txPr>
          <a:bodyPr/>
          <a:lstStyle/>
          <a:p>
            <a:pPr>
              <a:defRPr sz="1800"/>
            </a:pPr>
            <a:endParaRPr lang="ru-RU"/>
          </a:p>
        </c:txPr>
      </c:legendEntry>
      <c:layout>
        <c:manualLayout>
          <c:xMode val="edge"/>
          <c:yMode val="edge"/>
          <c:x val="0.62868672468547548"/>
          <c:y val="4.6467316585426834E-2"/>
          <c:w val="0.33330382680320186"/>
          <c:h val="0.95353258648708838"/>
        </c:manualLayout>
      </c:layout>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ru-RU"/>
  <c:chart>
    <c:autoTitleDeleted val="1"/>
    <c:plotArea>
      <c:layout/>
      <c:pieChart>
        <c:varyColors val="1"/>
        <c:ser>
          <c:idx val="0"/>
          <c:order val="0"/>
          <c:tx>
            <c:strRef>
              <c:f>Лист1!$B$1</c:f>
              <c:strCache>
                <c:ptCount val="1"/>
                <c:pt idx="0">
                  <c:v>Продажи</c:v>
                </c:pt>
              </c:strCache>
            </c:strRef>
          </c:tx>
          <c:cat>
            <c:strRef>
              <c:f>Лист1!$A$2:$A$7</c:f>
              <c:strCache>
                <c:ptCount val="6"/>
                <c:pt idx="0">
                  <c:v>Пена для ванны    42 </c:v>
                </c:pt>
                <c:pt idx="1">
                  <c:v>Гель для душа   41</c:v>
                </c:pt>
                <c:pt idx="2">
                  <c:v>Шампунь  45</c:v>
                </c:pt>
                <c:pt idx="3">
                  <c:v>Зубная паста  46</c:v>
                </c:pt>
                <c:pt idx="4">
                  <c:v>Крем для рук и лица  43</c:v>
                </c:pt>
                <c:pt idx="5">
                  <c:v>Дезодоранты и  туалетная вода  35</c:v>
                </c:pt>
              </c:strCache>
            </c:strRef>
          </c:cat>
          <c:val>
            <c:numRef>
              <c:f>Лист1!$B$2:$B$7</c:f>
              <c:numCache>
                <c:formatCode>General</c:formatCode>
                <c:ptCount val="6"/>
                <c:pt idx="0">
                  <c:v>42</c:v>
                </c:pt>
                <c:pt idx="1">
                  <c:v>41</c:v>
                </c:pt>
                <c:pt idx="2">
                  <c:v>45</c:v>
                </c:pt>
                <c:pt idx="3">
                  <c:v>46</c:v>
                </c:pt>
                <c:pt idx="4">
                  <c:v>43</c:v>
                </c:pt>
                <c:pt idx="5">
                  <c:v>35</c:v>
                </c:pt>
              </c:numCache>
            </c:numRef>
          </c:val>
        </c:ser>
        <c:firstSliceAng val="0"/>
      </c:pieChart>
    </c:plotArea>
    <c:legend>
      <c:legendPos val="r"/>
      <c:legendEntry>
        <c:idx val="0"/>
        <c:txPr>
          <a:bodyPr/>
          <a:lstStyle/>
          <a:p>
            <a:pPr>
              <a:defRPr sz="1600"/>
            </a:pPr>
            <a:endParaRPr lang="ru-RU"/>
          </a:p>
        </c:txPr>
      </c:legendEntry>
      <c:legendEntry>
        <c:idx val="1"/>
        <c:txPr>
          <a:bodyPr/>
          <a:lstStyle/>
          <a:p>
            <a:pPr>
              <a:defRPr sz="1600"/>
            </a:pPr>
            <a:endParaRPr lang="ru-RU"/>
          </a:p>
        </c:txPr>
      </c:legendEntry>
      <c:legendEntry>
        <c:idx val="2"/>
        <c:txPr>
          <a:bodyPr/>
          <a:lstStyle/>
          <a:p>
            <a:pPr>
              <a:defRPr sz="1600"/>
            </a:pPr>
            <a:endParaRPr lang="ru-RU"/>
          </a:p>
        </c:txPr>
      </c:legendEntry>
      <c:legendEntry>
        <c:idx val="3"/>
        <c:txPr>
          <a:bodyPr/>
          <a:lstStyle/>
          <a:p>
            <a:pPr>
              <a:defRPr sz="1600"/>
            </a:pPr>
            <a:endParaRPr lang="ru-RU"/>
          </a:p>
        </c:txPr>
      </c:legendEntry>
      <c:legendEntry>
        <c:idx val="4"/>
        <c:txPr>
          <a:bodyPr/>
          <a:lstStyle/>
          <a:p>
            <a:pPr>
              <a:defRPr sz="1600"/>
            </a:pPr>
            <a:endParaRPr lang="ru-RU"/>
          </a:p>
        </c:txPr>
      </c:legendEntry>
      <c:legendEntry>
        <c:idx val="5"/>
        <c:txPr>
          <a:bodyPr/>
          <a:lstStyle/>
          <a:p>
            <a:pPr>
              <a:defRPr sz="1600"/>
            </a:pPr>
            <a:endParaRPr lang="ru-RU"/>
          </a:p>
        </c:txPr>
      </c:legendEntry>
      <c:layout>
        <c:manualLayout>
          <c:xMode val="edge"/>
          <c:yMode val="edge"/>
          <c:x val="0.69881745406824169"/>
          <c:y val="7.0276053728578036E-2"/>
          <c:w val="0.29118254593175941"/>
          <c:h val="0.88745900880037054"/>
        </c:manualLayout>
      </c:layout>
    </c:legend>
    <c:plotVisOnly val="1"/>
  </c:chart>
  <c:externalData r:id="rId1"/>
  <c:userShapes r:id="rId2"/>
</c:chartSpace>
</file>

<file path=ppt/charts/chart3.xml><?xml version="1.0" encoding="utf-8"?>
<c:chartSpace xmlns:c="http://schemas.openxmlformats.org/drawingml/2006/chart" xmlns:a="http://schemas.openxmlformats.org/drawingml/2006/main" xmlns:r="http://schemas.openxmlformats.org/officeDocument/2006/relationships">
  <c:lang val="ru-RU"/>
  <c:chart>
    <c:title>
      <c:tx>
        <c:rich>
          <a:bodyPr/>
          <a:lstStyle/>
          <a:p>
            <a:pPr>
              <a:defRPr/>
            </a:pPr>
            <a:r>
              <a:rPr lang="ru-RU" sz="2000" dirty="0"/>
              <a:t>Декоративная косметика</a:t>
            </a:r>
          </a:p>
        </c:rich>
      </c:tx>
      <c:layout/>
    </c:title>
    <c:plotArea>
      <c:layout/>
      <c:pieChart>
        <c:varyColors val="1"/>
        <c:ser>
          <c:idx val="0"/>
          <c:order val="0"/>
          <c:tx>
            <c:strRef>
              <c:f>Лист1!$B$1</c:f>
              <c:strCache>
                <c:ptCount val="1"/>
                <c:pt idx="0">
                  <c:v>Продажи</c:v>
                </c:pt>
              </c:strCache>
            </c:strRef>
          </c:tx>
          <c:cat>
            <c:strRef>
              <c:f>Лист1!$A$2:$A$6</c:f>
              <c:strCache>
                <c:ptCount val="5"/>
                <c:pt idx="0">
                  <c:v>Лак для ногтей  30</c:v>
                </c:pt>
                <c:pt idx="1">
                  <c:v>Тени  27</c:v>
                </c:pt>
                <c:pt idx="2">
                  <c:v>Губная помада и блеск для губ  30</c:v>
                </c:pt>
                <c:pt idx="3">
                  <c:v>Лак для волос  6</c:v>
                </c:pt>
                <c:pt idx="4">
                  <c:v>Гель для тела  5</c:v>
                </c:pt>
              </c:strCache>
            </c:strRef>
          </c:cat>
          <c:val>
            <c:numRef>
              <c:f>Лист1!$B$2:$B$6</c:f>
              <c:numCache>
                <c:formatCode>General</c:formatCode>
                <c:ptCount val="5"/>
                <c:pt idx="0">
                  <c:v>30</c:v>
                </c:pt>
                <c:pt idx="1">
                  <c:v>27</c:v>
                </c:pt>
                <c:pt idx="2">
                  <c:v>30</c:v>
                </c:pt>
                <c:pt idx="3">
                  <c:v>6</c:v>
                </c:pt>
                <c:pt idx="4">
                  <c:v>5</c:v>
                </c:pt>
              </c:numCache>
            </c:numRef>
          </c:val>
        </c:ser>
        <c:firstSliceAng val="0"/>
      </c:pieChart>
    </c:plotArea>
    <c:legend>
      <c:legendPos val="r"/>
      <c:legendEntry>
        <c:idx val="0"/>
        <c:txPr>
          <a:bodyPr/>
          <a:lstStyle/>
          <a:p>
            <a:pPr>
              <a:defRPr sz="1800"/>
            </a:pPr>
            <a:endParaRPr lang="ru-RU"/>
          </a:p>
        </c:txPr>
      </c:legendEntry>
      <c:legendEntry>
        <c:idx val="1"/>
        <c:txPr>
          <a:bodyPr/>
          <a:lstStyle/>
          <a:p>
            <a:pPr>
              <a:defRPr sz="1800"/>
            </a:pPr>
            <a:endParaRPr lang="ru-RU"/>
          </a:p>
        </c:txPr>
      </c:legendEntry>
      <c:legendEntry>
        <c:idx val="2"/>
        <c:txPr>
          <a:bodyPr/>
          <a:lstStyle/>
          <a:p>
            <a:pPr>
              <a:defRPr sz="1800"/>
            </a:pPr>
            <a:endParaRPr lang="ru-RU"/>
          </a:p>
        </c:txPr>
      </c:legendEntry>
      <c:legendEntry>
        <c:idx val="3"/>
        <c:txPr>
          <a:bodyPr/>
          <a:lstStyle/>
          <a:p>
            <a:pPr>
              <a:defRPr sz="1800"/>
            </a:pPr>
            <a:endParaRPr lang="ru-RU"/>
          </a:p>
        </c:txPr>
      </c:legendEntry>
      <c:legendEntry>
        <c:idx val="4"/>
        <c:txPr>
          <a:bodyPr/>
          <a:lstStyle/>
          <a:p>
            <a:pPr>
              <a:defRPr sz="1800"/>
            </a:pPr>
            <a:endParaRPr lang="ru-RU"/>
          </a:p>
        </c:txPr>
      </c:legendEntry>
      <c:layout>
        <c:manualLayout>
          <c:xMode val="edge"/>
          <c:yMode val="edge"/>
          <c:x val="0.69752772838879062"/>
          <c:y val="9.9249380799231068E-2"/>
          <c:w val="0.29171958343916687"/>
          <c:h val="0.84369616650031465"/>
        </c:manualLayout>
      </c:layout>
    </c:legend>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ru-RU"/>
  <c:chart>
    <c:view3D>
      <c:rAngAx val="1"/>
    </c:view3D>
    <c:plotArea>
      <c:layout>
        <c:manualLayout>
          <c:layoutTarget val="inner"/>
          <c:xMode val="edge"/>
          <c:yMode val="edge"/>
          <c:x val="5.9990339749198221E-2"/>
          <c:y val="4.4057617797775436E-2"/>
          <c:w val="0.60308945756780674"/>
          <c:h val="0.87637232845894253"/>
        </c:manualLayout>
      </c:layout>
      <c:bar3DChart>
        <c:barDir val="col"/>
        <c:grouping val="clustered"/>
        <c:ser>
          <c:idx val="0"/>
          <c:order val="0"/>
          <c:tx>
            <c:strRef>
              <c:f>Лист1!$B$1</c:f>
              <c:strCache>
                <c:ptCount val="1"/>
                <c:pt idx="0">
                  <c:v>Пираты Карибского моря</c:v>
                </c:pt>
              </c:strCache>
            </c:strRef>
          </c:tx>
          <c:cat>
            <c:strRef>
              <c:f>Лист1!$A$2</c:f>
              <c:strCache>
                <c:ptCount val="1"/>
                <c:pt idx="0">
                  <c:v>Категория 1</c:v>
                </c:pt>
              </c:strCache>
            </c:strRef>
          </c:cat>
          <c:val>
            <c:numRef>
              <c:f>Лист1!$B$2</c:f>
              <c:numCache>
                <c:formatCode>General</c:formatCode>
                <c:ptCount val="1"/>
                <c:pt idx="0">
                  <c:v>2</c:v>
                </c:pt>
              </c:numCache>
            </c:numRef>
          </c:val>
        </c:ser>
        <c:ser>
          <c:idx val="1"/>
          <c:order val="1"/>
          <c:tx>
            <c:strRef>
              <c:f>Лист1!$C$1</c:f>
              <c:strCache>
                <c:ptCount val="1"/>
                <c:pt idx="0">
                  <c:v>Человек паук</c:v>
                </c:pt>
              </c:strCache>
            </c:strRef>
          </c:tx>
          <c:cat>
            <c:strRef>
              <c:f>Лист1!$A$2</c:f>
              <c:strCache>
                <c:ptCount val="1"/>
                <c:pt idx="0">
                  <c:v>Категория 1</c:v>
                </c:pt>
              </c:strCache>
            </c:strRef>
          </c:cat>
          <c:val>
            <c:numRef>
              <c:f>Лист1!$C$2</c:f>
              <c:numCache>
                <c:formatCode>General</c:formatCode>
                <c:ptCount val="1"/>
                <c:pt idx="0">
                  <c:v>2</c:v>
                </c:pt>
              </c:numCache>
            </c:numRef>
          </c:val>
        </c:ser>
        <c:ser>
          <c:idx val="2"/>
          <c:order val="2"/>
          <c:tx>
            <c:strRef>
              <c:f>Лист1!$D$1</c:f>
              <c:strCache>
                <c:ptCount val="1"/>
                <c:pt idx="0">
                  <c:v>Принцесса</c:v>
                </c:pt>
              </c:strCache>
            </c:strRef>
          </c:tx>
          <c:cat>
            <c:strRef>
              <c:f>Лист1!$A$2</c:f>
              <c:strCache>
                <c:ptCount val="1"/>
                <c:pt idx="0">
                  <c:v>Категория 1</c:v>
                </c:pt>
              </c:strCache>
            </c:strRef>
          </c:cat>
          <c:val>
            <c:numRef>
              <c:f>Лист1!$D$2</c:f>
              <c:numCache>
                <c:formatCode>General</c:formatCode>
                <c:ptCount val="1"/>
                <c:pt idx="0">
                  <c:v>3</c:v>
                </c:pt>
              </c:numCache>
            </c:numRef>
          </c:val>
        </c:ser>
        <c:ser>
          <c:idx val="3"/>
          <c:order val="3"/>
          <c:tx>
            <c:strRef>
              <c:f>Лист1!$E$1</c:f>
              <c:strCache>
                <c:ptCount val="1"/>
                <c:pt idx="0">
                  <c:v>Маленькая фея</c:v>
                </c:pt>
              </c:strCache>
            </c:strRef>
          </c:tx>
          <c:cat>
            <c:strRef>
              <c:f>Лист1!$A$2</c:f>
              <c:strCache>
                <c:ptCount val="1"/>
                <c:pt idx="0">
                  <c:v>Категория 1</c:v>
                </c:pt>
              </c:strCache>
            </c:strRef>
          </c:cat>
          <c:val>
            <c:numRef>
              <c:f>Лист1!$E$2</c:f>
              <c:numCache>
                <c:formatCode>General</c:formatCode>
                <c:ptCount val="1"/>
                <c:pt idx="0">
                  <c:v>5</c:v>
                </c:pt>
              </c:numCache>
            </c:numRef>
          </c:val>
        </c:ser>
        <c:ser>
          <c:idx val="4"/>
          <c:order val="4"/>
          <c:tx>
            <c:strRef>
              <c:f>Лист1!$F$1</c:f>
              <c:strCache>
                <c:ptCount val="1"/>
                <c:pt idx="0">
                  <c:v>Шрек</c:v>
                </c:pt>
              </c:strCache>
            </c:strRef>
          </c:tx>
          <c:cat>
            <c:strRef>
              <c:f>Лист1!$A$2</c:f>
              <c:strCache>
                <c:ptCount val="1"/>
                <c:pt idx="0">
                  <c:v>Категория 1</c:v>
                </c:pt>
              </c:strCache>
            </c:strRef>
          </c:cat>
          <c:val>
            <c:numRef>
              <c:f>Лист1!$F$2</c:f>
              <c:numCache>
                <c:formatCode>General</c:formatCode>
                <c:ptCount val="1"/>
                <c:pt idx="0">
                  <c:v>2</c:v>
                </c:pt>
              </c:numCache>
            </c:numRef>
          </c:val>
        </c:ser>
        <c:ser>
          <c:idx val="5"/>
          <c:order val="5"/>
          <c:tx>
            <c:strRef>
              <c:f>Лист1!$G$1</c:f>
              <c:strCache>
                <c:ptCount val="1"/>
                <c:pt idx="0">
                  <c:v>Дракоша</c:v>
                </c:pt>
              </c:strCache>
            </c:strRef>
          </c:tx>
          <c:cat>
            <c:strRef>
              <c:f>Лист1!$A$2</c:f>
              <c:strCache>
                <c:ptCount val="1"/>
                <c:pt idx="0">
                  <c:v>Категория 1</c:v>
                </c:pt>
              </c:strCache>
            </c:strRef>
          </c:cat>
          <c:val>
            <c:numRef>
              <c:f>Лист1!$G$2</c:f>
              <c:numCache>
                <c:formatCode>General</c:formatCode>
                <c:ptCount val="1"/>
                <c:pt idx="0">
                  <c:v>1</c:v>
                </c:pt>
              </c:numCache>
            </c:numRef>
          </c:val>
        </c:ser>
        <c:ser>
          <c:idx val="6"/>
          <c:order val="6"/>
          <c:tx>
            <c:strRef>
              <c:f>Лист1!$H$1</c:f>
              <c:strCache>
                <c:ptCount val="1"/>
                <c:pt idx="0">
                  <c:v>Avon</c:v>
                </c:pt>
              </c:strCache>
            </c:strRef>
          </c:tx>
          <c:cat>
            <c:strRef>
              <c:f>Лист1!$A$2</c:f>
              <c:strCache>
                <c:ptCount val="1"/>
                <c:pt idx="0">
                  <c:v>Категория 1</c:v>
                </c:pt>
              </c:strCache>
            </c:strRef>
          </c:cat>
          <c:val>
            <c:numRef>
              <c:f>Лист1!$H$2</c:f>
              <c:numCache>
                <c:formatCode>General</c:formatCode>
                <c:ptCount val="1"/>
                <c:pt idx="0">
                  <c:v>3</c:v>
                </c:pt>
              </c:numCache>
            </c:numRef>
          </c:val>
        </c:ser>
        <c:ser>
          <c:idx val="7"/>
          <c:order val="7"/>
          <c:tx>
            <c:strRef>
              <c:f>Лист1!$I$1</c:f>
              <c:strCache>
                <c:ptCount val="1"/>
                <c:pt idx="0">
                  <c:v>Крем</c:v>
                </c:pt>
              </c:strCache>
            </c:strRef>
          </c:tx>
          <c:cat>
            <c:strRef>
              <c:f>Лист1!$A$2</c:f>
              <c:strCache>
                <c:ptCount val="1"/>
                <c:pt idx="0">
                  <c:v>Категория 1</c:v>
                </c:pt>
              </c:strCache>
            </c:strRef>
          </c:cat>
          <c:val>
            <c:numRef>
              <c:f>Лист1!$I$2</c:f>
              <c:numCache>
                <c:formatCode>General</c:formatCode>
                <c:ptCount val="1"/>
              </c:numCache>
            </c:numRef>
          </c:val>
        </c:ser>
        <c:shape val="cylinder"/>
        <c:axId val="78890112"/>
        <c:axId val="78891648"/>
        <c:axId val="0"/>
      </c:bar3DChart>
      <c:catAx>
        <c:axId val="78890112"/>
        <c:scaling>
          <c:orientation val="minMax"/>
        </c:scaling>
        <c:delete val="1"/>
        <c:axPos val="b"/>
        <c:tickLblPos val="none"/>
        <c:crossAx val="78891648"/>
        <c:crosses val="autoZero"/>
        <c:auto val="1"/>
        <c:lblAlgn val="ctr"/>
        <c:lblOffset val="100"/>
      </c:catAx>
      <c:valAx>
        <c:axId val="78891648"/>
        <c:scaling>
          <c:orientation val="minMax"/>
        </c:scaling>
        <c:axPos val="l"/>
        <c:majorGridlines/>
        <c:numFmt formatCode="General" sourceLinked="1"/>
        <c:tickLblPos val="nextTo"/>
        <c:crossAx val="78890112"/>
        <c:crosses val="autoZero"/>
        <c:crossBetween val="between"/>
      </c:valAx>
    </c:plotArea>
    <c:legend>
      <c:legendPos val="r"/>
      <c:legendEntry>
        <c:idx val="7"/>
        <c:delete val="1"/>
      </c:legendEntry>
      <c:layout>
        <c:manualLayout>
          <c:xMode val="edge"/>
          <c:yMode val="edge"/>
          <c:x val="0.67243752139678192"/>
          <c:y val="5.8010653080129732E-2"/>
          <c:w val="0.316692913385828"/>
          <c:h val="0.8839786938397407"/>
        </c:manualLayout>
      </c:layout>
      <c:txPr>
        <a:bodyPr/>
        <a:lstStyle/>
        <a:p>
          <a:pPr>
            <a:defRPr sz="1800"/>
          </a:pPr>
          <a:endParaRPr lang="ru-RU"/>
        </a:p>
      </c:txPr>
    </c:legend>
    <c:plotVisOnly val="1"/>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lang val="ru-RU"/>
  <c:chart>
    <c:plotArea>
      <c:layout/>
      <c:barChart>
        <c:barDir val="col"/>
        <c:grouping val="clustered"/>
        <c:ser>
          <c:idx val="0"/>
          <c:order val="0"/>
          <c:tx>
            <c:strRef>
              <c:f>Лист1!$B$1</c:f>
              <c:strCache>
                <c:ptCount val="1"/>
                <c:pt idx="0">
                  <c:v> Пена для ванны</c:v>
                </c:pt>
              </c:strCache>
            </c:strRef>
          </c:tx>
          <c:cat>
            <c:strRef>
              <c:f>Лист1!$A$2</c:f>
              <c:strCache>
                <c:ptCount val="1"/>
                <c:pt idx="0">
                  <c:v>Категория 1</c:v>
                </c:pt>
              </c:strCache>
            </c:strRef>
          </c:cat>
          <c:val>
            <c:numRef>
              <c:f>Лист1!$B$2</c:f>
              <c:numCache>
                <c:formatCode>General</c:formatCode>
                <c:ptCount val="1"/>
                <c:pt idx="0">
                  <c:v>7</c:v>
                </c:pt>
              </c:numCache>
            </c:numRef>
          </c:val>
        </c:ser>
        <c:ser>
          <c:idx val="1"/>
          <c:order val="1"/>
          <c:tx>
            <c:strRef>
              <c:f>Лист1!$C$1</c:f>
              <c:strCache>
                <c:ptCount val="1"/>
                <c:pt idx="0">
                  <c:v>гель для душа</c:v>
                </c:pt>
              </c:strCache>
            </c:strRef>
          </c:tx>
          <c:cat>
            <c:strRef>
              <c:f>Лист1!$A$2</c:f>
              <c:strCache>
                <c:ptCount val="1"/>
                <c:pt idx="0">
                  <c:v>Категория 1</c:v>
                </c:pt>
              </c:strCache>
            </c:strRef>
          </c:cat>
          <c:val>
            <c:numRef>
              <c:f>Лист1!$C$2</c:f>
              <c:numCache>
                <c:formatCode>General</c:formatCode>
                <c:ptCount val="1"/>
                <c:pt idx="0">
                  <c:v>8</c:v>
                </c:pt>
              </c:numCache>
            </c:numRef>
          </c:val>
        </c:ser>
        <c:ser>
          <c:idx val="2"/>
          <c:order val="2"/>
          <c:tx>
            <c:strRef>
              <c:f>Лист1!$D$1</c:f>
              <c:strCache>
                <c:ptCount val="1"/>
                <c:pt idx="0">
                  <c:v>Мыло</c:v>
                </c:pt>
              </c:strCache>
            </c:strRef>
          </c:tx>
          <c:cat>
            <c:strRef>
              <c:f>Лист1!$A$2</c:f>
              <c:strCache>
                <c:ptCount val="1"/>
                <c:pt idx="0">
                  <c:v>Категория 1</c:v>
                </c:pt>
              </c:strCache>
            </c:strRef>
          </c:cat>
          <c:val>
            <c:numRef>
              <c:f>Лист1!$D$2</c:f>
              <c:numCache>
                <c:formatCode>General</c:formatCode>
                <c:ptCount val="1"/>
                <c:pt idx="0">
                  <c:v>8</c:v>
                </c:pt>
              </c:numCache>
            </c:numRef>
          </c:val>
        </c:ser>
        <c:ser>
          <c:idx val="3"/>
          <c:order val="3"/>
          <c:tx>
            <c:strRef>
              <c:f>Лист1!$E$1</c:f>
              <c:strCache>
                <c:ptCount val="1"/>
                <c:pt idx="0">
                  <c:v>Дезодоранты и туалетная вода</c:v>
                </c:pt>
              </c:strCache>
            </c:strRef>
          </c:tx>
          <c:cat>
            <c:strRef>
              <c:f>Лист1!$A$2</c:f>
              <c:strCache>
                <c:ptCount val="1"/>
                <c:pt idx="0">
                  <c:v>Категория 1</c:v>
                </c:pt>
              </c:strCache>
            </c:strRef>
          </c:cat>
          <c:val>
            <c:numRef>
              <c:f>Лист1!$E$2</c:f>
              <c:numCache>
                <c:formatCode>General</c:formatCode>
                <c:ptCount val="1"/>
                <c:pt idx="0">
                  <c:v>7</c:v>
                </c:pt>
              </c:numCache>
            </c:numRef>
          </c:val>
        </c:ser>
        <c:ser>
          <c:idx val="4"/>
          <c:order val="4"/>
          <c:tx>
            <c:strRef>
              <c:f>Лист1!$F$1</c:f>
              <c:strCache>
                <c:ptCount val="1"/>
                <c:pt idx="0">
                  <c:v>Зубная паста</c:v>
                </c:pt>
              </c:strCache>
            </c:strRef>
          </c:tx>
          <c:cat>
            <c:strRef>
              <c:f>Лист1!$A$2</c:f>
              <c:strCache>
                <c:ptCount val="1"/>
                <c:pt idx="0">
                  <c:v>Категория 1</c:v>
                </c:pt>
              </c:strCache>
            </c:strRef>
          </c:cat>
          <c:val>
            <c:numRef>
              <c:f>Лист1!$F$2</c:f>
              <c:numCache>
                <c:formatCode>General</c:formatCode>
                <c:ptCount val="1"/>
                <c:pt idx="0">
                  <c:v>9</c:v>
                </c:pt>
              </c:numCache>
            </c:numRef>
          </c:val>
        </c:ser>
        <c:ser>
          <c:idx val="5"/>
          <c:order val="5"/>
          <c:tx>
            <c:strRef>
              <c:f>Лист1!$G$1</c:f>
              <c:strCache>
                <c:ptCount val="1"/>
                <c:pt idx="0">
                  <c:v>Крем для рук и лица</c:v>
                </c:pt>
              </c:strCache>
            </c:strRef>
          </c:tx>
          <c:cat>
            <c:strRef>
              <c:f>Лист1!$A$2</c:f>
              <c:strCache>
                <c:ptCount val="1"/>
                <c:pt idx="0">
                  <c:v>Категория 1</c:v>
                </c:pt>
              </c:strCache>
            </c:strRef>
          </c:cat>
          <c:val>
            <c:numRef>
              <c:f>Лист1!$G$2</c:f>
              <c:numCache>
                <c:formatCode>General</c:formatCode>
                <c:ptCount val="1"/>
                <c:pt idx="0">
                  <c:v>5</c:v>
                </c:pt>
              </c:numCache>
            </c:numRef>
          </c:val>
        </c:ser>
        <c:ser>
          <c:idx val="6"/>
          <c:order val="6"/>
          <c:tx>
            <c:strRef>
              <c:f>Лист1!$H$1</c:f>
              <c:strCache>
                <c:ptCount val="1"/>
                <c:pt idx="0">
                  <c:v>Шампунь</c:v>
                </c:pt>
              </c:strCache>
            </c:strRef>
          </c:tx>
          <c:cat>
            <c:strRef>
              <c:f>Лист1!$A$2</c:f>
              <c:strCache>
                <c:ptCount val="1"/>
                <c:pt idx="0">
                  <c:v>Категория 1</c:v>
                </c:pt>
              </c:strCache>
            </c:strRef>
          </c:cat>
          <c:val>
            <c:numRef>
              <c:f>Лист1!$H$2</c:f>
              <c:numCache>
                <c:formatCode>General</c:formatCode>
                <c:ptCount val="1"/>
                <c:pt idx="0">
                  <c:v>6</c:v>
                </c:pt>
              </c:numCache>
            </c:numRef>
          </c:val>
        </c:ser>
        <c:axId val="106084608"/>
        <c:axId val="79298560"/>
      </c:barChart>
      <c:catAx>
        <c:axId val="106084608"/>
        <c:scaling>
          <c:orientation val="minMax"/>
        </c:scaling>
        <c:delete val="1"/>
        <c:axPos val="b"/>
        <c:tickLblPos val="none"/>
        <c:crossAx val="79298560"/>
        <c:crosses val="autoZero"/>
        <c:auto val="1"/>
        <c:lblAlgn val="ctr"/>
        <c:lblOffset val="100"/>
      </c:catAx>
      <c:valAx>
        <c:axId val="79298560"/>
        <c:scaling>
          <c:orientation val="minMax"/>
        </c:scaling>
        <c:axPos val="l"/>
        <c:majorGridlines/>
        <c:numFmt formatCode="General" sourceLinked="1"/>
        <c:tickLblPos val="nextTo"/>
        <c:crossAx val="106084608"/>
        <c:crosses val="autoZero"/>
        <c:crossBetween val="between"/>
      </c:valAx>
    </c:plotArea>
    <c:legend>
      <c:legendPos val="r"/>
      <c:layout/>
    </c:legend>
    <c:plotVisOnly val="1"/>
  </c:chart>
  <c:txPr>
    <a:bodyPr/>
    <a:lstStyle/>
    <a:p>
      <a:pPr>
        <a:defRPr sz="1800"/>
      </a:pPr>
      <a:endParaRPr lang="ru-RU"/>
    </a:p>
  </c:txPr>
  <c:externalData r:id="rId1"/>
</c:chartSpace>
</file>

<file path=ppt/drawings/_rels/drawing1.xml.rels><?xml version="1.0" encoding="UTF-8" standalone="yes"?>
<Relationships xmlns="http://schemas.openxmlformats.org/package/2006/relationships"><Relationship Id="rId1" Type="http://schemas.openxmlformats.org/officeDocument/2006/relationships/image" Target="../media/image24.png"/></Relationships>
</file>

<file path=ppt/drawings/drawing1.xml><?xml version="1.0" encoding="utf-8"?>
<c:userShapes xmlns:c="http://schemas.openxmlformats.org/drawingml/2006/chart">
  <cdr:relSizeAnchor xmlns:cdr="http://schemas.openxmlformats.org/drawingml/2006/chartDrawing">
    <cdr:from>
      <cdr:x>0</cdr:x>
      <cdr:y>0</cdr:y>
    </cdr:from>
    <cdr:to>
      <cdr:x>0.91</cdr:x>
      <cdr:y>0.12801</cdr:y>
    </cdr:to>
    <cdr:pic>
      <cdr:nvPicPr>
        <cdr:cNvPr id="2"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0" y="0"/>
          <a:ext cx="6934200" cy="780341"/>
        </a:xfrm>
        <a:prstGeom xmlns:a="http://schemas.openxmlformats.org/drawingml/2006/main" prst="rect">
          <a:avLst/>
        </a:prstGeom>
      </cdr:spPr>
    </cdr:pic>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7EAF463A-BC7C-46EE-9F1E-7F377CCA4891}" type="datetimeFigureOut">
              <a:rPr lang="en-US" smtClean="0"/>
              <a:pPr/>
              <a:t>1/30/2012</a:t>
            </a:fld>
            <a:endParaRPr lang="en-US"/>
          </a:p>
        </p:txBody>
      </p:sp>
      <p:sp>
        <p:nvSpPr>
          <p:cNvPr id="2" name="Нижний колонтитул 1"/>
          <p:cNvSpPr>
            <a:spLocks noGrp="1"/>
          </p:cNvSpPr>
          <p:nvPr>
            <p:ph type="ftr" sz="quarter" idx="11"/>
          </p:nvPr>
        </p:nvSpPr>
        <p:spPr/>
        <p:txBody>
          <a:bodyPr/>
          <a:lstStyle/>
          <a:p>
            <a:endParaRPr lang="en-US"/>
          </a:p>
        </p:txBody>
      </p:sp>
      <p:sp>
        <p:nvSpPr>
          <p:cNvPr id="15" name="Номер слайда 14"/>
          <p:cNvSpPr>
            <a:spLocks noGrp="1"/>
          </p:cNvSpPr>
          <p:nvPr>
            <p:ph type="sldNum" sz="quarter" idx="12"/>
          </p:nvPr>
        </p:nvSpPr>
        <p:spPr>
          <a:xfrm>
            <a:off x="8229600" y="6473952"/>
            <a:ext cx="758952" cy="246888"/>
          </a:xfrm>
        </p:spPr>
        <p:txBody>
          <a:bodyPr/>
          <a:lstStyle/>
          <a:p>
            <a:fld id="{A483448D-3A78-4528-A469-B745A65DA48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1/30/2012</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1/30/2012</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7EAF463A-BC7C-46EE-9F1E-7F377CCA4891}" type="datetimeFigureOut">
              <a:rPr lang="en-US" smtClean="0"/>
              <a:pPr/>
              <a:t>1/30/2012</a:t>
            </a:fld>
            <a:endParaRPr lang="en-US"/>
          </a:p>
        </p:txBody>
      </p:sp>
      <p:sp>
        <p:nvSpPr>
          <p:cNvPr id="19" name="Нижний колонтитул 18"/>
          <p:cNvSpPr>
            <a:spLocks noGrp="1"/>
          </p:cNvSpPr>
          <p:nvPr>
            <p:ph type="ftr" sz="quarter" idx="11"/>
          </p:nvPr>
        </p:nvSpPr>
        <p:spPr>
          <a:xfrm>
            <a:off x="3581400" y="76200"/>
            <a:ext cx="2895600" cy="288925"/>
          </a:xfrm>
        </p:spPr>
        <p:txBody>
          <a:bodyPr/>
          <a:lstStyle/>
          <a:p>
            <a:endParaRPr lang="en-US"/>
          </a:p>
        </p:txBody>
      </p:sp>
      <p:sp>
        <p:nvSpPr>
          <p:cNvPr id="16" name="Номер слайда 15"/>
          <p:cNvSpPr>
            <a:spLocks noGrp="1"/>
          </p:cNvSpPr>
          <p:nvPr>
            <p:ph type="sldNum" sz="quarter" idx="12"/>
          </p:nvPr>
        </p:nvSpPr>
        <p:spPr>
          <a:xfrm>
            <a:off x="8229600" y="6473952"/>
            <a:ext cx="758952" cy="246888"/>
          </a:xfrm>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7EAF463A-BC7C-46EE-9F1E-7F377CCA4891}" type="datetimeFigureOut">
              <a:rPr lang="en-US" smtClean="0"/>
              <a:pPr/>
              <a:t>1/30/2012</a:t>
            </a:fld>
            <a:endParaRPr lang="en-US"/>
          </a:p>
        </p:txBody>
      </p:sp>
      <p:sp>
        <p:nvSpPr>
          <p:cNvPr id="11" name="Нижний колонтитул 10"/>
          <p:cNvSpPr>
            <a:spLocks noGrp="1"/>
          </p:cNvSpPr>
          <p:nvPr>
            <p:ph type="ftr" sz="quarter" idx="11"/>
          </p:nvPr>
        </p:nvSpPr>
        <p:spPr/>
        <p:txBody>
          <a:bodyPr/>
          <a:lstStyle/>
          <a:p>
            <a:endParaRPr lang="en-US"/>
          </a:p>
        </p:txBody>
      </p:sp>
      <p:sp>
        <p:nvSpPr>
          <p:cNvPr id="16" name="Номер слайда 15"/>
          <p:cNvSpPr>
            <a:spLocks noGrp="1"/>
          </p:cNvSpPr>
          <p:nvPr>
            <p:ph type="sldNum" sz="quarter" idx="12"/>
          </p:nvPr>
        </p:nvSpPr>
        <p:spPr/>
        <p:txBody>
          <a:bodyPr/>
          <a:lstStyle/>
          <a:p>
            <a:fld id="{A483448D-3A78-4528-A469-B745A65DA480}" type="slidenum">
              <a:rPr lang="en-US" smtClean="0"/>
              <a:pPr/>
              <a:t>‹#›</a:t>
            </a:fld>
            <a:endParaRPr lang="en-US"/>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7EAF463A-BC7C-46EE-9F1E-7F377CCA4891}" type="datetimeFigureOut">
              <a:rPr lang="en-US" smtClean="0"/>
              <a:pPr/>
              <a:t>1/30/2012</a:t>
            </a:fld>
            <a:endParaRPr lang="en-US"/>
          </a:p>
        </p:txBody>
      </p:sp>
      <p:sp>
        <p:nvSpPr>
          <p:cNvPr id="10" name="Нижний колонтитул 9"/>
          <p:cNvSpPr>
            <a:spLocks noGrp="1"/>
          </p:cNvSpPr>
          <p:nvPr>
            <p:ph type="ftr" sz="quarter" idx="11"/>
          </p:nvPr>
        </p:nvSpPr>
        <p:spPr/>
        <p:txBody>
          <a:bodyPr/>
          <a:lstStyle/>
          <a:p>
            <a:endParaRPr lang="en-US"/>
          </a:p>
        </p:txBody>
      </p:sp>
      <p:sp>
        <p:nvSpPr>
          <p:cNvPr id="31" name="Номер слайда 30"/>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7EAF463A-BC7C-46EE-9F1E-7F377CCA4891}" type="datetimeFigureOut">
              <a:rPr lang="en-US" smtClean="0"/>
              <a:pPr/>
              <a:t>1/30/2012</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a:xfrm>
            <a:off x="8229600" y="6477000"/>
            <a:ext cx="762000" cy="246888"/>
          </a:xfrm>
        </p:spPr>
        <p:txBody>
          <a:bodyPr/>
          <a:lstStyle/>
          <a:p>
            <a:fld id="{A483448D-3A78-4528-A469-B745A65DA480}" type="slidenum">
              <a:rPr lang="en-US" smtClean="0"/>
              <a:pPr/>
              <a:t>‹#›</a:t>
            </a:fld>
            <a:endParaRPr lang="en-US"/>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7EAF463A-BC7C-46EE-9F1E-7F377CCA4891}" type="datetimeFigureOut">
              <a:rPr lang="en-US" smtClean="0"/>
              <a:pPr/>
              <a:t>1/30/2012</a:t>
            </a:fld>
            <a:endParaRPr lang="en-US"/>
          </a:p>
        </p:txBody>
      </p:sp>
      <p:sp>
        <p:nvSpPr>
          <p:cNvPr id="21" name="Нижний колонтитул 20"/>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7EAF463A-BC7C-46EE-9F1E-7F377CCA4891}" type="datetimeFigureOut">
              <a:rPr lang="en-US" smtClean="0"/>
              <a:pPr/>
              <a:t>1/30/2012</a:t>
            </a:fld>
            <a:endParaRPr lang="en-US"/>
          </a:p>
        </p:txBody>
      </p:sp>
      <p:sp>
        <p:nvSpPr>
          <p:cNvPr id="24" name="Нижний колонтитул 23"/>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7EAF463A-BC7C-46EE-9F1E-7F377CCA4891}" type="datetimeFigureOut">
              <a:rPr lang="en-US" smtClean="0"/>
              <a:pPr/>
              <a:t>1/30/2012</a:t>
            </a:fld>
            <a:endParaRPr lang="en-US"/>
          </a:p>
        </p:txBody>
      </p:sp>
      <p:sp>
        <p:nvSpPr>
          <p:cNvPr id="29" name="Нижний колонтитул 28"/>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7EAF463A-BC7C-46EE-9F1E-7F377CCA4891}" type="datetimeFigureOut">
              <a:rPr lang="en-US" smtClean="0"/>
              <a:pPr/>
              <a:t>1/30/2012</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31" name="Номер слайда 30"/>
          <p:cNvSpPr>
            <a:spLocks noGrp="1"/>
          </p:cNvSpPr>
          <p:nvPr>
            <p:ph type="sldNum" sz="quarter" idx="12"/>
          </p:nvPr>
        </p:nvSpPr>
        <p:spPr/>
        <p:txBody>
          <a:bodyPr/>
          <a:lstStyle/>
          <a:p>
            <a:fld id="{A483448D-3A78-4528-A469-B745A65DA480}" type="slidenum">
              <a:rPr lang="en-US" smtClean="0"/>
              <a:pPr/>
              <a:t>‹#›</a:t>
            </a:fld>
            <a:endParaRPr lang="en-US"/>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7EAF463A-BC7C-46EE-9F1E-7F377CCA4891}" type="datetimeFigureOut">
              <a:rPr lang="en-US" smtClean="0"/>
              <a:pPr/>
              <a:t>1/30/2012</a:t>
            </a:fld>
            <a:endParaRPr lang="en-US"/>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A483448D-3A78-4528-A469-B745A65DA480}" type="slidenum">
              <a:rPr lang="en-US" smtClean="0"/>
              <a:pPr/>
              <a:t>‹#›</a:t>
            </a:fld>
            <a:endParaRPr lang="en-US"/>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ДЕТСКАЯ КОСМЕТИКА</a:t>
            </a:r>
            <a:endParaRPr lang="ru-RU" dirty="0"/>
          </a:p>
        </p:txBody>
      </p:sp>
      <p:pic>
        <p:nvPicPr>
          <p:cNvPr id="5" name="Содержимое 4"/>
          <p:cNvPicPr>
            <a:picLocks noGrp="1"/>
          </p:cNvPicPr>
          <p:nvPr>
            <p:ph sz="half" idx="1"/>
          </p:nvPr>
        </p:nvPicPr>
        <p:blipFill>
          <a:blip r:embed="rId2" cstate="print"/>
          <a:srcRect/>
          <a:stretch>
            <a:fillRect/>
          </a:stretch>
        </p:blipFill>
        <p:spPr bwMode="auto">
          <a:xfrm>
            <a:off x="533400" y="1676400"/>
            <a:ext cx="3733799" cy="42672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4" name="Содержимое 3"/>
          <p:cNvSpPr>
            <a:spLocks noGrp="1"/>
          </p:cNvSpPr>
          <p:nvPr>
            <p:ph sz="half" idx="2"/>
          </p:nvPr>
        </p:nvSpPr>
        <p:spPr>
          <a:xfrm>
            <a:off x="4495800" y="1676400"/>
            <a:ext cx="4191000" cy="4449763"/>
          </a:xfrm>
        </p:spPr>
        <p:txBody>
          <a:bodyPr>
            <a:normAutofit/>
          </a:bodyPr>
          <a:lstStyle/>
          <a:p>
            <a:r>
              <a:rPr lang="ru-RU" sz="2400" dirty="0" smtClean="0">
                <a:solidFill>
                  <a:srgbClr val="C00000"/>
                </a:solidFill>
              </a:rPr>
              <a:t>ВЫПОЛНИЛА</a:t>
            </a:r>
            <a:r>
              <a:rPr lang="ru-RU" sz="2400" dirty="0" smtClean="0"/>
              <a:t> </a:t>
            </a:r>
          </a:p>
          <a:p>
            <a:r>
              <a:rPr lang="ru-RU" sz="2400" dirty="0" smtClean="0">
                <a:solidFill>
                  <a:srgbClr val="0070C0"/>
                </a:solidFill>
              </a:rPr>
              <a:t>УЧЕНИЦА 4 «А» КЛАССА</a:t>
            </a:r>
          </a:p>
          <a:p>
            <a:r>
              <a:rPr lang="ru-RU" sz="2400" dirty="0" smtClean="0"/>
              <a:t>МКОУ СОШ №3 </a:t>
            </a:r>
          </a:p>
          <a:p>
            <a:pPr>
              <a:buNone/>
            </a:pPr>
            <a:r>
              <a:rPr lang="ru-RU" sz="2400" dirty="0" smtClean="0"/>
              <a:t>    с. Астраханка </a:t>
            </a:r>
            <a:r>
              <a:rPr lang="ru-RU" sz="2400" dirty="0" err="1" smtClean="0"/>
              <a:t>Ханкайского</a:t>
            </a:r>
            <a:r>
              <a:rPr lang="ru-RU" sz="2400" dirty="0" smtClean="0"/>
              <a:t> муниципального района Приморского края</a:t>
            </a:r>
          </a:p>
          <a:p>
            <a:r>
              <a:rPr lang="ru-RU" sz="2400" dirty="0" smtClean="0">
                <a:solidFill>
                  <a:srgbClr val="C00000"/>
                </a:solidFill>
              </a:rPr>
              <a:t>МИРОНЕНКО АНАСТАСИЯ</a:t>
            </a:r>
          </a:p>
          <a:p>
            <a:endParaRPr lang="ru-RU" sz="1800" dirty="0"/>
          </a:p>
        </p:txBody>
      </p:sp>
    </p:spTree>
  </p:cSld>
  <p:clrMapOvr>
    <a:masterClrMapping/>
  </p:clrMapOvr>
  <p:transition>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583362"/>
          </a:xfrm>
        </p:spPr>
        <p:txBody>
          <a:bodyPr>
            <a:normAutofit/>
          </a:bodyPr>
          <a:lstStyle/>
          <a:p>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
            </a:r>
            <a:br>
              <a:rPr lang="ru-RU" sz="1400" dirty="0" smtClean="0"/>
            </a:br>
            <a:r>
              <a:rPr lang="ru-RU" sz="1400" dirty="0" smtClean="0"/>
              <a:t>Цена на детскую косметику колеблется от дешевой (в пределах 20 рублей за тюбик крема) до дорогой (до 500 рублей за баночку детского крема). Ценовая категория товара не всегда является отражением качества и это нужно учитывать. Часто на цену влияет лишь популярность используемого на упаковке изображения (косметика с изображением героинь девчачьего мультсериала «Волшебницы школы </a:t>
            </a:r>
            <a:r>
              <a:rPr lang="ru-RU" sz="1400" dirty="0" err="1" smtClean="0"/>
              <a:t>Винкс</a:t>
            </a:r>
            <a:r>
              <a:rPr lang="ru-RU" sz="1400" dirty="0" smtClean="0"/>
              <a:t>», или Пуговки из сериала « Папины дочки», продаваемая на 20-30% дороже аналогичного, — яркий тому пример).</a:t>
            </a:r>
            <a:endParaRPr lang="ru-RU" sz="1400" dirty="0"/>
          </a:p>
        </p:txBody>
      </p:sp>
      <p:pic>
        <p:nvPicPr>
          <p:cNvPr id="5" name="Содержимое 4"/>
          <p:cNvPicPr>
            <a:picLocks noGrp="1"/>
          </p:cNvPicPr>
          <p:nvPr>
            <p:ph sz="half" idx="1"/>
          </p:nvPr>
        </p:nvPicPr>
        <p:blipFill>
          <a:blip r:embed="rId2" cstate="print"/>
          <a:srcRect/>
          <a:stretch>
            <a:fillRect/>
          </a:stretch>
        </p:blipFill>
        <p:spPr bwMode="auto">
          <a:xfrm>
            <a:off x="609600" y="533400"/>
            <a:ext cx="3657600" cy="34290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6" name="Содержимое 5"/>
          <p:cNvPicPr>
            <a:picLocks noGrp="1"/>
          </p:cNvPicPr>
          <p:nvPr>
            <p:ph sz="half" idx="2"/>
          </p:nvPr>
        </p:nvPicPr>
        <p:blipFill>
          <a:blip r:embed="rId3" cstate="print"/>
          <a:srcRect/>
          <a:stretch>
            <a:fillRect/>
          </a:stretch>
        </p:blipFill>
        <p:spPr bwMode="auto">
          <a:xfrm>
            <a:off x="4800600" y="533400"/>
            <a:ext cx="3629025" cy="34290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cSld>
  <p:clrMapOvr>
    <a:masterClrMapping/>
  </p:clrMapOvr>
  <p:transition>
    <p:pull dir="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4800600"/>
            <a:ext cx="8686800" cy="1600200"/>
          </a:xfrm>
        </p:spPr>
        <p:txBody>
          <a:bodyPr>
            <a:normAutofit/>
          </a:bodyPr>
          <a:lstStyle/>
          <a:p>
            <a:r>
              <a:rPr lang="ru-RU" sz="1800" dirty="0" smtClean="0"/>
              <a:t>косметические фирмы различными способами стремятся привлечь внимание к косметике своей фирмы, например , проводят конкурсы на лучший рисунок или стишок.</a:t>
            </a:r>
            <a:endParaRPr lang="ru-RU" sz="1800" dirty="0"/>
          </a:p>
        </p:txBody>
      </p:sp>
      <p:sp>
        <p:nvSpPr>
          <p:cNvPr id="4" name="Содержимое 3"/>
          <p:cNvSpPr>
            <a:spLocks noGrp="1"/>
          </p:cNvSpPr>
          <p:nvPr>
            <p:ph sz="half" idx="2"/>
          </p:nvPr>
        </p:nvSpPr>
        <p:spPr>
          <a:xfrm>
            <a:off x="4648200" y="1219200"/>
            <a:ext cx="4343400" cy="4267200"/>
          </a:xfrm>
        </p:spPr>
        <p:txBody>
          <a:bodyPr>
            <a:normAutofit/>
          </a:bodyPr>
          <a:lstStyle/>
          <a:p>
            <a:r>
              <a:rPr lang="ru-RU" sz="1400" i="1" dirty="0" smtClean="0">
                <a:solidFill>
                  <a:srgbClr val="0070C0"/>
                </a:solidFill>
              </a:rPr>
              <a:t>Модные оттенки теней, помады, лаков для ногтей буквально пестрят на прилавках магазинов. «Принцесса», «Маленькая Фея», «</a:t>
            </a:r>
            <a:r>
              <a:rPr lang="ru-RU" sz="1400" i="1" dirty="0" err="1" smtClean="0">
                <a:solidFill>
                  <a:srgbClr val="0070C0"/>
                </a:solidFill>
              </a:rPr>
              <a:t>Братц</a:t>
            </a:r>
            <a:r>
              <a:rPr lang="ru-RU" sz="1400" i="1" dirty="0" smtClean="0">
                <a:solidFill>
                  <a:srgbClr val="0070C0"/>
                </a:solidFill>
              </a:rPr>
              <a:t>», «</a:t>
            </a:r>
            <a:r>
              <a:rPr lang="ru-RU" sz="1400" i="1" dirty="0" err="1" smtClean="0">
                <a:solidFill>
                  <a:srgbClr val="0070C0"/>
                </a:solidFill>
              </a:rPr>
              <a:t>Барби</a:t>
            </a:r>
            <a:r>
              <a:rPr lang="ru-RU" sz="1400" i="1" dirty="0" smtClean="0">
                <a:solidFill>
                  <a:srgbClr val="0070C0"/>
                </a:solidFill>
              </a:rPr>
              <a:t>», «Дисней», «W.I.T.C.H.» и многие другие марки борются за право первыми оказаться в косметичке юных модниц. Производители стараются отличиться не только разнообразием оттенков, но и уделяют огромное внимание оформлению упаковки — ведь что может быть приятнее для девочки, чем получить в подарок красивую коробочку в форме сердечка с блестящим содержимым? </a:t>
            </a:r>
          </a:p>
          <a:p>
            <a:endParaRPr lang="ru-RU" sz="1400" dirty="0"/>
          </a:p>
        </p:txBody>
      </p:sp>
      <p:pic>
        <p:nvPicPr>
          <p:cNvPr id="5" name="Содержимое 4"/>
          <p:cNvPicPr>
            <a:picLocks noGrp="1"/>
          </p:cNvPicPr>
          <p:nvPr>
            <p:ph sz="half" idx="1"/>
          </p:nvPr>
        </p:nvPicPr>
        <p:blipFill>
          <a:blip r:embed="rId2" cstate="print"/>
          <a:srcRect/>
          <a:stretch>
            <a:fillRect/>
          </a:stretch>
        </p:blipFill>
        <p:spPr bwMode="auto">
          <a:xfrm>
            <a:off x="457200" y="1371600"/>
            <a:ext cx="4191000" cy="290349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p:diamon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62000"/>
            <a:ext cx="8229600" cy="3886200"/>
          </a:xfrm>
        </p:spPr>
        <p:txBody>
          <a:bodyPr>
            <a:normAutofit fontScale="90000"/>
          </a:bodyPr>
          <a:lstStyle/>
          <a:p>
            <a:r>
              <a:rPr lang="ru-RU" sz="2700" b="1" dirty="0" smtClean="0"/>
              <a:t>Что нужно знать при выборе детской косметики?</a:t>
            </a:r>
            <a:br>
              <a:rPr lang="ru-RU" sz="2700" b="1" dirty="0" smtClean="0"/>
            </a:br>
            <a:r>
              <a:rPr lang="ru-RU" sz="1600" dirty="0" smtClean="0"/>
              <a:t/>
            </a:r>
            <a:br>
              <a:rPr lang="ru-RU" sz="1600" dirty="0" smtClean="0"/>
            </a:br>
            <a:r>
              <a:rPr lang="ru-RU" sz="1600" dirty="0" smtClean="0"/>
              <a:t>Для того чтобы свести к минимуму риск неудачной покупки косметики для детей, выбирая ее, родителям стоит придерживаться нескольких несложных правил:</a:t>
            </a:r>
            <a:br>
              <a:rPr lang="ru-RU" sz="1600" dirty="0" smtClean="0"/>
            </a:br>
            <a:r>
              <a:rPr lang="ru-RU" sz="1600" dirty="0" smtClean="0"/>
              <a:t> </a:t>
            </a:r>
            <a:r>
              <a:rPr lang="ru-RU" sz="1600" b="1" dirty="0" smtClean="0"/>
              <a:t>Правило 1:</a:t>
            </a:r>
            <a:r>
              <a:rPr lang="ru-RU" sz="1600" dirty="0" smtClean="0"/>
              <a:t> Покупайте детскую косметику, ориентируясь на возраст ребенка, для которого она предназначена. </a:t>
            </a:r>
            <a:br>
              <a:rPr lang="ru-RU" sz="1600" dirty="0" smtClean="0"/>
            </a:br>
            <a:r>
              <a:rPr lang="ru-RU" sz="1600" b="1" dirty="0" smtClean="0"/>
              <a:t> Правило 2</a:t>
            </a:r>
            <a:r>
              <a:rPr lang="ru-RU" sz="1600" dirty="0" smtClean="0"/>
              <a:t>: Для детей с проблемной кожей, склонной к раздражениям, аллергии, а также для детей, страдающих </a:t>
            </a:r>
            <a:r>
              <a:rPr lang="ru-RU" sz="1600" dirty="0" err="1" smtClean="0"/>
              <a:t>атопическим</a:t>
            </a:r>
            <a:r>
              <a:rPr lang="ru-RU" sz="1600" dirty="0" smtClean="0"/>
              <a:t> дерматитом и экземой, выбирайте специальную детскую косметику (например, серия СТОПДИАТЕЗ от «Наша мама» или детская косметика «</a:t>
            </a:r>
            <a:r>
              <a:rPr lang="ru-RU" sz="1600" dirty="0" err="1" smtClean="0"/>
              <a:t>Mustela</a:t>
            </a:r>
            <a:r>
              <a:rPr lang="ru-RU" sz="1600" dirty="0" smtClean="0"/>
              <a:t>»)</a:t>
            </a:r>
            <a:br>
              <a:rPr lang="ru-RU" sz="1600" dirty="0" smtClean="0"/>
            </a:br>
            <a:r>
              <a:rPr lang="ru-RU" sz="1600" b="1" dirty="0" smtClean="0"/>
              <a:t>Правило 3:</a:t>
            </a:r>
            <a:r>
              <a:rPr lang="ru-RU" sz="1600" dirty="0" smtClean="0"/>
              <a:t> обращайте внимание на состав детской косметики.</a:t>
            </a:r>
            <a:br>
              <a:rPr lang="ru-RU" sz="1600" dirty="0" smtClean="0"/>
            </a:br>
            <a:r>
              <a:rPr lang="ru-RU" sz="1600" dirty="0" smtClean="0"/>
              <a:t>Детская косметика не должна содержать красители, консерванты, замысловатые химические соединения</a:t>
            </a:r>
            <a:r>
              <a:rPr lang="ru-RU" sz="1600" b="1" dirty="0" smtClean="0"/>
              <a:t> </a:t>
            </a:r>
            <a:br>
              <a:rPr lang="ru-RU" sz="1600" b="1" dirty="0" smtClean="0"/>
            </a:br>
            <a:r>
              <a:rPr lang="ru-RU" sz="1600" b="1" dirty="0" smtClean="0"/>
              <a:t>Правило 4:</a:t>
            </a:r>
            <a:r>
              <a:rPr lang="ru-RU" sz="1600" dirty="0" smtClean="0"/>
              <a:t> Перед покупкой обязательно тестируйте препараты</a:t>
            </a:r>
            <a:br>
              <a:rPr lang="ru-RU" sz="1600" dirty="0" smtClean="0"/>
            </a:br>
            <a:r>
              <a:rPr lang="ru-RU" sz="1600" b="1" dirty="0" smtClean="0"/>
              <a:t> Правило 5</a:t>
            </a:r>
            <a:r>
              <a:rPr lang="ru-RU" sz="1600" dirty="0" smtClean="0"/>
              <a:t>: обращайте внимание на срок годности детской косметики </a:t>
            </a:r>
            <a:br>
              <a:rPr lang="ru-RU" sz="1600" dirty="0" smtClean="0"/>
            </a:br>
            <a:r>
              <a:rPr lang="ru-RU" sz="1600" b="1" dirty="0" smtClean="0"/>
              <a:t>Правило 6</a:t>
            </a:r>
            <a:r>
              <a:rPr lang="ru-RU" sz="1600" dirty="0" smtClean="0"/>
              <a:t>: покупайте детскую косметику в специально предназначенных для этого местах.</a:t>
            </a:r>
            <a:r>
              <a:rPr lang="ru-RU" sz="1600" b="1" dirty="0" smtClean="0"/>
              <a:t> </a:t>
            </a:r>
            <a:br>
              <a:rPr lang="ru-RU" sz="1600" b="1" dirty="0" smtClean="0"/>
            </a:br>
            <a:r>
              <a:rPr lang="ru-RU" sz="1600" b="1" dirty="0" smtClean="0"/>
              <a:t>Правило 7.</a:t>
            </a:r>
            <a:r>
              <a:rPr lang="ru-RU" sz="1600" dirty="0" smtClean="0"/>
              <a:t> Внимательно читайте аннотации и этикетки, находите информацию в печатных изданиях, в Интернете и задавайте вопросы своему врачу. Это поможет  уберечься от многих неприятностей вам и вашему ребенку.</a:t>
            </a:r>
            <a:endParaRPr lang="ru-RU" sz="1600" dirty="0"/>
          </a:p>
        </p:txBody>
      </p:sp>
      <p:pic>
        <p:nvPicPr>
          <p:cNvPr id="3" name="Рисунок 2"/>
          <p:cNvPicPr/>
          <p:nvPr/>
        </p:nvPicPr>
        <p:blipFill>
          <a:blip r:embed="rId2" cstate="print"/>
          <a:srcRect/>
          <a:stretch>
            <a:fillRect/>
          </a:stretch>
        </p:blipFill>
        <p:spPr bwMode="auto">
          <a:xfrm>
            <a:off x="6019800" y="4876800"/>
            <a:ext cx="2737485" cy="1748155"/>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Tree>
  </p:cSld>
  <p:clrMapOvr>
    <a:masterClrMapping/>
  </p:clrMapOvr>
  <p:transition>
    <p:wheel spokes="8"/>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06362"/>
          </a:xfrm>
        </p:spPr>
        <p:txBody>
          <a:bodyPr>
            <a:normAutofit fontScale="90000"/>
          </a:bodyPr>
          <a:lstStyle/>
          <a:p>
            <a:endParaRPr lang="ru-RU" dirty="0"/>
          </a:p>
        </p:txBody>
      </p:sp>
      <p:pic>
        <p:nvPicPr>
          <p:cNvPr id="5" name="Содержимое 4"/>
          <p:cNvPicPr>
            <a:picLocks noGrp="1"/>
          </p:cNvPicPr>
          <p:nvPr>
            <p:ph sz="half" idx="1"/>
          </p:nvPr>
        </p:nvPicPr>
        <p:blipFill>
          <a:blip r:embed="rId2" cstate="print"/>
          <a:srcRect/>
          <a:stretch>
            <a:fillRect/>
          </a:stretch>
        </p:blipFill>
        <p:spPr bwMode="auto">
          <a:xfrm>
            <a:off x="609600" y="685800"/>
            <a:ext cx="2514600" cy="2819400"/>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
        <p:nvSpPr>
          <p:cNvPr id="4" name="Содержимое 3"/>
          <p:cNvSpPr>
            <a:spLocks noGrp="1"/>
          </p:cNvSpPr>
          <p:nvPr>
            <p:ph sz="half" idx="2"/>
          </p:nvPr>
        </p:nvSpPr>
        <p:spPr>
          <a:xfrm>
            <a:off x="4267200" y="533400"/>
            <a:ext cx="4419600" cy="6019800"/>
          </a:xfrm>
        </p:spPr>
        <p:txBody>
          <a:bodyPr>
            <a:normAutofit fontScale="25000" lnSpcReduction="20000"/>
          </a:bodyPr>
          <a:lstStyle/>
          <a:p>
            <a:r>
              <a:rPr lang="ru-RU" sz="6400" b="1" dirty="0" smtClean="0"/>
              <a:t>Каких ингредиентов НЕ должно быть в детской косметике</a:t>
            </a:r>
          </a:p>
          <a:p>
            <a:endParaRPr lang="ru-RU" sz="6400" dirty="0" smtClean="0"/>
          </a:p>
          <a:p>
            <a:r>
              <a:rPr lang="ru-RU" sz="6400" dirty="0" smtClean="0"/>
              <a:t>1. </a:t>
            </a:r>
            <a:r>
              <a:rPr lang="ru-RU" sz="6400" dirty="0" err="1" smtClean="0"/>
              <a:t>Cинтетические</a:t>
            </a:r>
            <a:r>
              <a:rPr lang="ru-RU" sz="6400" dirty="0" smtClean="0"/>
              <a:t> отдушки</a:t>
            </a:r>
          </a:p>
          <a:p>
            <a:pPr>
              <a:buNone/>
            </a:pPr>
            <a:r>
              <a:rPr lang="ru-RU" sz="6400" dirty="0" smtClean="0"/>
              <a:t>       Синтетические отдушки часто вызывают у детей аллергические реакции. Такие ароматы, как кокосовый орех, банан, дыня, яблоко, как правило, синтетические.</a:t>
            </a:r>
          </a:p>
          <a:p>
            <a:r>
              <a:rPr lang="ru-RU" sz="6400" dirty="0" smtClean="0"/>
              <a:t>2. </a:t>
            </a:r>
            <a:r>
              <a:rPr lang="ru-RU" sz="6400" dirty="0" err="1" smtClean="0"/>
              <a:t>Лаурилсульфат</a:t>
            </a:r>
            <a:r>
              <a:rPr lang="ru-RU" sz="6400" dirty="0" smtClean="0"/>
              <a:t> </a:t>
            </a:r>
          </a:p>
          <a:p>
            <a:pPr>
              <a:buNone/>
            </a:pPr>
            <a:r>
              <a:rPr lang="ru-RU" sz="6400" dirty="0" smtClean="0"/>
              <a:t>       </a:t>
            </a:r>
            <a:r>
              <a:rPr lang="ru-RU" sz="6400" dirty="0" err="1" smtClean="0"/>
              <a:t>Лаурил</a:t>
            </a:r>
            <a:r>
              <a:rPr lang="ru-RU" sz="6400" dirty="0" smtClean="0"/>
              <a:t> (</a:t>
            </a:r>
            <a:r>
              <a:rPr lang="ru-RU" sz="6400" dirty="0" err="1" smtClean="0"/>
              <a:t>лаурет</a:t>
            </a:r>
            <a:r>
              <a:rPr lang="ru-RU" sz="6400" dirty="0" smtClean="0"/>
              <a:t>) - самый опасный ингредиент в препаратах для ухода за волосами и кожей как для взрослых, так и для детей.  Медицинские исследования показали, что </a:t>
            </a:r>
            <a:r>
              <a:rPr lang="ru-RU" sz="6400" dirty="0" err="1" smtClean="0"/>
              <a:t>лаурил</a:t>
            </a:r>
            <a:r>
              <a:rPr lang="ru-RU" sz="6400" dirty="0" smtClean="0"/>
              <a:t> проникает во внутренние органы, вызывает раздражение глаз, шелушение кожи головы, сыпь на коже и другие аллергические реакции.</a:t>
            </a:r>
          </a:p>
          <a:p>
            <a:r>
              <a:rPr lang="ru-RU" sz="6400" dirty="0" smtClean="0"/>
              <a:t>3. Синтетические красители</a:t>
            </a:r>
          </a:p>
          <a:p>
            <a:pPr>
              <a:buNone/>
            </a:pPr>
            <a:r>
              <a:rPr lang="ru-RU" sz="6400" dirty="0" smtClean="0"/>
              <a:t>       Они помечены как FD&amp;C или D&amp;C, после чего следует цвет и номер. Эти красители являются канцерогенами и возможными источниками свинца, что  вызывает синдромы поражения крови, нервной системы, желудочно-кишечного тракта и печени, а канцерогенные вещества могут привести к образованию рака.</a:t>
            </a:r>
          </a:p>
          <a:p>
            <a:r>
              <a:rPr lang="ru-RU" sz="4300" dirty="0" smtClean="0"/>
              <a:t> </a:t>
            </a:r>
          </a:p>
          <a:p>
            <a:endParaRPr lang="ru-RU" dirty="0"/>
          </a:p>
        </p:txBody>
      </p:sp>
      <p:pic>
        <p:nvPicPr>
          <p:cNvPr id="6" name="Рисунок 5"/>
          <p:cNvPicPr/>
          <p:nvPr/>
        </p:nvPicPr>
        <p:blipFill>
          <a:blip r:embed="rId3" cstate="print"/>
          <a:srcRect/>
          <a:stretch>
            <a:fillRect/>
          </a:stretch>
        </p:blipFill>
        <p:spPr bwMode="auto">
          <a:xfrm>
            <a:off x="1371600" y="3352800"/>
            <a:ext cx="2819400" cy="2743200"/>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Tree>
  </p:cSld>
  <p:clrMapOvr>
    <a:masterClrMapping/>
  </p:clrMapOvr>
  <p:transition>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049962"/>
          </a:xfrm>
        </p:spPr>
        <p:txBody>
          <a:bodyPr>
            <a:normAutofit fontScale="90000"/>
          </a:bodyPr>
          <a:lstStyle/>
          <a:p>
            <a:pPr algn="ctr"/>
            <a:r>
              <a:rPr lang="ru-RU" sz="1600" dirty="0" smtClean="0"/>
              <a:t>родители  51 ученика  3-4 –</a:t>
            </a:r>
            <a:r>
              <a:rPr lang="ru-RU" sz="1600" dirty="0" err="1" smtClean="0"/>
              <a:t>х</a:t>
            </a:r>
            <a:r>
              <a:rPr lang="ru-RU" sz="1600" dirty="0" smtClean="0"/>
              <a:t>  классов  покупают своим детям </a:t>
            </a:r>
            <a:br>
              <a:rPr lang="ru-RU" sz="1600" dirty="0" smtClean="0"/>
            </a:br>
            <a:r>
              <a:rPr lang="ru-RU" sz="1600" dirty="0" smtClean="0"/>
              <a:t>косметику следующих фирм</a:t>
            </a:r>
            <a:br>
              <a:rPr lang="ru-RU" sz="1600" dirty="0" smtClean="0"/>
            </a:br>
            <a:r>
              <a:rPr lang="ru-RU" sz="1600" dirty="0" smtClean="0"/>
              <a:t/>
            </a:r>
            <a:br>
              <a:rPr lang="ru-RU" sz="1600" dirty="0" smtClean="0"/>
            </a:br>
            <a:r>
              <a:rPr lang="ru-RU" sz="1600" dirty="0" smtClean="0"/>
              <a:t/>
            </a:r>
            <a:br>
              <a:rPr lang="ru-RU" sz="1600" dirty="0" smtClean="0"/>
            </a:br>
            <a:r>
              <a:rPr lang="ru-RU" sz="1600" dirty="0" smtClean="0"/>
              <a:t/>
            </a:r>
            <a:br>
              <a:rPr lang="ru-RU" sz="1600" dirty="0" smtClean="0"/>
            </a:br>
            <a:r>
              <a:rPr lang="ru-RU" sz="1600" dirty="0" smtClean="0"/>
              <a:t/>
            </a:r>
            <a:br>
              <a:rPr lang="ru-RU" sz="1600" dirty="0" smtClean="0"/>
            </a:br>
            <a:r>
              <a:rPr lang="ru-RU" sz="1600" dirty="0" smtClean="0"/>
              <a:t/>
            </a:r>
            <a:br>
              <a:rPr lang="ru-RU" sz="1600" dirty="0" smtClean="0"/>
            </a:br>
            <a:r>
              <a:rPr lang="ru-RU" sz="1600" dirty="0" smtClean="0"/>
              <a:t/>
            </a:r>
            <a:br>
              <a:rPr lang="ru-RU" sz="1600" dirty="0" smtClean="0"/>
            </a:br>
            <a:r>
              <a:rPr lang="ru-RU" sz="1600" dirty="0" smtClean="0"/>
              <a:t/>
            </a:r>
            <a:br>
              <a:rPr lang="ru-RU" sz="1600" dirty="0" smtClean="0"/>
            </a:br>
            <a:r>
              <a:rPr lang="ru-RU" sz="1600" dirty="0" smtClean="0"/>
              <a:t/>
            </a:r>
            <a:br>
              <a:rPr lang="ru-RU" sz="1600" dirty="0" smtClean="0"/>
            </a:br>
            <a:r>
              <a:rPr lang="ru-RU" sz="1600" dirty="0" smtClean="0"/>
              <a:t/>
            </a:r>
            <a:br>
              <a:rPr lang="ru-RU" sz="1600" dirty="0" smtClean="0"/>
            </a:br>
            <a:r>
              <a:rPr lang="ru-RU" sz="1600" dirty="0" smtClean="0"/>
              <a:t/>
            </a:r>
            <a:br>
              <a:rPr lang="ru-RU" sz="1600" dirty="0" smtClean="0"/>
            </a:br>
            <a:r>
              <a:rPr lang="ru-RU" sz="1600" dirty="0" smtClean="0"/>
              <a:t/>
            </a:r>
            <a:br>
              <a:rPr lang="ru-RU" sz="1600" dirty="0" smtClean="0"/>
            </a:br>
            <a:r>
              <a:rPr lang="ru-RU" sz="1600" dirty="0" smtClean="0"/>
              <a:t/>
            </a:r>
            <a:br>
              <a:rPr lang="ru-RU" sz="1600" dirty="0" smtClean="0"/>
            </a:br>
            <a:r>
              <a:rPr lang="ru-RU" sz="1600" dirty="0" smtClean="0"/>
              <a:t/>
            </a:r>
            <a:br>
              <a:rPr lang="ru-RU" sz="1600" dirty="0" smtClean="0"/>
            </a:br>
            <a:r>
              <a:rPr lang="ru-RU" sz="1600" dirty="0" smtClean="0"/>
              <a:t/>
            </a:r>
            <a:br>
              <a:rPr lang="ru-RU" sz="1600" dirty="0" smtClean="0"/>
            </a:br>
            <a:r>
              <a:rPr lang="ru-RU" sz="1600" dirty="0" smtClean="0"/>
              <a:t/>
            </a:r>
            <a:br>
              <a:rPr lang="ru-RU" sz="1600" dirty="0" smtClean="0"/>
            </a:br>
            <a:r>
              <a:rPr lang="ru-RU" sz="1600" dirty="0" smtClean="0"/>
              <a:t/>
            </a:r>
            <a:br>
              <a:rPr lang="ru-RU" sz="1600" dirty="0" smtClean="0"/>
            </a:br>
            <a:r>
              <a:rPr lang="ru-RU" sz="1600" dirty="0" smtClean="0"/>
              <a:t/>
            </a:r>
            <a:br>
              <a:rPr lang="ru-RU" sz="1600" dirty="0" smtClean="0"/>
            </a:br>
            <a:r>
              <a:rPr lang="ru-RU" sz="1600" dirty="0" smtClean="0"/>
              <a:t/>
            </a:r>
            <a:br>
              <a:rPr lang="ru-RU" sz="1600" dirty="0" smtClean="0"/>
            </a:br>
            <a:r>
              <a:rPr lang="ru-RU" sz="1600" dirty="0" smtClean="0"/>
              <a:t/>
            </a:r>
            <a:br>
              <a:rPr lang="ru-RU" sz="1600" dirty="0" smtClean="0"/>
            </a:br>
            <a:r>
              <a:rPr lang="ru-RU" sz="1600" dirty="0" smtClean="0"/>
              <a:t/>
            </a:r>
            <a:br>
              <a:rPr lang="ru-RU" sz="1600" dirty="0" smtClean="0"/>
            </a:br>
            <a:r>
              <a:rPr lang="ru-RU" sz="1600" dirty="0" smtClean="0"/>
              <a:t/>
            </a:r>
            <a:br>
              <a:rPr lang="ru-RU" sz="1600" dirty="0" smtClean="0"/>
            </a:br>
            <a:r>
              <a:rPr lang="ru-RU" sz="1600" dirty="0" smtClean="0"/>
              <a:t/>
            </a:r>
            <a:br>
              <a:rPr lang="ru-RU" sz="1600" dirty="0" smtClean="0"/>
            </a:br>
            <a:endParaRPr lang="ru-RU" sz="1600" dirty="0"/>
          </a:p>
        </p:txBody>
      </p:sp>
      <p:graphicFrame>
        <p:nvGraphicFramePr>
          <p:cNvPr id="3" name="Диаграмма 2"/>
          <p:cNvGraphicFramePr/>
          <p:nvPr/>
        </p:nvGraphicFramePr>
        <p:xfrm>
          <a:off x="990600" y="1219200"/>
          <a:ext cx="7086599" cy="4699781"/>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049962"/>
          </a:xfrm>
        </p:spPr>
        <p:txBody>
          <a:bodyPr>
            <a:normAutofit/>
          </a:bodyPr>
          <a:lstStyle/>
          <a:p>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endParaRPr lang="ru-RU" sz="1800" dirty="0"/>
          </a:p>
        </p:txBody>
      </p:sp>
      <p:graphicFrame>
        <p:nvGraphicFramePr>
          <p:cNvPr id="4" name="Диаграмма 3"/>
          <p:cNvGraphicFramePr/>
          <p:nvPr/>
        </p:nvGraphicFramePr>
        <p:xfrm>
          <a:off x="762000" y="381000"/>
          <a:ext cx="7620000" cy="6477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circl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126162"/>
          </a:xfrm>
        </p:spPr>
        <p:txBody>
          <a:bodyPr>
            <a:normAutofit/>
          </a:bodyPr>
          <a:lstStyle/>
          <a:p>
            <a:endParaRPr lang="ru-RU" sz="1800" dirty="0"/>
          </a:p>
        </p:txBody>
      </p:sp>
      <p:graphicFrame>
        <p:nvGraphicFramePr>
          <p:cNvPr id="3" name="Диаграмма 2"/>
          <p:cNvGraphicFramePr/>
          <p:nvPr/>
        </p:nvGraphicFramePr>
        <p:xfrm>
          <a:off x="1066800" y="457200"/>
          <a:ext cx="7086600" cy="56388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wheel spokes="2"/>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973762"/>
          </a:xfrm>
        </p:spPr>
        <p:txBody>
          <a:bodyPr>
            <a:normAutofit/>
          </a:bodyPr>
          <a:lstStyle/>
          <a:p>
            <a:r>
              <a:rPr lang="ru-RU" sz="1400" dirty="0" smtClean="0">
                <a:solidFill>
                  <a:schemeClr val="accent5">
                    <a:lumMod val="75000"/>
                  </a:schemeClr>
                </a:solidFill>
              </a:rPr>
              <a:t>10 учителей нашей школы, принимавшие участие в анкетировании, покупают своим детям косметику следующих фирм</a:t>
            </a: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endParaRPr lang="ru-RU" sz="1800" dirty="0"/>
          </a:p>
        </p:txBody>
      </p:sp>
      <p:graphicFrame>
        <p:nvGraphicFramePr>
          <p:cNvPr id="3" name="Диаграмма 2"/>
          <p:cNvGraphicFramePr/>
          <p:nvPr/>
        </p:nvGraphicFramePr>
        <p:xfrm>
          <a:off x="1066800" y="762000"/>
          <a:ext cx="7010400" cy="5715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pull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973762"/>
          </a:xfrm>
        </p:spPr>
        <p:txBody>
          <a:bodyPr>
            <a:normAutofit/>
          </a:bodyPr>
          <a:lstStyle/>
          <a:p>
            <a:endParaRPr lang="ru-RU" sz="1800" dirty="0"/>
          </a:p>
        </p:txBody>
      </p:sp>
      <p:graphicFrame>
        <p:nvGraphicFramePr>
          <p:cNvPr id="3" name="Диаграмма 2"/>
          <p:cNvGraphicFramePr/>
          <p:nvPr/>
        </p:nvGraphicFramePr>
        <p:xfrm>
          <a:off x="838200" y="1143000"/>
          <a:ext cx="7391400" cy="4699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comb dir="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457200"/>
            <a:ext cx="8686800" cy="152400"/>
          </a:xfrm>
        </p:spPr>
        <p:txBody>
          <a:bodyPr>
            <a:normAutofit fontScale="90000"/>
          </a:bodyPr>
          <a:lstStyle/>
          <a:p>
            <a:endParaRPr lang="ru-RU" dirty="0"/>
          </a:p>
        </p:txBody>
      </p:sp>
      <p:sp>
        <p:nvSpPr>
          <p:cNvPr id="4" name="Содержимое 3"/>
          <p:cNvSpPr>
            <a:spLocks noGrp="1"/>
          </p:cNvSpPr>
          <p:nvPr>
            <p:ph sz="half" idx="2"/>
          </p:nvPr>
        </p:nvSpPr>
        <p:spPr>
          <a:xfrm>
            <a:off x="4648200" y="1219200"/>
            <a:ext cx="4343400" cy="5105400"/>
          </a:xfrm>
        </p:spPr>
        <p:txBody>
          <a:bodyPr>
            <a:normAutofit lnSpcReduction="10000"/>
          </a:bodyPr>
          <a:lstStyle/>
          <a:p>
            <a:r>
              <a:rPr lang="ru-RU" dirty="0" smtClean="0"/>
              <a:t>На свое 10-летие я получила в подарок </a:t>
            </a:r>
          </a:p>
          <a:p>
            <a:pPr>
              <a:buNone/>
            </a:pPr>
            <a:r>
              <a:rPr lang="ru-RU" dirty="0" smtClean="0"/>
              <a:t>    2 набора для изготовления мыла и </a:t>
            </a:r>
            <a:r>
              <a:rPr lang="ru-RU" dirty="0" err="1" smtClean="0"/>
              <a:t>парфюмированной</a:t>
            </a:r>
            <a:r>
              <a:rPr lang="ru-RU" dirty="0" smtClean="0"/>
              <a:t> воды. В результате я получила 3 понравившихся мне фруктовых аромата и несколько кусочков разноцветного мыла в виде фигурок животных.</a:t>
            </a:r>
            <a:endParaRPr lang="ru-RU" dirty="0"/>
          </a:p>
        </p:txBody>
      </p:sp>
      <p:pic>
        <p:nvPicPr>
          <p:cNvPr id="5" name="Picture 2" descr="C:\Users\Natalia\Desktop\P1010610.JPG"/>
          <p:cNvPicPr>
            <a:picLocks noGrp="1" noChangeAspect="1" noChangeArrowheads="1"/>
          </p:cNvPicPr>
          <p:nvPr>
            <p:ph sz="half" idx="1"/>
          </p:nvPr>
        </p:nvPicPr>
        <p:blipFill>
          <a:blip r:embed="rId2" cstate="print"/>
          <a:srcRect/>
          <a:stretch>
            <a:fillRect/>
          </a:stretch>
        </p:blipFill>
        <p:spPr bwMode="auto">
          <a:xfrm>
            <a:off x="380307" y="1600200"/>
            <a:ext cx="4039985" cy="4419599"/>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Tree>
  </p:cSld>
  <p:clrMapOvr>
    <a:masterClrMapping/>
  </p:clrMapOvr>
  <p:transition>
    <p:blinds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457200"/>
            <a:ext cx="8686800" cy="152400"/>
          </a:xfrm>
        </p:spPr>
        <p:txBody>
          <a:bodyPr>
            <a:normAutofit fontScale="90000"/>
          </a:bodyPr>
          <a:lstStyle/>
          <a:p>
            <a:endParaRPr lang="ru-RU" dirty="0"/>
          </a:p>
        </p:txBody>
      </p:sp>
      <p:pic>
        <p:nvPicPr>
          <p:cNvPr id="5" name="Содержимое 4"/>
          <p:cNvPicPr>
            <a:picLocks noGrp="1"/>
          </p:cNvPicPr>
          <p:nvPr>
            <p:ph sz="half" idx="1"/>
          </p:nvPr>
        </p:nvPicPr>
        <p:blipFill>
          <a:blip r:embed="rId2" cstate="print"/>
          <a:srcRect/>
          <a:stretch>
            <a:fillRect/>
          </a:stretch>
        </p:blipFill>
        <p:spPr bwMode="auto">
          <a:xfrm>
            <a:off x="533400" y="1295400"/>
            <a:ext cx="2743200" cy="2000250"/>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
        <p:nvSpPr>
          <p:cNvPr id="4" name="Содержимое 3"/>
          <p:cNvSpPr>
            <a:spLocks noGrp="1"/>
          </p:cNvSpPr>
          <p:nvPr>
            <p:ph sz="half" idx="2"/>
          </p:nvPr>
        </p:nvSpPr>
        <p:spPr>
          <a:xfrm>
            <a:off x="4648200" y="990600"/>
            <a:ext cx="4343400" cy="5334000"/>
          </a:xfrm>
        </p:spPr>
        <p:txBody>
          <a:bodyPr>
            <a:normAutofit/>
          </a:bodyPr>
          <a:lstStyle/>
          <a:p>
            <a:r>
              <a:rPr lang="ru-RU" dirty="0" smtClean="0"/>
              <a:t>Косметика для детей – широкое понятие, которое включает в себя и различные средства по уходу, предназначенные для детей с рождения и до подросткового возраста, и специальную декоративную косметику. </a:t>
            </a:r>
            <a:endParaRPr lang="ru-RU" dirty="0"/>
          </a:p>
        </p:txBody>
      </p:sp>
      <p:pic>
        <p:nvPicPr>
          <p:cNvPr id="6" name="Рисунок 5"/>
          <p:cNvPicPr/>
          <p:nvPr/>
        </p:nvPicPr>
        <p:blipFill>
          <a:blip r:embed="rId3" cstate="print"/>
          <a:srcRect/>
          <a:stretch>
            <a:fillRect/>
          </a:stretch>
        </p:blipFill>
        <p:spPr bwMode="auto">
          <a:xfrm>
            <a:off x="2057400" y="3962400"/>
            <a:ext cx="2667000" cy="1981200"/>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Tree>
  </p:cSld>
  <p:clrMapOvr>
    <a:masterClrMapping/>
  </p:clrMapOvr>
  <p:transition>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457200"/>
            <a:ext cx="8686800" cy="5943600"/>
          </a:xfrm>
        </p:spPr>
        <p:txBody>
          <a:bodyPr>
            <a:normAutofit/>
          </a:bodyPr>
          <a:lstStyle/>
          <a:p>
            <a:pPr algn="ctr"/>
            <a:r>
              <a:rPr lang="ru-RU" sz="2000" dirty="0" smtClean="0"/>
              <a:t>Дорогие мамочки! </a:t>
            </a:r>
            <a:br>
              <a:rPr lang="ru-RU" sz="2000" dirty="0" smtClean="0"/>
            </a:br>
            <a:r>
              <a:rPr lang="ru-RU" sz="2000" dirty="0" smtClean="0"/>
              <a:t>вы тоже когда-то были маленькими принцессами, которые с завистью смотрели на мам, когда они красили глаза и губы. И сталкивались с их  неодобрительным взглядом. Вспомните ту обиду и бурю эмоций, которые вы тогда испытывали. Может быть, сегодня вам не стоит так критично относиться к этому? Наука шагнула далеко вперед – уже сегодня есть возможность создавать специальные детские декоративные средства. Они не стойкие, легко смываются и полностью адаптированы к детской коже. Собираясь, в гости или в театр, попробуйте вместе со своей Принцессой продумать ее легкий, чуть-чуть заметный макияж! Эти минуты откроют для вас дверь в мир дружбы и взаимопонимания на долгие годы. А не это ли самая заветная мечта каждой мамы?!</a:t>
            </a:r>
            <a:br>
              <a:rPr lang="ru-RU" sz="2000" dirty="0" smtClean="0"/>
            </a:br>
            <a:endParaRPr lang="ru-RU" sz="2000" dirty="0"/>
          </a:p>
        </p:txBody>
      </p:sp>
    </p:spTree>
  </p:cSld>
  <p:clrMapOvr>
    <a:masterClrMapping/>
  </p:clrMapOvr>
  <p:transition>
    <p:randomBa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11162"/>
          </a:xfrm>
        </p:spPr>
        <p:txBody>
          <a:bodyPr>
            <a:normAutofit fontScale="90000"/>
          </a:bodyPr>
          <a:lstStyle/>
          <a:p>
            <a:endParaRPr lang="ru-RU" dirty="0"/>
          </a:p>
        </p:txBody>
      </p:sp>
      <p:pic>
        <p:nvPicPr>
          <p:cNvPr id="6" name="Содержимое 5"/>
          <p:cNvPicPr>
            <a:picLocks noGrp="1"/>
          </p:cNvPicPr>
          <p:nvPr>
            <p:ph sz="half" idx="1"/>
          </p:nvPr>
        </p:nvPicPr>
        <p:blipFill>
          <a:blip r:embed="rId2" cstate="print"/>
          <a:srcRect/>
          <a:stretch>
            <a:fillRect/>
          </a:stretch>
        </p:blipFill>
        <p:spPr bwMode="auto">
          <a:xfrm>
            <a:off x="381000" y="838200"/>
            <a:ext cx="3352800" cy="2629694"/>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
        <p:nvSpPr>
          <p:cNvPr id="4" name="Содержимое 3"/>
          <p:cNvSpPr>
            <a:spLocks noGrp="1"/>
          </p:cNvSpPr>
          <p:nvPr>
            <p:ph sz="half" idx="2"/>
          </p:nvPr>
        </p:nvSpPr>
        <p:spPr>
          <a:xfrm>
            <a:off x="4648200" y="457200"/>
            <a:ext cx="4343400" cy="5867400"/>
          </a:xfrm>
        </p:spPr>
        <p:txBody>
          <a:bodyPr>
            <a:normAutofit fontScale="77500" lnSpcReduction="20000"/>
          </a:bodyPr>
          <a:lstStyle/>
          <a:p>
            <a:r>
              <a:rPr lang="ru-RU" b="1" i="1" dirty="0" smtClean="0"/>
              <a:t>Детская косметика для девочек и мальчиков  бывает:</a:t>
            </a:r>
            <a:endParaRPr lang="ru-RU" i="1" dirty="0" smtClean="0"/>
          </a:p>
          <a:p>
            <a:r>
              <a:rPr lang="ru-RU" i="1" dirty="0" smtClean="0"/>
              <a:t>- эстетическая </a:t>
            </a:r>
            <a:r>
              <a:rPr lang="ru-RU" dirty="0" smtClean="0"/>
              <a:t>детская косметика (очищает, увлажняет и т.д.);</a:t>
            </a:r>
          </a:p>
          <a:p>
            <a:r>
              <a:rPr lang="ru-RU" dirty="0" smtClean="0"/>
              <a:t>- </a:t>
            </a:r>
            <a:r>
              <a:rPr lang="ru-RU" i="1" dirty="0" smtClean="0"/>
              <a:t>лечебная</a:t>
            </a:r>
            <a:r>
              <a:rPr lang="ru-RU" dirty="0" smtClean="0"/>
              <a:t> детская косметика (снимает покраснение и зуд, ликвидирует шелушение);</a:t>
            </a:r>
          </a:p>
          <a:p>
            <a:r>
              <a:rPr lang="ru-RU" dirty="0" smtClean="0"/>
              <a:t>- гигиеническая детская косметика: пена для ванн, гели для душа, мыло, шампуни и бальзамы для волос, зубная паста, крем (для рук и для лица) и др.;</a:t>
            </a:r>
          </a:p>
          <a:p>
            <a:r>
              <a:rPr lang="ru-RU" dirty="0" smtClean="0"/>
              <a:t>- декоративная детская косметика: лак для ногтей, тени, губная помада и блеск для губ, лак и гель для волос, гель для тела с блестками и др.</a:t>
            </a:r>
          </a:p>
          <a:p>
            <a:endParaRPr lang="ru-RU" dirty="0"/>
          </a:p>
        </p:txBody>
      </p:sp>
      <p:pic>
        <p:nvPicPr>
          <p:cNvPr id="7" name="Рисунок 6"/>
          <p:cNvPicPr/>
          <p:nvPr/>
        </p:nvPicPr>
        <p:blipFill>
          <a:blip r:embed="rId3" cstate="print"/>
          <a:srcRect/>
          <a:stretch>
            <a:fillRect/>
          </a:stretch>
        </p:blipFill>
        <p:spPr bwMode="auto">
          <a:xfrm>
            <a:off x="1371600" y="3505200"/>
            <a:ext cx="3048000" cy="2514600"/>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Tree>
  </p:cSld>
  <p:clrMapOvr>
    <a:masterClrMapping/>
  </p:clrMapOvr>
  <p:transition>
    <p:wheel spokes="3"/>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82562"/>
          </a:xfrm>
        </p:spPr>
        <p:txBody>
          <a:bodyPr>
            <a:normAutofit fontScale="90000"/>
          </a:bodyPr>
          <a:lstStyle/>
          <a:p>
            <a:endParaRPr lang="ru-RU" dirty="0"/>
          </a:p>
        </p:txBody>
      </p:sp>
      <p:pic>
        <p:nvPicPr>
          <p:cNvPr id="6" name="Содержимое 5"/>
          <p:cNvPicPr>
            <a:picLocks noGrp="1"/>
          </p:cNvPicPr>
          <p:nvPr>
            <p:ph sz="half" idx="1"/>
          </p:nvPr>
        </p:nvPicPr>
        <p:blipFill>
          <a:blip r:embed="rId2" cstate="print"/>
          <a:srcRect/>
          <a:stretch>
            <a:fillRect/>
          </a:stretch>
        </p:blipFill>
        <p:spPr bwMode="auto">
          <a:xfrm>
            <a:off x="304800" y="1219200"/>
            <a:ext cx="4038600" cy="3837255"/>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
        <p:nvSpPr>
          <p:cNvPr id="4" name="Содержимое 3"/>
          <p:cNvSpPr>
            <a:spLocks noGrp="1"/>
          </p:cNvSpPr>
          <p:nvPr>
            <p:ph sz="half" idx="2"/>
          </p:nvPr>
        </p:nvSpPr>
        <p:spPr>
          <a:xfrm>
            <a:off x="4648200" y="990600"/>
            <a:ext cx="4038600" cy="5410200"/>
          </a:xfrm>
        </p:spPr>
        <p:txBody>
          <a:bodyPr>
            <a:normAutofit fontScale="92500"/>
          </a:bodyPr>
          <a:lstStyle/>
          <a:p>
            <a:r>
              <a:rPr lang="ru-RU" dirty="0" smtClean="0"/>
              <a:t>Многие мамы, у которых подрастают дочки, задумываются о том, стоит ли разрешать им пользоваться декоративной косметикой? И если стоит, то, с какого возраста? Насколько такая косметика безопасна для здоровья детской кожи?</a:t>
            </a:r>
          </a:p>
          <a:p>
            <a:endParaRPr lang="ru-RU" dirty="0"/>
          </a:p>
        </p:txBody>
      </p:sp>
    </p:spTree>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06362"/>
          </a:xfrm>
        </p:spPr>
        <p:txBody>
          <a:bodyPr>
            <a:normAutofit fontScale="90000"/>
          </a:bodyPr>
          <a:lstStyle/>
          <a:p>
            <a:endParaRPr lang="ru-RU" dirty="0"/>
          </a:p>
        </p:txBody>
      </p:sp>
      <p:pic>
        <p:nvPicPr>
          <p:cNvPr id="6" name="Содержимое 5"/>
          <p:cNvPicPr>
            <a:picLocks noGrp="1"/>
          </p:cNvPicPr>
          <p:nvPr>
            <p:ph sz="half" idx="1"/>
          </p:nvPr>
        </p:nvPicPr>
        <p:blipFill>
          <a:blip r:embed="rId2" cstate="print"/>
          <a:stretch>
            <a:fillRect/>
          </a:stretch>
        </p:blipFill>
        <p:spPr bwMode="auto">
          <a:xfrm>
            <a:off x="1828800" y="4114800"/>
            <a:ext cx="2609850" cy="2209800"/>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
        <p:nvSpPr>
          <p:cNvPr id="4" name="Содержимое 3"/>
          <p:cNvSpPr>
            <a:spLocks noGrp="1"/>
          </p:cNvSpPr>
          <p:nvPr>
            <p:ph sz="half" idx="2"/>
          </p:nvPr>
        </p:nvSpPr>
        <p:spPr>
          <a:xfrm>
            <a:off x="4648200" y="1066800"/>
            <a:ext cx="4038600" cy="5486400"/>
          </a:xfrm>
        </p:spPr>
        <p:txBody>
          <a:bodyPr>
            <a:normAutofit fontScale="70000" lnSpcReduction="20000"/>
          </a:bodyPr>
          <a:lstStyle/>
          <a:p>
            <a:r>
              <a:rPr lang="ru-RU" dirty="0" smtClean="0"/>
              <a:t>Детская косметика разрабатывается с учетом особенностей детского организма и предназначена для специального ухода и гигиены ребенка. И пользоваться ей нужно с первых лет жизни ребенка и до подросткового возраста.</a:t>
            </a:r>
          </a:p>
          <a:p>
            <a:r>
              <a:rPr lang="ru-RU" dirty="0" smtClean="0"/>
              <a:t> Девочкам до 3-х лет пользоваться декоративной косметикой не рекомендуется, поскольку у маленьких детей кожные покровы еще не сформированы окончательно. Также не стоит пользоваться косметикой каждый день. Декоративная косметика для девочек должна применяться в особых случаях – на праздниках или выступлениях. </a:t>
            </a:r>
            <a:endParaRPr lang="ru-RU" dirty="0"/>
          </a:p>
        </p:txBody>
      </p:sp>
      <p:pic>
        <p:nvPicPr>
          <p:cNvPr id="5" name="Рисунок 4"/>
          <p:cNvPicPr/>
          <p:nvPr/>
        </p:nvPicPr>
        <p:blipFill>
          <a:blip r:embed="rId3" cstate="print"/>
          <a:srcRect/>
          <a:stretch>
            <a:fillRect/>
          </a:stretch>
        </p:blipFill>
        <p:spPr bwMode="auto">
          <a:xfrm>
            <a:off x="609600" y="1219200"/>
            <a:ext cx="2514600" cy="2253615"/>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Tree>
  </p:cSld>
  <p:clrMapOvr>
    <a:masterClrMapping/>
  </p:clrMapOvr>
  <p:transition>
    <p:wheel spokes="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457200"/>
            <a:ext cx="8686800" cy="76200"/>
          </a:xfrm>
        </p:spPr>
        <p:txBody>
          <a:bodyPr>
            <a:normAutofit fontScale="90000"/>
          </a:bodyPr>
          <a:lstStyle/>
          <a:p>
            <a:endParaRPr lang="ru-RU" dirty="0"/>
          </a:p>
        </p:txBody>
      </p:sp>
      <p:pic>
        <p:nvPicPr>
          <p:cNvPr id="5" name="Содержимое 4"/>
          <p:cNvPicPr>
            <a:picLocks noGrp="1"/>
          </p:cNvPicPr>
          <p:nvPr>
            <p:ph sz="half" idx="1"/>
          </p:nvPr>
        </p:nvPicPr>
        <p:blipFill>
          <a:blip r:embed="rId2" cstate="print"/>
          <a:stretch>
            <a:fillRect/>
          </a:stretch>
        </p:blipFill>
        <p:spPr bwMode="auto">
          <a:xfrm>
            <a:off x="609600" y="2133600"/>
            <a:ext cx="3524250" cy="258127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4" name="Содержимое 3"/>
          <p:cNvSpPr>
            <a:spLocks noGrp="1"/>
          </p:cNvSpPr>
          <p:nvPr>
            <p:ph sz="half" idx="2"/>
          </p:nvPr>
        </p:nvSpPr>
        <p:spPr>
          <a:xfrm>
            <a:off x="4495800" y="990600"/>
            <a:ext cx="4191000" cy="5135563"/>
          </a:xfrm>
        </p:spPr>
        <p:txBody>
          <a:bodyPr>
            <a:normAutofit fontScale="92500" lnSpcReduction="10000"/>
          </a:bodyPr>
          <a:lstStyle/>
          <a:p>
            <a:r>
              <a:rPr lang="ru-RU" dirty="0" smtClean="0"/>
              <a:t>Современная декоративная косметика для девочек не содержит консервантов, животных и   растительных гормонов. Производители используют для такой косметики натуральные </a:t>
            </a:r>
            <a:r>
              <a:rPr lang="ru-RU" dirty="0" err="1" smtClean="0"/>
              <a:t>гипоаллергенные</a:t>
            </a:r>
            <a:r>
              <a:rPr lang="ru-RU" dirty="0" smtClean="0"/>
              <a:t> составляющие: экстракты растений, воск, масла. </a:t>
            </a:r>
            <a:endParaRPr lang="ru-RU" dirty="0"/>
          </a:p>
        </p:txBody>
      </p:sp>
    </p:spTree>
  </p:cSld>
  <p:clrMapOvr>
    <a:masterClrMapping/>
  </p:clrMapOvr>
  <p:transition>
    <p:circl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457200"/>
            <a:ext cx="8686800" cy="76200"/>
          </a:xfrm>
        </p:spPr>
        <p:txBody>
          <a:bodyPr>
            <a:normAutofit fontScale="90000"/>
          </a:bodyPr>
          <a:lstStyle/>
          <a:p>
            <a:endParaRPr lang="ru-RU" dirty="0"/>
          </a:p>
        </p:txBody>
      </p:sp>
      <p:sp>
        <p:nvSpPr>
          <p:cNvPr id="3" name="Содержимое 2"/>
          <p:cNvSpPr>
            <a:spLocks noGrp="1"/>
          </p:cNvSpPr>
          <p:nvPr>
            <p:ph sz="half" idx="1"/>
          </p:nvPr>
        </p:nvSpPr>
        <p:spPr/>
        <p:txBody>
          <a:bodyPr>
            <a:normAutofit fontScale="77500" lnSpcReduction="20000"/>
          </a:bodyPr>
          <a:lstStyle/>
          <a:p>
            <a:endParaRPr lang="ru-RU" dirty="0"/>
          </a:p>
        </p:txBody>
      </p:sp>
      <p:sp>
        <p:nvSpPr>
          <p:cNvPr id="4" name="Содержимое 3"/>
          <p:cNvSpPr>
            <a:spLocks noGrp="1"/>
          </p:cNvSpPr>
          <p:nvPr>
            <p:ph sz="half" idx="2"/>
          </p:nvPr>
        </p:nvSpPr>
        <p:spPr>
          <a:xfrm>
            <a:off x="4648200" y="1066800"/>
            <a:ext cx="4343400" cy="5257800"/>
          </a:xfrm>
        </p:spPr>
        <p:txBody>
          <a:bodyPr>
            <a:normAutofit fontScale="77500" lnSpcReduction="20000"/>
          </a:bodyPr>
          <a:lstStyle/>
          <a:p>
            <a:r>
              <a:rPr lang="ru-RU" dirty="0" smtClean="0"/>
              <a:t>Декоративная косметика для девочек учит с детства ухаживать за собой, развивает чувство стиля, помогает следовать моде. Декоративная косметика для детей совсем не стойкая. Даже лак для ногтей представляет собой безопасную краску, которую можно смыть теплой водой с мылом. И, конечно же, большое внимание всегда уделяется упаковке. Она должна быть не только яркой, но и безопасной. Например, флакончики для духов, как правило, делают из пластмассы.</a:t>
            </a:r>
          </a:p>
          <a:p>
            <a:endParaRPr lang="ru-RU" dirty="0"/>
          </a:p>
        </p:txBody>
      </p:sp>
      <p:pic>
        <p:nvPicPr>
          <p:cNvPr id="5" name="Рисунок 4"/>
          <p:cNvPicPr/>
          <p:nvPr/>
        </p:nvPicPr>
        <p:blipFill>
          <a:blip r:embed="rId2" cstate="print"/>
          <a:srcRect/>
          <a:stretch>
            <a:fillRect/>
          </a:stretch>
        </p:blipFill>
        <p:spPr bwMode="auto">
          <a:xfrm>
            <a:off x="685800" y="1600200"/>
            <a:ext cx="3810000" cy="3810000"/>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Tree>
  </p:cSld>
  <p:clrMapOvr>
    <a:masterClrMapping/>
  </p:clrMapOvr>
  <p:transition>
    <p:push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457200"/>
            <a:ext cx="8686800" cy="228600"/>
          </a:xfrm>
        </p:spPr>
        <p:txBody>
          <a:bodyPr>
            <a:normAutofit fontScale="90000"/>
          </a:bodyPr>
          <a:lstStyle/>
          <a:p>
            <a:endParaRPr lang="ru-RU" dirty="0"/>
          </a:p>
        </p:txBody>
      </p:sp>
      <p:sp>
        <p:nvSpPr>
          <p:cNvPr id="4" name="Содержимое 3"/>
          <p:cNvSpPr>
            <a:spLocks noGrp="1"/>
          </p:cNvSpPr>
          <p:nvPr>
            <p:ph sz="half" idx="2"/>
          </p:nvPr>
        </p:nvSpPr>
        <p:spPr>
          <a:xfrm>
            <a:off x="4648200" y="914400"/>
            <a:ext cx="4343400" cy="5410200"/>
          </a:xfrm>
        </p:spPr>
        <p:txBody>
          <a:bodyPr>
            <a:normAutofit fontScale="92500" lnSpcReduction="20000"/>
          </a:bodyPr>
          <a:lstStyle/>
          <a:p>
            <a:pPr>
              <a:buNone/>
            </a:pPr>
            <a:r>
              <a:rPr lang="ru-RU" dirty="0" smtClean="0"/>
              <a:t> </a:t>
            </a:r>
          </a:p>
          <a:p>
            <a:pPr>
              <a:buNone/>
            </a:pPr>
            <a:r>
              <a:rPr lang="ru-RU" b="1" dirty="0" smtClean="0"/>
              <a:t>Что входит в стандартный набор косметики?</a:t>
            </a:r>
            <a:endParaRPr lang="ru-RU" dirty="0" smtClean="0"/>
          </a:p>
          <a:p>
            <a:r>
              <a:rPr lang="ru-RU" dirty="0" smtClean="0"/>
              <a:t>Шампунь</a:t>
            </a:r>
          </a:p>
          <a:p>
            <a:r>
              <a:rPr lang="ru-RU" dirty="0" smtClean="0"/>
              <a:t>Гель для душа</a:t>
            </a:r>
          </a:p>
          <a:p>
            <a:r>
              <a:rPr lang="ru-RU" dirty="0" smtClean="0"/>
              <a:t>Различные кремы</a:t>
            </a:r>
          </a:p>
          <a:p>
            <a:r>
              <a:rPr lang="ru-RU" dirty="0" smtClean="0"/>
              <a:t>Гигиеническая губная помада</a:t>
            </a:r>
          </a:p>
          <a:p>
            <a:r>
              <a:rPr lang="ru-RU" dirty="0" smtClean="0"/>
              <a:t>Блеск для губ</a:t>
            </a:r>
          </a:p>
          <a:p>
            <a:r>
              <a:rPr lang="ru-RU" dirty="0" smtClean="0"/>
              <a:t>Пудра</a:t>
            </a:r>
          </a:p>
          <a:p>
            <a:r>
              <a:rPr lang="ru-RU" dirty="0" smtClean="0"/>
              <a:t>Румяна</a:t>
            </a:r>
          </a:p>
          <a:p>
            <a:r>
              <a:rPr lang="ru-RU" dirty="0" smtClean="0"/>
              <a:t>Тени</a:t>
            </a:r>
          </a:p>
          <a:p>
            <a:r>
              <a:rPr lang="ru-RU" dirty="0" smtClean="0"/>
              <a:t>Тушь</a:t>
            </a:r>
          </a:p>
          <a:p>
            <a:endParaRPr lang="ru-RU" dirty="0"/>
          </a:p>
        </p:txBody>
      </p:sp>
      <p:pic>
        <p:nvPicPr>
          <p:cNvPr id="8" name="Рисунок 7"/>
          <p:cNvPicPr/>
          <p:nvPr/>
        </p:nvPicPr>
        <p:blipFill>
          <a:blip r:embed="rId2" cstate="print"/>
          <a:srcRect/>
          <a:stretch>
            <a:fillRect/>
          </a:stretch>
        </p:blipFill>
        <p:spPr bwMode="auto">
          <a:xfrm>
            <a:off x="2438400" y="3810000"/>
            <a:ext cx="1905000" cy="17526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0" name="Содержимое 4"/>
          <p:cNvPicPr>
            <a:picLocks noGrp="1"/>
          </p:cNvPicPr>
          <p:nvPr>
            <p:ph sz="half" idx="1"/>
          </p:nvPr>
        </p:nvPicPr>
        <p:blipFill>
          <a:blip r:embed="rId3" cstate="print"/>
          <a:stretch>
            <a:fillRect/>
          </a:stretch>
        </p:blipFill>
        <p:spPr bwMode="auto">
          <a:xfrm>
            <a:off x="685800" y="1447800"/>
            <a:ext cx="2028825" cy="187642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p:strips dir="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457200"/>
            <a:ext cx="8686800" cy="304800"/>
          </a:xfrm>
        </p:spPr>
        <p:txBody>
          <a:bodyPr>
            <a:normAutofit fontScale="90000"/>
          </a:bodyPr>
          <a:lstStyle/>
          <a:p>
            <a:endParaRPr lang="ru-RU" dirty="0"/>
          </a:p>
        </p:txBody>
      </p:sp>
      <p:sp>
        <p:nvSpPr>
          <p:cNvPr id="4" name="Содержимое 3"/>
          <p:cNvSpPr>
            <a:spLocks noGrp="1"/>
          </p:cNvSpPr>
          <p:nvPr>
            <p:ph sz="half" idx="2"/>
          </p:nvPr>
        </p:nvSpPr>
        <p:spPr>
          <a:xfrm>
            <a:off x="4648200" y="1219200"/>
            <a:ext cx="4343400" cy="5105400"/>
          </a:xfrm>
        </p:spPr>
        <p:txBody>
          <a:bodyPr>
            <a:normAutofit fontScale="85000" lnSpcReduction="20000"/>
          </a:bodyPr>
          <a:lstStyle/>
          <a:p>
            <a:r>
              <a:rPr lang="ru-RU" dirty="0" smtClean="0"/>
              <a:t>Осознанно проявлять интерес к косметике маленькие девочки начинают в 3-5 лет. Однако чтобы девочка не ходила разрисованной, как клоун, необходимо сразу же объяснить ей, что во всем нужна мера. Научите ее пользоваться помадой, тенями, красить ногти — благо, детская косметика смывается легко и позволяет без лишнего дискомфорта проводить любые эксперименты! </a:t>
            </a:r>
            <a:endParaRPr lang="ru-RU" dirty="0"/>
          </a:p>
        </p:txBody>
      </p:sp>
      <p:pic>
        <p:nvPicPr>
          <p:cNvPr id="7" name="Содержимое 4"/>
          <p:cNvPicPr>
            <a:picLocks/>
          </p:cNvPicPr>
          <p:nvPr/>
        </p:nvPicPr>
        <p:blipFill>
          <a:blip r:embed="rId2" cstate="print"/>
          <a:srcRect/>
          <a:stretch>
            <a:fillRect/>
          </a:stretch>
        </p:blipFill>
        <p:spPr bwMode="auto">
          <a:xfrm>
            <a:off x="609600" y="1524000"/>
            <a:ext cx="1524000" cy="17526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9" name="Рисунок 8"/>
          <p:cNvPicPr/>
          <p:nvPr/>
        </p:nvPicPr>
        <p:blipFill>
          <a:blip r:embed="rId3" cstate="print"/>
          <a:srcRect/>
          <a:stretch>
            <a:fillRect/>
          </a:stretch>
        </p:blipFill>
        <p:spPr bwMode="auto">
          <a:xfrm>
            <a:off x="2895600" y="1447800"/>
            <a:ext cx="1524000" cy="17526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1" name="Содержимое 10"/>
          <p:cNvPicPr>
            <a:picLocks noGrp="1"/>
          </p:cNvPicPr>
          <p:nvPr>
            <p:ph sz="half" idx="1"/>
          </p:nvPr>
        </p:nvPicPr>
        <p:blipFill>
          <a:blip r:embed="rId4" cstate="print"/>
          <a:srcRect/>
          <a:stretch>
            <a:fillRect/>
          </a:stretch>
        </p:blipFill>
        <p:spPr bwMode="auto">
          <a:xfrm>
            <a:off x="990600" y="3886200"/>
            <a:ext cx="3371850" cy="243840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p:blinds dir="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290</TotalTime>
  <Words>767</Words>
  <Application>Microsoft Office PowerPoint</Application>
  <PresentationFormat>Экран (4:3)</PresentationFormat>
  <Paragraphs>49</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Трек</vt:lpstr>
      <vt:lpstr>ДЕТСКАЯ КОСМЕТИКА</vt:lpstr>
      <vt:lpstr>Слайд 2</vt:lpstr>
      <vt:lpstr>Слайд 3</vt:lpstr>
      <vt:lpstr>Слайд 4</vt:lpstr>
      <vt:lpstr>Слайд 5</vt:lpstr>
      <vt:lpstr>Слайд 6</vt:lpstr>
      <vt:lpstr>Слайд 7</vt:lpstr>
      <vt:lpstr>Слайд 8</vt:lpstr>
      <vt:lpstr>Слайд 9</vt:lpstr>
      <vt:lpstr>                   Цена на детскую косметику колеблется от дешевой (в пределах 20 рублей за тюбик крема) до дорогой (до 500 рублей за баночку детского крема). Ценовая категория товара не всегда является отражением качества и это нужно учитывать. Часто на цену влияет лишь популярность используемого на упаковке изображения (косметика с изображением героинь девчачьего мультсериала «Волшебницы школы Винкс», или Пуговки из сериала « Папины дочки», продаваемая на 20-30% дороже аналогичного, — яркий тому пример).</vt:lpstr>
      <vt:lpstr>косметические фирмы различными способами стремятся привлечь внимание к косметике своей фирмы, например , проводят конкурсы на лучший рисунок или стишок.</vt:lpstr>
      <vt:lpstr>Что нужно знать при выборе детской косметики?  Для того чтобы свести к минимуму риск неудачной покупки косметики для детей, выбирая ее, родителям стоит придерживаться нескольких несложных правил:  Правило 1: Покупайте детскую косметику, ориентируясь на возраст ребенка, для которого она предназначена.   Правило 2: Для детей с проблемной кожей, склонной к раздражениям, аллергии, а также для детей, страдающих атопическим дерматитом и экземой, выбирайте специальную детскую косметику (например, серия СТОПДИАТЕЗ от «Наша мама» или детская косметика «Mustela») Правило 3: обращайте внимание на состав детской косметики. Детская косметика не должна содержать красители, консерванты, замысловатые химические соединения  Правило 4: Перед покупкой обязательно тестируйте препараты  Правило 5: обращайте внимание на срок годности детской косметики  Правило 6: покупайте детскую косметику в специально предназначенных для этого местах.  Правило 7. Внимательно читайте аннотации и этикетки, находите информацию в печатных изданиях, в Интернете и задавайте вопросы своему врачу. Это поможет  уберечься от многих неприятностей вам и вашему ребенку.</vt:lpstr>
      <vt:lpstr>Слайд 13</vt:lpstr>
      <vt:lpstr>родители  51 ученика  3-4 –х  классов  покупают своим детям  косметику следующих фирм                       </vt:lpstr>
      <vt:lpstr>                    </vt:lpstr>
      <vt:lpstr>Слайд 16</vt:lpstr>
      <vt:lpstr>10 учителей нашей школы, принимавшие участие в анкетировании, покупают своим детям косметику следующих фирм                  </vt:lpstr>
      <vt:lpstr>Слайд 18</vt:lpstr>
      <vt:lpstr>Слайд 19</vt:lpstr>
      <vt:lpstr>Дорогие мамочки!  вы тоже когда-то были маленькими принцессами, которые с завистью смотрели на мам, когда они красили глаза и губы. И сталкивались с их  неодобрительным взглядом. Вспомните ту обиду и бурю эмоций, которые вы тогда испытывали. Может быть, сегодня вам не стоит так критично относиться к этому? Наука шагнула далеко вперед – уже сегодня есть возможность создавать специальные детские декоративные средства. Они не стойкие, легко смываются и полностью адаптированы к детской коже. Собираясь, в гости или в театр, попробуйте вместе со своей Принцессой продумать ее легкий, чуть-чуть заметный макияж! Эти минуты откроют для вас дверь в мир дружбы и взаимопонимания на долгие годы. А не это ли самая заветная мечта каждой мамы?!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ДЕТСКАЯ КОСМЕТИКА</dc:title>
  <dc:creator>наталья</dc:creator>
  <cp:lastModifiedBy>Natalia</cp:lastModifiedBy>
  <cp:revision>44</cp:revision>
  <dcterms:created xsi:type="dcterms:W3CDTF">2011-12-13T05:32:07Z</dcterms:created>
  <dcterms:modified xsi:type="dcterms:W3CDTF">2012-01-30T08:59:52Z</dcterms:modified>
</cp:coreProperties>
</file>