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6" r:id="rId10"/>
    <p:sldId id="264" r:id="rId11"/>
    <p:sldId id="265" r:id="rId12"/>
    <p:sldId id="267" r:id="rId13"/>
    <p:sldId id="268" r:id="rId14"/>
    <p:sldId id="266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5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4" d="100"/>
          <a:sy n="84" d="100"/>
        </p:scale>
        <p:origin x="-1968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8BDC64-AFA0-43F1-AC2D-4A9EB09A796F}" type="datetimeFigureOut">
              <a:rPr lang="ru-RU" smtClean="0"/>
              <a:t>15.02.2014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ED40A-D99E-4E63-A2BE-91B9FB3A9E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26577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ED40A-D99E-4E63-A2BE-91B9FB3A9E4E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42558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DBACA-6D87-4D97-B1F2-3BA817F2918C}" type="datetimeFigureOut">
              <a:rPr lang="ru-RU" smtClean="0"/>
              <a:t>15.02.2014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2C5FE-215C-4145-A61B-A42E7FDDC7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8860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DBACA-6D87-4D97-B1F2-3BA817F2918C}" type="datetimeFigureOut">
              <a:rPr lang="ru-RU" smtClean="0"/>
              <a:t>15.02.2014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2C5FE-215C-4145-A61B-A42E7FDDC7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7426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DBACA-6D87-4D97-B1F2-3BA817F2918C}" type="datetimeFigureOut">
              <a:rPr lang="ru-RU" smtClean="0"/>
              <a:t>15.02.2014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2C5FE-215C-4145-A61B-A42E7FDDC7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30853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DBACA-6D87-4D97-B1F2-3BA817F2918C}" type="datetimeFigureOut">
              <a:rPr lang="ru-RU" smtClean="0"/>
              <a:t>15.02.2014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2C5FE-215C-4145-A61B-A42E7FDDC7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0963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DBACA-6D87-4D97-B1F2-3BA817F2918C}" type="datetimeFigureOut">
              <a:rPr lang="ru-RU" smtClean="0"/>
              <a:t>15.02.2014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2C5FE-215C-4145-A61B-A42E7FDDC7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06256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DBACA-6D87-4D97-B1F2-3BA817F2918C}" type="datetimeFigureOut">
              <a:rPr lang="ru-RU" smtClean="0"/>
              <a:t>15.02.2014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2C5FE-215C-4145-A61B-A42E7FDDC7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04235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DBACA-6D87-4D97-B1F2-3BA817F2918C}" type="datetimeFigureOut">
              <a:rPr lang="ru-RU" smtClean="0"/>
              <a:t>15.02.2014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2C5FE-215C-4145-A61B-A42E7FDDC7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1950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DBACA-6D87-4D97-B1F2-3BA817F2918C}" type="datetimeFigureOut">
              <a:rPr lang="ru-RU" smtClean="0"/>
              <a:t>15.02.2014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2C5FE-215C-4145-A61B-A42E7FDDC7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72282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DBACA-6D87-4D97-B1F2-3BA817F2918C}" type="datetimeFigureOut">
              <a:rPr lang="ru-RU" smtClean="0"/>
              <a:t>15.02.2014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2C5FE-215C-4145-A61B-A42E7FDDC7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472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DBACA-6D87-4D97-B1F2-3BA817F2918C}" type="datetimeFigureOut">
              <a:rPr lang="ru-RU" smtClean="0"/>
              <a:t>15.02.2014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2C5FE-215C-4145-A61B-A42E7FDDC7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1973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DBACA-6D87-4D97-B1F2-3BA817F2918C}" type="datetimeFigureOut">
              <a:rPr lang="ru-RU" smtClean="0"/>
              <a:t>15.02.2014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2C5FE-215C-4145-A61B-A42E7FDDC7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9499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40000"/>
                <a:satMod val="350000"/>
              </a:schemeClr>
            </a:gs>
            <a:gs pos="66000">
              <a:schemeClr val="bg2">
                <a:tint val="45000"/>
                <a:shade val="99000"/>
                <a:satMod val="350000"/>
              </a:schemeClr>
            </a:gs>
            <a:gs pos="100000">
              <a:schemeClr val="bg2">
                <a:lumMod val="75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3DBACA-6D87-4D97-B1F2-3BA817F2918C}" type="datetimeFigureOut">
              <a:rPr lang="ru-RU" smtClean="0"/>
              <a:t>15.02.2014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82C5FE-215C-4145-A61B-A42E7FDDC7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3913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prahabike.cz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E:\Данные\ФОТО\Прага сентябрь 2013\Игорь-редактированные дома\Игорь_Чехия_044_новый размер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353811"/>
            <a:ext cx="7267575" cy="432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260648"/>
            <a:ext cx="7772400" cy="1470025"/>
          </a:xfrm>
        </p:spPr>
        <p:txBody>
          <a:bodyPr/>
          <a:lstStyle/>
          <a:p>
            <a:pPr algn="r"/>
            <a:r>
              <a:rPr lang="ru-RU" dirty="0" smtClean="0"/>
              <a:t>Чешская Нефильтрованная </a:t>
            </a:r>
            <a:r>
              <a:rPr lang="ru-RU" dirty="0" err="1" smtClean="0"/>
              <a:t>Велоосень</a:t>
            </a:r>
            <a:r>
              <a:rPr lang="ru-RU" dirty="0" smtClean="0"/>
              <a:t>- как это было!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60032" y="1844824"/>
            <a:ext cx="3808512" cy="432048"/>
          </a:xfrm>
        </p:spPr>
        <p:txBody>
          <a:bodyPr>
            <a:normAutofit fontScale="85000" lnSpcReduction="20000"/>
          </a:bodyPr>
          <a:lstStyle/>
          <a:p>
            <a:pPr algn="r"/>
            <a:r>
              <a:rPr lang="ru-RU" dirty="0" smtClean="0"/>
              <a:t>Сентябрь 2013 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3400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День второй.</a:t>
            </a:r>
            <a:br>
              <a:rPr lang="ru-RU" dirty="0" smtClean="0"/>
            </a:br>
            <a:r>
              <a:rPr lang="ru-RU" dirty="0" smtClean="0"/>
              <a:t>Замок </a:t>
            </a:r>
            <a:r>
              <a:rPr lang="ru-RU" dirty="0" err="1" smtClean="0"/>
              <a:t>Карлштейн</a:t>
            </a:r>
            <a:r>
              <a:rPr lang="ru-RU" dirty="0" smtClean="0"/>
              <a:t> и малый Каньон.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313" cy="1921892"/>
          </a:xfrm>
        </p:spPr>
        <p:txBody>
          <a:bodyPr/>
          <a:lstStyle/>
          <a:p>
            <a:r>
              <a:rPr lang="ru-RU" dirty="0" smtClean="0"/>
              <a:t>Маршрут в Замок </a:t>
            </a:r>
            <a:r>
              <a:rPr lang="ru-RU" dirty="0" err="1" smtClean="0"/>
              <a:t>Карлштейн</a:t>
            </a:r>
            <a:r>
              <a:rPr lang="ru-RU" dirty="0" smtClean="0"/>
              <a:t> около 35-40 км.</a:t>
            </a:r>
          </a:p>
          <a:p>
            <a:r>
              <a:rPr lang="ru-RU" dirty="0" smtClean="0"/>
              <a:t>Проделали мы его в среднем темпе и никто не жаловался на большую нагрузку.</a:t>
            </a:r>
          </a:p>
          <a:p>
            <a:r>
              <a:rPr lang="ru-RU" dirty="0" smtClean="0"/>
              <a:t>На этом маршруте мы ели редко и немного, если такое  вообще возможно в Чехии </a:t>
            </a:r>
            <a:r>
              <a:rPr lang="ru-RU" dirty="0" smtClean="0">
                <a:sym typeface="Wingdings" panose="05000000000000000000" pitchFamily="2" charset="2"/>
              </a:rPr>
              <a:t></a:t>
            </a:r>
          </a:p>
        </p:txBody>
      </p:sp>
      <p:sp>
        <p:nvSpPr>
          <p:cNvPr id="5" name="Текст 3"/>
          <p:cNvSpPr txBox="1">
            <a:spLocks/>
          </p:cNvSpPr>
          <p:nvPr/>
        </p:nvSpPr>
        <p:spPr>
          <a:xfrm>
            <a:off x="395536" y="3501008"/>
            <a:ext cx="3008313" cy="19218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ym typeface="Wingdings" panose="05000000000000000000" pitchFamily="2" charset="2"/>
              </a:rPr>
              <a:t>Без приключений мы доехали до обеда (ну вот опять  ).</a:t>
            </a:r>
          </a:p>
          <a:p>
            <a:r>
              <a:rPr lang="ru-RU" dirty="0" smtClean="0">
                <a:sym typeface="Wingdings" panose="05000000000000000000" pitchFamily="2" charset="2"/>
              </a:rPr>
              <a:t>Кстати, наелись за 120 </a:t>
            </a:r>
            <a:r>
              <a:rPr lang="ru-RU" dirty="0" err="1" smtClean="0">
                <a:sym typeface="Wingdings" panose="05000000000000000000" pitchFamily="2" charset="2"/>
              </a:rPr>
              <a:t>руб</a:t>
            </a:r>
            <a:r>
              <a:rPr lang="ru-RU" dirty="0" smtClean="0">
                <a:sym typeface="Wingdings" panose="05000000000000000000" pitchFamily="2" charset="2"/>
              </a:rPr>
              <a:t> (специально посчитали в нашу валюту).</a:t>
            </a:r>
          </a:p>
          <a:p>
            <a:r>
              <a:rPr lang="ru-RU" dirty="0" smtClean="0">
                <a:sym typeface="Wingdings" panose="05000000000000000000" pitchFamily="2" charset="2"/>
              </a:rPr>
              <a:t>Это было с пивом, которое стоило около 40 </a:t>
            </a:r>
            <a:r>
              <a:rPr lang="ru-RU" dirty="0" err="1" smtClean="0">
                <a:sym typeface="Wingdings" panose="05000000000000000000" pitchFamily="2" charset="2"/>
              </a:rPr>
              <a:t>руб</a:t>
            </a:r>
            <a:r>
              <a:rPr lang="ru-RU" dirty="0" smtClean="0">
                <a:sym typeface="Wingdings" panose="05000000000000000000" pitchFamily="2" charset="2"/>
              </a:rPr>
              <a:t> (!).</a:t>
            </a:r>
            <a:endParaRPr lang="ru-RU" dirty="0"/>
          </a:p>
        </p:txBody>
      </p:sp>
      <p:pic>
        <p:nvPicPr>
          <p:cNvPr id="7170" name="Picture 2" descr="E:\Данные\ФОТО\Прага сентябрь 2013\Игорь-редактированные дома\Игорь_Чехия_131_новый размер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5224" y="260648"/>
            <a:ext cx="3747708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E:\Общие файлы\Велопоездка в Чехию\Фото для публикаций\Поездка в сентябре 2013\IMG_1033_новый размер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6042" y="3861048"/>
            <a:ext cx="3782625" cy="2825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84210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День второй.</a:t>
            </a:r>
            <a:br>
              <a:rPr lang="ru-RU" dirty="0" smtClean="0"/>
            </a:br>
            <a:r>
              <a:rPr lang="ru-RU" dirty="0" smtClean="0"/>
              <a:t>Замок </a:t>
            </a:r>
            <a:r>
              <a:rPr lang="ru-RU" dirty="0" err="1" smtClean="0"/>
              <a:t>Карлштейн</a:t>
            </a:r>
            <a:r>
              <a:rPr lang="ru-RU" dirty="0" smtClean="0"/>
              <a:t> и малый Каньон.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313" cy="1345827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Проехав более половины маршрута мы приехали к Малому Каньону. Точнее это карьер, но очень старый.</a:t>
            </a:r>
          </a:p>
          <a:p>
            <a:r>
              <a:rPr lang="ru-RU" dirty="0" smtClean="0"/>
              <a:t>Глубина около 100 м. </a:t>
            </a:r>
          </a:p>
          <a:p>
            <a:r>
              <a:rPr lang="ru-RU" dirty="0" smtClean="0"/>
              <a:t>Зрелище удивительное!</a:t>
            </a:r>
            <a:endParaRPr lang="ru-RU" dirty="0"/>
          </a:p>
        </p:txBody>
      </p:sp>
      <p:pic>
        <p:nvPicPr>
          <p:cNvPr id="8194" name="Picture 2" descr="E:\Общие файлы\Велопоездка в Чехию\Фото для публикаций\Поездка в сентябре 2013\Лада_L1080750_новый размер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60648"/>
            <a:ext cx="5038725" cy="283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E:\Данные\ФОТО\Прага сентябрь 2013\Чехия. Фото2\IMG_1064_новый размер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8668" y="3212976"/>
            <a:ext cx="4104456" cy="3065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E:\Данные\ФОТО\Прага сентябрь 2013\Чехия. Фото2\IMG_1052_новый размер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906" y="3212976"/>
            <a:ext cx="3916090" cy="3065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54217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E:\Данные\ФОТО\Прага сентябрь 2013\Чехия. Фото2\IMG_1044_новый размер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464" y="4269513"/>
            <a:ext cx="3181444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День второй.</a:t>
            </a:r>
            <a:br>
              <a:rPr lang="ru-RU" dirty="0" smtClean="0"/>
            </a:br>
            <a:r>
              <a:rPr lang="ru-RU" dirty="0" smtClean="0"/>
              <a:t>Замок </a:t>
            </a:r>
            <a:r>
              <a:rPr lang="ru-RU" dirty="0" err="1" smtClean="0"/>
              <a:t>Карлштейн</a:t>
            </a:r>
            <a:r>
              <a:rPr lang="ru-RU" dirty="0" smtClean="0"/>
              <a:t> и малый Каньон.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2242592" cy="2569963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Ну и наконец,  проехав по полям и живописнейшему лесу мы увидели сам замок </a:t>
            </a:r>
            <a:r>
              <a:rPr lang="ru-RU" dirty="0" err="1" smtClean="0"/>
              <a:t>Карлштейн</a:t>
            </a:r>
            <a:r>
              <a:rPr lang="ru-RU" dirty="0" smtClean="0"/>
              <a:t> на высокой скале.</a:t>
            </a:r>
          </a:p>
          <a:p>
            <a:r>
              <a:rPr lang="ru-RU" dirty="0" smtClean="0"/>
              <a:t>Как водится – замок в понедельник не работал на вход </a:t>
            </a:r>
            <a:r>
              <a:rPr lang="ru-RU" dirty="0" smtClean="0">
                <a:sym typeface="Wingdings" panose="05000000000000000000" pitchFamily="2" charset="2"/>
              </a:rPr>
              <a:t></a:t>
            </a:r>
            <a:br>
              <a:rPr lang="ru-RU" dirty="0" smtClean="0">
                <a:sym typeface="Wingdings" panose="05000000000000000000" pitchFamily="2" charset="2"/>
              </a:rPr>
            </a:br>
            <a:r>
              <a:rPr lang="ru-RU" dirty="0" smtClean="0">
                <a:sym typeface="Wingdings" panose="05000000000000000000" pitchFamily="2" charset="2"/>
              </a:rPr>
              <a:t>Но мы не огорчились и накупили кучу сувениров, медовухи и еще какого-то местного вкусного алкоголя.</a:t>
            </a:r>
          </a:p>
        </p:txBody>
      </p:sp>
      <p:sp>
        <p:nvSpPr>
          <p:cNvPr id="5" name="Текст 3"/>
          <p:cNvSpPr txBox="1">
            <a:spLocks/>
          </p:cNvSpPr>
          <p:nvPr/>
        </p:nvSpPr>
        <p:spPr>
          <a:xfrm>
            <a:off x="1880761" y="6213729"/>
            <a:ext cx="3008313" cy="43204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/>
              <a:t>ИТАК…………………………</a:t>
            </a:r>
            <a:endParaRPr lang="ru-RU" sz="2000" b="1" dirty="0">
              <a:sym typeface="Wingdings" panose="05000000000000000000" pitchFamily="2" charset="2"/>
            </a:endParaRPr>
          </a:p>
        </p:txBody>
      </p:sp>
      <p:sp>
        <p:nvSpPr>
          <p:cNvPr id="6" name="Текст 3"/>
          <p:cNvSpPr txBox="1">
            <a:spLocks/>
          </p:cNvSpPr>
          <p:nvPr/>
        </p:nvSpPr>
        <p:spPr>
          <a:xfrm>
            <a:off x="539552" y="4725145"/>
            <a:ext cx="2161309" cy="104567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sym typeface="Wingdings" panose="05000000000000000000" pitchFamily="2" charset="2"/>
              </a:rPr>
              <a:t>Как вы думаете, что мы дальше сделали? Куда мы пошли?</a:t>
            </a:r>
          </a:p>
          <a:p>
            <a:r>
              <a:rPr lang="ru-RU" dirty="0">
                <a:sym typeface="Wingdings" panose="05000000000000000000" pitchFamily="2" charset="2"/>
              </a:rPr>
              <a:t>Даю одну попытку угадать</a:t>
            </a:r>
            <a:r>
              <a:rPr lang="ru-RU" dirty="0" smtClean="0">
                <a:sym typeface="Wingdings" panose="05000000000000000000" pitchFamily="2" charset="2"/>
              </a:rPr>
              <a:t>!!!</a:t>
            </a:r>
          </a:p>
        </p:txBody>
      </p:sp>
      <p:pic>
        <p:nvPicPr>
          <p:cNvPr id="9220" name="Picture 4" descr="E:\Общие файлы\Велопоездка в Чехию\Фото для публикаций\Поездка в сентябре 2013\IMG_1083_новый размер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289708"/>
            <a:ext cx="3268265" cy="4468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E:\Данные\ФОТО\Прага сентябрь 2013\Чехия. Фото2\IMG_1046_новый размер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32844"/>
            <a:ext cx="3163864" cy="236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70685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067718"/>
          </a:xfrm>
        </p:spPr>
        <p:txBody>
          <a:bodyPr/>
          <a:lstStyle/>
          <a:p>
            <a:r>
              <a:rPr lang="ru-RU" dirty="0" smtClean="0"/>
              <a:t>День второй.</a:t>
            </a:r>
            <a:br>
              <a:rPr lang="ru-RU" dirty="0" smtClean="0"/>
            </a:br>
            <a:r>
              <a:rPr lang="ru-RU" dirty="0" smtClean="0"/>
              <a:t>Замок </a:t>
            </a:r>
            <a:r>
              <a:rPr lang="ru-RU" dirty="0" err="1" smtClean="0"/>
              <a:t>Карлштейн</a:t>
            </a:r>
            <a:r>
              <a:rPr lang="ru-RU" dirty="0" smtClean="0"/>
              <a:t> и малый Каньон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2890664" cy="1273820"/>
          </a:xfrm>
        </p:spPr>
        <p:txBody>
          <a:bodyPr>
            <a:normAutofit fontScale="92500"/>
          </a:bodyPr>
          <a:lstStyle/>
          <a:p>
            <a:r>
              <a:rPr lang="ru-RU" dirty="0" smtClean="0">
                <a:sym typeface="Wingdings" panose="05000000000000000000" pitchFamily="2" charset="2"/>
              </a:rPr>
              <a:t>…….мы пошли В РЕСТОРАН!!!! </a:t>
            </a:r>
          </a:p>
          <a:p>
            <a:r>
              <a:rPr lang="ru-RU" dirty="0" smtClean="0">
                <a:sym typeface="Wingdings" panose="05000000000000000000" pitchFamily="2" charset="2"/>
              </a:rPr>
              <a:t>Прямо у платформы </a:t>
            </a:r>
            <a:r>
              <a:rPr lang="ru-RU" dirty="0" err="1" smtClean="0">
                <a:sym typeface="Wingdings" panose="05000000000000000000" pitchFamily="2" charset="2"/>
              </a:rPr>
              <a:t>жд</a:t>
            </a:r>
            <a:r>
              <a:rPr lang="ru-RU" dirty="0" smtClean="0">
                <a:sym typeface="Wingdings" panose="05000000000000000000" pitchFamily="2" charset="2"/>
              </a:rPr>
              <a:t> станции есть отличное местечко, примеченное мною еще с поездки в июне.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5" name="Текст 3"/>
          <p:cNvSpPr txBox="1">
            <a:spLocks/>
          </p:cNvSpPr>
          <p:nvPr/>
        </p:nvSpPr>
        <p:spPr>
          <a:xfrm>
            <a:off x="467544" y="2636912"/>
            <a:ext cx="3008313" cy="6369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ym typeface="Wingdings" panose="05000000000000000000" pitchFamily="2" charset="2"/>
              </a:rPr>
              <a:t>Посидели, с позволения сказать, ПЕРЕКУСИЛИ 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6" name="Текст 3"/>
          <p:cNvSpPr txBox="1">
            <a:spLocks/>
          </p:cNvSpPr>
          <p:nvPr/>
        </p:nvSpPr>
        <p:spPr>
          <a:xfrm>
            <a:off x="467544" y="4077072"/>
            <a:ext cx="3008313" cy="50405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ym typeface="Wingdings" panose="05000000000000000000" pitchFamily="2" charset="2"/>
              </a:rPr>
              <a:t>И поехали домой НА ЭЛЕКТРИЧКЕ 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7" name="Текст 3"/>
          <p:cNvSpPr txBox="1">
            <a:spLocks/>
          </p:cNvSpPr>
          <p:nvPr/>
        </p:nvSpPr>
        <p:spPr>
          <a:xfrm>
            <a:off x="445601" y="4869160"/>
            <a:ext cx="3008313" cy="10801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i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Надо заметить, что на всех маршрутах можно сачкануть  и спокойно вернуться на поезде прямо с велосипедом.</a:t>
            </a:r>
            <a:endParaRPr lang="ru-RU" b="1" i="1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  <p:pic>
        <p:nvPicPr>
          <p:cNvPr id="10244" name="Picture 4" descr="E:\Данные\ФОТО\Прага сентябрь 2013\Игорь-редактированные дома\Игорь_Чехия_172_новый размер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795" y="364348"/>
            <a:ext cx="3030085" cy="2272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E:\Общие файлы\Велопоездка в Чехию\Фото для публикаций\Поездка в сентябре 2013\IMG_1091_новый размер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8176" y="192606"/>
            <a:ext cx="2293943" cy="3249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E:\Данные\ФОТО\Прага сентябрь 2013\Игорь-редактированные дома\Игорь_Чехия_176_новый размер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795" y="3045499"/>
            <a:ext cx="3178545" cy="2383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E:\Данные\ФОТО\Прага сентябрь 2013\Игорь-редактированные дома\Игорь_Чехия_174_новый размер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467259"/>
            <a:ext cx="2579688" cy="1883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198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067718"/>
          </a:xfrm>
        </p:spPr>
        <p:txBody>
          <a:bodyPr>
            <a:normAutofit/>
          </a:bodyPr>
          <a:lstStyle/>
          <a:p>
            <a:r>
              <a:rPr lang="ru-RU" dirty="0" smtClean="0"/>
              <a:t>День третий.</a:t>
            </a:r>
            <a:br>
              <a:rPr lang="ru-RU" dirty="0" smtClean="0"/>
            </a:br>
            <a:r>
              <a:rPr lang="ru-RU" dirty="0" smtClean="0"/>
              <a:t>Чешский Рай. </a:t>
            </a:r>
            <a:br>
              <a:rPr lang="ru-RU" dirty="0" smtClean="0"/>
            </a:br>
            <a:r>
              <a:rPr lang="ru-RU" dirty="0" smtClean="0"/>
              <a:t>Замок </a:t>
            </a:r>
            <a:r>
              <a:rPr lang="ru-RU" dirty="0" err="1" smtClean="0"/>
              <a:t>Троски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313" cy="1201811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На другой день мы выдвинулись на машинах вместе с велосипедами за 100 км от Праги в зону природного заповедника Чешский Рай.</a:t>
            </a:r>
          </a:p>
          <a:p>
            <a:r>
              <a:rPr lang="ru-RU" dirty="0" smtClean="0"/>
              <a:t>Это между городом </a:t>
            </a:r>
            <a:r>
              <a:rPr lang="ru-RU" dirty="0" err="1" smtClean="0"/>
              <a:t>Йичин</a:t>
            </a:r>
            <a:r>
              <a:rPr lang="ru-RU" dirty="0" smtClean="0"/>
              <a:t> и </a:t>
            </a:r>
            <a:r>
              <a:rPr lang="ru-RU" dirty="0" err="1" smtClean="0"/>
              <a:t>Турнов</a:t>
            </a:r>
            <a:r>
              <a:rPr lang="ru-RU" dirty="0" smtClean="0"/>
              <a:t> (последний- центр региона Чешский Рай).</a:t>
            </a:r>
            <a:endParaRPr lang="ru-RU" dirty="0"/>
          </a:p>
        </p:txBody>
      </p:sp>
      <p:sp>
        <p:nvSpPr>
          <p:cNvPr id="5" name="Текст 3"/>
          <p:cNvSpPr txBox="1">
            <a:spLocks/>
          </p:cNvSpPr>
          <p:nvPr/>
        </p:nvSpPr>
        <p:spPr>
          <a:xfrm>
            <a:off x="323528" y="4570916"/>
            <a:ext cx="1800200" cy="18002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i="1" dirty="0" smtClean="0"/>
              <a:t>Нас сопровождали друзья из компании «Прага Байк». Они помогли с автомобилем и провели нас по оптимальным маршрутам, чтобы мы все успели посмотреть.</a:t>
            </a:r>
            <a:endParaRPr lang="ru-RU" i="1" dirty="0"/>
          </a:p>
        </p:txBody>
      </p:sp>
      <p:pic>
        <p:nvPicPr>
          <p:cNvPr id="11266" name="Picture 2" descr="E:\Общие файлы\Велопоездка в Чехию\Фото для публикаций\Поездка в сентябре 2013\Zamok-Trosk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16152"/>
            <a:ext cx="4587375" cy="3068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Текст 3"/>
          <p:cNvSpPr txBox="1">
            <a:spLocks/>
          </p:cNvSpPr>
          <p:nvPr/>
        </p:nvSpPr>
        <p:spPr>
          <a:xfrm>
            <a:off x="395536" y="2828094"/>
            <a:ext cx="3008313" cy="4568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Посмотрели сразу замок </a:t>
            </a:r>
            <a:r>
              <a:rPr lang="ru-RU" dirty="0" err="1"/>
              <a:t>Троски</a:t>
            </a:r>
            <a:r>
              <a:rPr lang="ru-RU" dirty="0"/>
              <a:t>.</a:t>
            </a:r>
          </a:p>
        </p:txBody>
      </p:sp>
      <p:pic>
        <p:nvPicPr>
          <p:cNvPr id="2050" name="Picture 2" descr="E:\Общие файлы\Велопоездка в Чехию\Фото для публикаций\Поездка в сентябре 2013\Лада_L1080784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8655" y="3429000"/>
            <a:ext cx="5544616" cy="3121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53875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 descr="E:\Общие файлы\Велопоездка в Чехию\Фото для публикаций\Поездка в сентябре 2013\Таня_IMG_0765_новый размер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602439"/>
            <a:ext cx="3746817" cy="2810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E:\Данные\ФОТО\Прага сентябрь 2013\Чехия. Фото1\20130917_162503-1_новый размер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9854" y="2420888"/>
            <a:ext cx="2704863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День третий.</a:t>
            </a:r>
            <a:br>
              <a:rPr lang="ru-RU" dirty="0" smtClean="0"/>
            </a:br>
            <a:r>
              <a:rPr lang="ru-RU" dirty="0" smtClean="0"/>
              <a:t>Чешский Рай. </a:t>
            </a:r>
            <a:br>
              <a:rPr lang="ru-RU" dirty="0" smtClean="0"/>
            </a:br>
            <a:r>
              <a:rPr lang="ru-RU" dirty="0" smtClean="0"/>
              <a:t>Замок </a:t>
            </a:r>
            <a:r>
              <a:rPr lang="ru-RU" dirty="0" err="1" smtClean="0"/>
              <a:t>Троски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2284961" cy="985788"/>
          </a:xfrm>
        </p:spPr>
        <p:txBody>
          <a:bodyPr>
            <a:normAutofit/>
          </a:bodyPr>
          <a:lstStyle/>
          <a:p>
            <a:r>
              <a:rPr lang="ru-RU" dirty="0" smtClean="0"/>
              <a:t>Полюбовались </a:t>
            </a:r>
            <a:r>
              <a:rPr lang="ru-RU" dirty="0" err="1" smtClean="0"/>
              <a:t>Праховскими</a:t>
            </a:r>
            <a:r>
              <a:rPr lang="ru-RU" dirty="0" smtClean="0"/>
              <a:t> скалами- удивительным природным явлением.</a:t>
            </a:r>
            <a:endParaRPr lang="ru-RU" dirty="0"/>
          </a:p>
        </p:txBody>
      </p:sp>
      <p:sp>
        <p:nvSpPr>
          <p:cNvPr id="5" name="Текст 3"/>
          <p:cNvSpPr txBox="1">
            <a:spLocks/>
          </p:cNvSpPr>
          <p:nvPr/>
        </p:nvSpPr>
        <p:spPr>
          <a:xfrm>
            <a:off x="755576" y="2564904"/>
            <a:ext cx="3456384" cy="606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Фотографировались на фоне скал и деревьев</a:t>
            </a:r>
            <a:endParaRPr lang="ru-RU" dirty="0"/>
          </a:p>
        </p:txBody>
      </p:sp>
      <p:sp>
        <p:nvSpPr>
          <p:cNvPr id="6" name="Текст 3"/>
          <p:cNvSpPr txBox="1">
            <a:spLocks/>
          </p:cNvSpPr>
          <p:nvPr/>
        </p:nvSpPr>
        <p:spPr>
          <a:xfrm>
            <a:off x="3131840" y="2914706"/>
            <a:ext cx="2880320" cy="51429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И в конечном итоге……..как вы уже догадались…………..</a:t>
            </a:r>
            <a:r>
              <a:rPr lang="ru-RU" dirty="0" smtClean="0">
                <a:sym typeface="Wingdings" panose="05000000000000000000" pitchFamily="2" charset="2"/>
              </a:rPr>
              <a:t></a:t>
            </a:r>
            <a:endParaRPr lang="ru-RU" dirty="0"/>
          </a:p>
        </p:txBody>
      </p:sp>
      <p:pic>
        <p:nvPicPr>
          <p:cNvPr id="1028" name="Picture 4" descr="E:\Данные\ФОТО\Прага сентябрь 2013\Чехия. Фото1\20130917_163745-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1842" y="332656"/>
            <a:ext cx="5487994" cy="2176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E:\Данные\ФОТО\Прага сентябрь 2013\Игорь-редактированные дома\Игорь_Чехия_262_новый размер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1522" y="4010997"/>
            <a:ext cx="3240360" cy="2430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74657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День третий.</a:t>
            </a:r>
            <a:br>
              <a:rPr lang="ru-RU" dirty="0" smtClean="0"/>
            </a:br>
            <a:r>
              <a:rPr lang="ru-RU" dirty="0" smtClean="0"/>
              <a:t>Чешский Рай. </a:t>
            </a:r>
            <a:br>
              <a:rPr lang="ru-RU" dirty="0" smtClean="0"/>
            </a:br>
            <a:r>
              <a:rPr lang="ru-RU" dirty="0" smtClean="0"/>
              <a:t>Замок </a:t>
            </a:r>
            <a:r>
              <a:rPr lang="ru-RU" dirty="0" err="1" smtClean="0"/>
              <a:t>Троски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313" cy="913780"/>
          </a:xfrm>
        </p:spPr>
        <p:txBody>
          <a:bodyPr/>
          <a:lstStyle/>
          <a:p>
            <a:r>
              <a:rPr lang="ru-RU" dirty="0" smtClean="0"/>
              <a:t>Сели «немного покушать» в местном дворце </a:t>
            </a:r>
            <a:r>
              <a:rPr lang="ru-RU" dirty="0" smtClean="0">
                <a:sym typeface="Wingdings" panose="05000000000000000000" pitchFamily="2" charset="2"/>
              </a:rPr>
              <a:t></a:t>
            </a:r>
            <a:endParaRPr lang="ru-RU" dirty="0"/>
          </a:p>
        </p:txBody>
      </p:sp>
      <p:pic>
        <p:nvPicPr>
          <p:cNvPr id="3074" name="Picture 2" descr="E:\Общие файлы\Велопоездка в Чехию\Фото для публикаций\Поездка в сентябре 2013\Лада_L1080812_новый размер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476672"/>
            <a:ext cx="4632325" cy="347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E:\Данные\ФОТО\Прага сентябрь 2013\Чехия. Фото2\IMG_1154_новый размер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25" y="1988488"/>
            <a:ext cx="3160787" cy="1963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E:\Данные\ФОТО\Прага сентябрь 2013\Чехия. Фото Лада\Лада_L1080824_новый размер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077072"/>
            <a:ext cx="4632325" cy="2469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E:\Общие файлы\Велопоездка в Чехию\Фото для публикаций\Поездка в сентябре 2013\Лада_L1080839_новый размер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566" y="4077072"/>
            <a:ext cx="2736304" cy="2380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46483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25481"/>
            <a:ext cx="3008313" cy="95842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День четвертый.</a:t>
            </a:r>
            <a:br>
              <a:rPr lang="ru-RU" dirty="0" smtClean="0"/>
            </a:br>
            <a:r>
              <a:rPr lang="ru-RU" dirty="0" err="1" smtClean="0"/>
              <a:t>Правчицка</a:t>
            </a:r>
            <a:r>
              <a:rPr lang="ru-RU" dirty="0" smtClean="0"/>
              <a:t> </a:t>
            </a:r>
            <a:r>
              <a:rPr lang="ru-RU" dirty="0" err="1" smtClean="0"/>
              <a:t>Брана</a:t>
            </a:r>
            <a:r>
              <a:rPr lang="ru-RU" dirty="0" smtClean="0"/>
              <a:t> (</a:t>
            </a:r>
            <a:r>
              <a:rPr lang="ru-RU" dirty="0" err="1" smtClean="0"/>
              <a:t>Правчицкие</a:t>
            </a:r>
            <a:r>
              <a:rPr lang="ru-RU" dirty="0" smtClean="0"/>
              <a:t> ворота)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1124745"/>
            <a:ext cx="4464496" cy="864096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Еще одно удивительное место, куда мы приехали, это </a:t>
            </a:r>
            <a:r>
              <a:rPr lang="ru-RU" dirty="0" err="1" smtClean="0"/>
              <a:t>Правчицка</a:t>
            </a:r>
            <a:r>
              <a:rPr lang="ru-RU" dirty="0" smtClean="0"/>
              <a:t> </a:t>
            </a:r>
            <a:r>
              <a:rPr lang="ru-RU" dirty="0" err="1" smtClean="0"/>
              <a:t>Брана</a:t>
            </a:r>
            <a:r>
              <a:rPr lang="ru-RU" dirty="0" smtClean="0"/>
              <a:t> (рядом с городом Дечин). По другому, его называют Чешской Швейцарией.</a:t>
            </a:r>
          </a:p>
          <a:p>
            <a:r>
              <a:rPr lang="ru-RU" dirty="0" smtClean="0"/>
              <a:t>Это граница Чехии с Германией.</a:t>
            </a:r>
          </a:p>
          <a:p>
            <a:r>
              <a:rPr lang="ru-RU" dirty="0" smtClean="0"/>
              <a:t>Здесь расположен еще один природный заповедник.</a:t>
            </a:r>
          </a:p>
        </p:txBody>
      </p:sp>
      <p:sp>
        <p:nvSpPr>
          <p:cNvPr id="5" name="Текст 3"/>
          <p:cNvSpPr txBox="1">
            <a:spLocks/>
          </p:cNvSpPr>
          <p:nvPr/>
        </p:nvSpPr>
        <p:spPr>
          <a:xfrm>
            <a:off x="467544" y="2204864"/>
            <a:ext cx="4176464" cy="7200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К сожалению, был сильный дождь и мы не смогли прокатиться на велосипедах, но культурная программа была выполнена </a:t>
            </a:r>
            <a:r>
              <a:rPr lang="ru-RU" dirty="0" smtClean="0">
                <a:sym typeface="Wingdings" panose="05000000000000000000" pitchFamily="2" charset="2"/>
              </a:rPr>
              <a:t>.</a:t>
            </a:r>
            <a:endParaRPr lang="ru-RU" dirty="0"/>
          </a:p>
        </p:txBody>
      </p:sp>
      <p:pic>
        <p:nvPicPr>
          <p:cNvPr id="4098" name="Picture 2" descr="E:\Данные\ФОТО\Прага сентябрь 2013\Игорь-редактированные дома\Игорь_Чехия_303_новый размер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4454" y="116632"/>
            <a:ext cx="3886200" cy="291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E:\Данные\ФОТО\Прага сентябрь 2013\Игорь-редактированные дома\Игорь_Чехия_318_новый размер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597" y="3143097"/>
            <a:ext cx="4824536" cy="3618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E:\Данные\ФОТО\Прага сентябрь 2013\Чехия. Фото1\20130918_112321_новый размер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176207"/>
            <a:ext cx="2764478" cy="3585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01191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День пятый.</a:t>
            </a:r>
            <a:br>
              <a:rPr lang="ru-RU" dirty="0" smtClean="0"/>
            </a:br>
            <a:r>
              <a:rPr lang="ru-RU" dirty="0" smtClean="0"/>
              <a:t>Замок </a:t>
            </a:r>
            <a:r>
              <a:rPr lang="ru-RU" dirty="0" err="1" smtClean="0"/>
              <a:t>Кршивоклат</a:t>
            </a:r>
            <a:r>
              <a:rPr lang="ru-RU" dirty="0" smtClean="0"/>
              <a:t> и попытка доехать до </a:t>
            </a:r>
            <a:r>
              <a:rPr lang="ru-RU" dirty="0" err="1" smtClean="0"/>
              <a:t>Конепрусских</a:t>
            </a:r>
            <a:r>
              <a:rPr lang="ru-RU" dirty="0" smtClean="0"/>
              <a:t> пещер.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313" cy="1489843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О! Это была эпическая поездка! </a:t>
            </a:r>
            <a:r>
              <a:rPr lang="ru-RU" dirty="0" smtClean="0">
                <a:sym typeface="Wingdings" panose="05000000000000000000" pitchFamily="2" charset="2"/>
              </a:rPr>
              <a:t></a:t>
            </a:r>
          </a:p>
          <a:p>
            <a:r>
              <a:rPr lang="ru-RU" dirty="0" smtClean="0">
                <a:sym typeface="Wingdings" panose="05000000000000000000" pitchFamily="2" charset="2"/>
              </a:rPr>
              <a:t>Приехали мы туда на поезде.</a:t>
            </a:r>
          </a:p>
          <a:p>
            <a:r>
              <a:rPr lang="ru-RU" dirty="0" smtClean="0">
                <a:sym typeface="Wingdings" panose="05000000000000000000" pitchFamily="2" charset="2"/>
              </a:rPr>
              <a:t>Замок </a:t>
            </a:r>
            <a:r>
              <a:rPr lang="ru-RU" dirty="0" err="1" smtClean="0">
                <a:sym typeface="Wingdings" panose="05000000000000000000" pitchFamily="2" charset="2"/>
              </a:rPr>
              <a:t>Кршивоклат</a:t>
            </a:r>
            <a:r>
              <a:rPr lang="ru-RU" dirty="0" smtClean="0">
                <a:sym typeface="Wingdings" panose="05000000000000000000" pitchFamily="2" charset="2"/>
              </a:rPr>
              <a:t> мы нашли быстро. </a:t>
            </a:r>
          </a:p>
          <a:p>
            <a:r>
              <a:rPr lang="ru-RU" dirty="0" smtClean="0">
                <a:sym typeface="Wingdings" panose="05000000000000000000" pitchFamily="2" charset="2"/>
              </a:rPr>
              <a:t>Осмотрели его и поехали искать удобный путь к </a:t>
            </a:r>
            <a:r>
              <a:rPr lang="ru-RU" dirty="0" err="1" smtClean="0">
                <a:sym typeface="Wingdings" panose="05000000000000000000" pitchFamily="2" charset="2"/>
              </a:rPr>
              <a:t>Конепрусским</a:t>
            </a:r>
            <a:r>
              <a:rPr lang="ru-RU" dirty="0" smtClean="0">
                <a:sym typeface="Wingdings" panose="05000000000000000000" pitchFamily="2" charset="2"/>
              </a:rPr>
              <a:t> пещерам. Вот тут то все и началось … читаем дальше.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89346" y="5011301"/>
            <a:ext cx="1872208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ym typeface="Wingdings" panose="05000000000000000000" pitchFamily="2" charset="2"/>
              </a:rPr>
              <a:t>Сразу скажу, что в этот раз мы не стали особенно налегать на питание. Это важный момент. Почему? Скажу позже</a:t>
            </a:r>
            <a:r>
              <a:rPr lang="ru-RU" sz="1400" dirty="0">
                <a:sym typeface="Wingdings" panose="05000000000000000000" pitchFamily="2" charset="2"/>
              </a:rPr>
              <a:t>.</a:t>
            </a:r>
            <a:endParaRPr lang="ru-RU" sz="1400" dirty="0"/>
          </a:p>
          <a:p>
            <a:endParaRPr lang="ru-RU" dirty="0"/>
          </a:p>
        </p:txBody>
      </p:sp>
      <p:sp>
        <p:nvSpPr>
          <p:cNvPr id="6" name="Текст 3"/>
          <p:cNvSpPr txBox="1">
            <a:spLocks/>
          </p:cNvSpPr>
          <p:nvPr/>
        </p:nvSpPr>
        <p:spPr>
          <a:xfrm>
            <a:off x="6372200" y="5525265"/>
            <a:ext cx="2601749" cy="1080120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i="1" dirty="0" smtClean="0"/>
              <a:t>Пещеры, кстати, </a:t>
            </a:r>
            <a:r>
              <a:rPr lang="ru-RU" i="1" dirty="0"/>
              <a:t>образовались около 400 000 000 лет назад, занимают целых 3 яруса, высота между которыми составляет около 70 метров. Общая протяженность пещер — 2 километра, доступная для осмотра трасса равняется 600 метрам.</a:t>
            </a:r>
            <a:endParaRPr lang="ru-RU" i="1" dirty="0">
              <a:sym typeface="Wingdings" panose="05000000000000000000" pitchFamily="2" charset="2"/>
            </a:endParaRPr>
          </a:p>
        </p:txBody>
      </p:sp>
      <p:pic>
        <p:nvPicPr>
          <p:cNvPr id="5122" name="Picture 2" descr="E:\Общие файлы\Велопоездка в Чехию\Фото для публикаций\Поездка в сентябре 2013\2h88px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429000"/>
            <a:ext cx="2601749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E:\Общие файлы\Велопоездка в Чехию\Фото для публикаций\Поездка в сентябре 2013\10104688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60648"/>
            <a:ext cx="4608512" cy="3085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E:\Данные\ФОТО\Прага сентябрь 2013\Игорь-редактированные дома\Игорь_Чехия_406_новый размер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443688"/>
            <a:ext cx="4104456" cy="3075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52739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3050"/>
            <a:ext cx="3069977" cy="116205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День пятый.</a:t>
            </a:r>
            <a:br>
              <a:rPr lang="ru-RU" dirty="0" smtClean="0"/>
            </a:br>
            <a:r>
              <a:rPr lang="ru-RU" dirty="0" smtClean="0"/>
              <a:t>Замок </a:t>
            </a:r>
            <a:r>
              <a:rPr lang="ru-RU" dirty="0" err="1" smtClean="0"/>
              <a:t>Кршивоклат</a:t>
            </a:r>
            <a:r>
              <a:rPr lang="ru-RU" dirty="0" smtClean="0"/>
              <a:t> и попытка доехать до </a:t>
            </a:r>
            <a:r>
              <a:rPr lang="ru-RU" dirty="0" err="1" smtClean="0"/>
              <a:t>Конепрусских</a:t>
            </a:r>
            <a:r>
              <a:rPr lang="ru-RU" dirty="0" smtClean="0"/>
              <a:t> пещер.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1435101"/>
            <a:ext cx="3168352" cy="5170552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Выбранный путь предполагалось проложить по грунтовой дороге вдоль реки с минимальным рельефом (уже все устали за несколько дней катания и питания </a:t>
            </a:r>
            <a:r>
              <a:rPr lang="ru-RU" dirty="0" smtClean="0">
                <a:sym typeface="Wingdings" panose="05000000000000000000" pitchFamily="2" charset="2"/>
              </a:rPr>
              <a:t> ).</a:t>
            </a:r>
          </a:p>
          <a:p>
            <a:r>
              <a:rPr lang="ru-RU" dirty="0" smtClean="0">
                <a:sym typeface="Wingdings" panose="05000000000000000000" pitchFamily="2" charset="2"/>
              </a:rPr>
              <a:t>Однако, карта нас обманула и дороги вдоль реки не оказалось.</a:t>
            </a:r>
          </a:p>
          <a:p>
            <a:endParaRPr lang="ru-RU" dirty="0" smtClean="0">
              <a:sym typeface="Wingdings" panose="05000000000000000000" pitchFamily="2" charset="2"/>
            </a:endParaRPr>
          </a:p>
          <a:p>
            <a:endParaRPr lang="ru-RU" dirty="0">
              <a:sym typeface="Wingdings" panose="05000000000000000000" pitchFamily="2" charset="2"/>
            </a:endParaRPr>
          </a:p>
          <a:p>
            <a:r>
              <a:rPr lang="ru-RU" dirty="0" smtClean="0">
                <a:sym typeface="Wingdings" panose="05000000000000000000" pitchFamily="2" charset="2"/>
              </a:rPr>
              <a:t>Пришлось ехать по хорошей асфальтированной дороге, но….с большим количеством подъемов и минимумом спусков.</a:t>
            </a:r>
          </a:p>
          <a:p>
            <a:endParaRPr lang="ru-RU" dirty="0" smtClean="0">
              <a:sym typeface="Wingdings" panose="05000000000000000000" pitchFamily="2" charset="2"/>
            </a:endParaRPr>
          </a:p>
          <a:p>
            <a:endParaRPr lang="ru-RU" dirty="0">
              <a:sym typeface="Wingdings" panose="05000000000000000000" pitchFamily="2" charset="2"/>
            </a:endParaRPr>
          </a:p>
          <a:p>
            <a:endParaRPr lang="ru-RU" dirty="0" smtClean="0">
              <a:sym typeface="Wingdings" panose="05000000000000000000" pitchFamily="2" charset="2"/>
            </a:endParaRPr>
          </a:p>
          <a:p>
            <a:r>
              <a:rPr lang="ru-RU" dirty="0" smtClean="0">
                <a:sym typeface="Wingdings" panose="05000000000000000000" pitchFamily="2" charset="2"/>
              </a:rPr>
              <a:t>В итоге несколько часов мы набрали 500 метров перепада высот.</a:t>
            </a:r>
          </a:p>
          <a:p>
            <a:r>
              <a:rPr lang="ru-RU" dirty="0" smtClean="0">
                <a:sym typeface="Wingdings" panose="05000000000000000000" pitchFamily="2" charset="2"/>
              </a:rPr>
              <a:t>Это большое достижения для </a:t>
            </a:r>
            <a:r>
              <a:rPr lang="ru-RU" dirty="0" err="1" smtClean="0">
                <a:sym typeface="Wingdings" panose="05000000000000000000" pitchFamily="2" charset="2"/>
              </a:rPr>
              <a:t>среднекатающихся</a:t>
            </a:r>
            <a:r>
              <a:rPr lang="ru-RU" dirty="0" smtClean="0">
                <a:sym typeface="Wingdings" panose="05000000000000000000" pitchFamily="2" charset="2"/>
              </a:rPr>
              <a:t> велосипедистов.</a:t>
            </a:r>
            <a:endParaRPr lang="ru-RU" dirty="0"/>
          </a:p>
        </p:txBody>
      </p:sp>
      <p:pic>
        <p:nvPicPr>
          <p:cNvPr id="6" name="Picture 3" descr="E:\Данные\ФОТО\Прага сентябрь 2013\Игорь-редактированные дома\Игорь_Чехия_376_новый размер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88640"/>
            <a:ext cx="4133006" cy="3099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E:\Данные\ФОТО\Прага сентябрь 2013\Чехия. Фото2\IMG_1156_новый размер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432411"/>
            <a:ext cx="4248472" cy="3173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3282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836712"/>
            <a:ext cx="4824536" cy="1080120"/>
          </a:xfrm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ru-RU" dirty="0" smtClean="0"/>
              <a:t>В эпоху почти великого наводнения в Чехии 2013 (май-июнь) довелось мне попасть в Прагу. Это было вначале июня.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Я- Симонов</a:t>
            </a:r>
            <a:r>
              <a:rPr lang="en-US" dirty="0" smtClean="0"/>
              <a:t> </a:t>
            </a:r>
            <a:r>
              <a:rPr lang="ru-RU" dirty="0" smtClean="0"/>
              <a:t>Александр и еще один «Активный Человек» Наталья Андреева поехали туда с целью прокатиться по памятникам и достопримечательностям на велосипедах.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395536" y="5733256"/>
            <a:ext cx="3106688" cy="982340"/>
          </a:xfrm>
          <a:prstGeom prst="rect">
            <a:avLst/>
          </a:prstGeom>
        </p:spPr>
        <p:txBody>
          <a:bodyPr vert="horz" lIns="91440" tIns="45720" rIns="91440" bIns="45720" rtlCol="0">
            <a:normAutofit fontScale="4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 smtClean="0"/>
              <a:t>Долго ли, коротко ли мы катали эти километры, вывод был сделан однозначный –</a:t>
            </a:r>
            <a:r>
              <a:rPr lang="ru-RU" b="1" dirty="0" smtClean="0">
                <a:solidFill>
                  <a:srgbClr val="FF0000"/>
                </a:solidFill>
              </a:rPr>
              <a:t>НАМ ПРИДЕТСЯ СЮДА ВЕРНУТЬСЯ  И НЕ ОДИН РАЗ!!!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2897289" y="4691284"/>
            <a:ext cx="2826839" cy="897956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 smtClean="0"/>
              <a:t>Взяли велики напрокат в компании </a:t>
            </a:r>
            <a:r>
              <a:rPr lang="ru-RU" dirty="0" smtClean="0">
                <a:hlinkClick r:id="rId2"/>
              </a:rPr>
              <a:t>«Прага Байк» </a:t>
            </a:r>
            <a:r>
              <a:rPr lang="ru-RU" dirty="0" smtClean="0"/>
              <a:t>и изредка поливаемые дождем двинули по маршрутам</a:t>
            </a:r>
            <a:r>
              <a:rPr lang="ru-RU" dirty="0" smtClean="0">
                <a:solidFill>
                  <a:srgbClr val="0070C0"/>
                </a:solidFill>
              </a:rPr>
              <a:t>.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4546848" cy="491654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Как появилась эта идея.</a:t>
            </a:r>
            <a:endParaRPr lang="ru-RU" sz="3200" dirty="0"/>
          </a:p>
        </p:txBody>
      </p:sp>
      <p:pic>
        <p:nvPicPr>
          <p:cNvPr id="2052" name="Picture 4" descr="E:\Данные\ФОТО\Прага июнь 2013. Велоразведка\Выход фото Прага 2013\08 Прага Июнь 2013 Велоразведка (2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905456"/>
            <a:ext cx="3200821" cy="2143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E:\Данные\ФОТО\Прага июнь 2013. Велоразведка\Прага июнь 2013\20130607_165042 (2)_новый размер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521" y="1988840"/>
            <a:ext cx="2607295" cy="3474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E:\Данные\ФОТО\Прага июнь 2013. Велоразведка\Прага июнь 2013\20130607_165816 (2)_новый размер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1965" y="2021176"/>
            <a:ext cx="3354387" cy="251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Данные\ФОТО\Прага июнь 2013. Велоразведка\Выход фото Прага 2013\10 Прага Июнь 2013 Велоразведка (2)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32656"/>
            <a:ext cx="3548515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230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День пятый.</a:t>
            </a:r>
            <a:br>
              <a:rPr lang="ru-RU" dirty="0" smtClean="0"/>
            </a:br>
            <a:r>
              <a:rPr lang="ru-RU" dirty="0" smtClean="0"/>
              <a:t>Замок </a:t>
            </a:r>
            <a:r>
              <a:rPr lang="ru-RU" dirty="0" err="1" smtClean="0"/>
              <a:t>Кршивоклат</a:t>
            </a:r>
            <a:r>
              <a:rPr lang="ru-RU" dirty="0" smtClean="0"/>
              <a:t> и попытка доехать до </a:t>
            </a:r>
            <a:r>
              <a:rPr lang="ru-RU" dirty="0" err="1" smtClean="0"/>
              <a:t>Конепрусских</a:t>
            </a:r>
            <a:r>
              <a:rPr lang="ru-RU" dirty="0" smtClean="0"/>
              <a:t> пещер.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313" cy="913780"/>
          </a:xfrm>
        </p:spPr>
        <p:txBody>
          <a:bodyPr/>
          <a:lstStyle/>
          <a:p>
            <a:r>
              <a:rPr lang="ru-RU" dirty="0" smtClean="0"/>
              <a:t>Зато потом был ШИКА-А-А-АРНЫЙ спуск минут на 20 на хорошей скорости.</a:t>
            </a:r>
          </a:p>
          <a:p>
            <a:endParaRPr lang="ru-RU" dirty="0"/>
          </a:p>
        </p:txBody>
      </p:sp>
      <p:sp>
        <p:nvSpPr>
          <p:cNvPr id="5" name="Текст 3"/>
          <p:cNvSpPr txBox="1">
            <a:spLocks/>
          </p:cNvSpPr>
          <p:nvPr/>
        </p:nvSpPr>
        <p:spPr>
          <a:xfrm>
            <a:off x="467542" y="2420888"/>
            <a:ext cx="3008313" cy="8640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К тому моменту мы изрядно проголодались и опоздали  в пещеры- они закрылись в 16.00</a:t>
            </a:r>
          </a:p>
          <a:p>
            <a:endParaRPr lang="ru-RU" dirty="0"/>
          </a:p>
        </p:txBody>
      </p:sp>
      <p:sp>
        <p:nvSpPr>
          <p:cNvPr id="6" name="Текст 3"/>
          <p:cNvSpPr txBox="1">
            <a:spLocks/>
          </p:cNvSpPr>
          <p:nvPr/>
        </p:nvSpPr>
        <p:spPr>
          <a:xfrm>
            <a:off x="467543" y="3717032"/>
            <a:ext cx="3008313" cy="288032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Но это никого особенно никого не расстроило, поскольку мы нашли замечательную спортивную (?) пиццерию с ТА-А-АКОЙ официанткой. </a:t>
            </a:r>
          </a:p>
          <a:p>
            <a:r>
              <a:rPr lang="ru-RU" dirty="0" smtClean="0"/>
              <a:t>Точнее у официантки было </a:t>
            </a:r>
            <a:r>
              <a:rPr lang="ru-RU" dirty="0" err="1" smtClean="0"/>
              <a:t>такО</a:t>
            </a:r>
            <a:r>
              <a:rPr lang="ru-RU" dirty="0" smtClean="0"/>
              <a:t>-О-</a:t>
            </a:r>
            <a:r>
              <a:rPr lang="ru-RU" dirty="0" err="1" smtClean="0"/>
              <a:t>Ое</a:t>
            </a:r>
            <a:r>
              <a:rPr lang="ru-RU" dirty="0" smtClean="0"/>
              <a:t> декольте, что у мужской половины группы усталость сразу как рукой сняло, и пещеры были забыты в тот же миг </a:t>
            </a:r>
            <a:r>
              <a:rPr lang="ru-RU" dirty="0" smtClean="0">
                <a:sym typeface="Wingdings" panose="05000000000000000000" pitchFamily="2" charset="2"/>
              </a:rPr>
              <a:t></a:t>
            </a:r>
          </a:p>
          <a:p>
            <a:r>
              <a:rPr lang="ru-RU" dirty="0" smtClean="0">
                <a:sym typeface="Wingdings" panose="05000000000000000000" pitchFamily="2" charset="2"/>
              </a:rPr>
              <a:t>Фото официантки не сохранилось, но точка на карте, где находится это кафе, стоит!!!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7" name="Текст 3"/>
          <p:cNvSpPr txBox="1">
            <a:spLocks/>
          </p:cNvSpPr>
          <p:nvPr/>
        </p:nvSpPr>
        <p:spPr>
          <a:xfrm>
            <a:off x="7123996" y="5013176"/>
            <a:ext cx="1872208" cy="7200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Обратно мы вернулись в Прагу на электричке. </a:t>
            </a:r>
          </a:p>
          <a:p>
            <a:endParaRPr lang="ru-RU" dirty="0"/>
          </a:p>
        </p:txBody>
      </p:sp>
      <p:pic>
        <p:nvPicPr>
          <p:cNvPr id="6146" name="Picture 2" descr="E:\Данные\ФОТО\Прага сентябрь 2013\Игорь-редактированные дома\Игорь_Чехия_411-1_новый размер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3296" y="332655"/>
            <a:ext cx="3705225" cy="2405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E:\Данные\ФОТО\Прага сентябрь 2013\Игорь-редактированные дома\Игорь_Чехия_413_новый размер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8271" y="2615307"/>
            <a:ext cx="2937933" cy="220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E:\Данные\ФОТО\Прага сентябрь 2013\Игорь-редактированные дома\Игорь_Чехия_415_новый размер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3612" y="4437112"/>
            <a:ext cx="3045779" cy="228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32346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День шестой.</a:t>
            </a:r>
            <a:br>
              <a:rPr lang="ru-RU" dirty="0" smtClean="0"/>
            </a:br>
            <a:r>
              <a:rPr lang="ru-RU" dirty="0" smtClean="0"/>
              <a:t>Прощальный.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313" cy="1489844"/>
          </a:xfrm>
        </p:spPr>
        <p:txBody>
          <a:bodyPr/>
          <a:lstStyle/>
          <a:p>
            <a:r>
              <a:rPr lang="ru-RU" dirty="0" smtClean="0"/>
              <a:t>В этот день все разъехались по своим делам, магазинам, сувенирам.</a:t>
            </a:r>
          </a:p>
          <a:p>
            <a:r>
              <a:rPr lang="ru-RU" dirty="0" smtClean="0"/>
              <a:t>Маршрут каждый выбрал себе сам и все эти маршруты были по городу.</a:t>
            </a:r>
          </a:p>
        </p:txBody>
      </p:sp>
      <p:sp>
        <p:nvSpPr>
          <p:cNvPr id="5" name="Текст 3"/>
          <p:cNvSpPr txBox="1">
            <a:spLocks/>
          </p:cNvSpPr>
          <p:nvPr/>
        </p:nvSpPr>
        <p:spPr>
          <a:xfrm>
            <a:off x="323528" y="2924944"/>
            <a:ext cx="3008313" cy="1224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Не смотря на то, что мы отлично чувствовали себя все вместе, каждому хотелось остаться наедине с этим красивейшим и милым городом. </a:t>
            </a:r>
          </a:p>
        </p:txBody>
      </p:sp>
      <p:pic>
        <p:nvPicPr>
          <p:cNvPr id="7172" name="Picture 4" descr="E:\Данные\ФОТО\Прага июнь 2013. Велоразведка\Выход фото Прага 2013\04 Прага Июнь 2013 Велоразведка_новый размер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8656" y="4653136"/>
            <a:ext cx="2951163" cy="1974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E:\Данные\ФОТО\Прага июнь 2013. Велоразведка\Выход фото Прага 2013\03 Прага Июнь 2013 Велоразведка_новый размер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1123" y="2568460"/>
            <a:ext cx="2951163" cy="1974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E:\Данные\ФОТО\Прага июнь 2013. Велоразведка\Чехия 6.06.13-12.06.13\2013-06-08 02-44-44-1_новый размер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3715" y="116632"/>
            <a:ext cx="4746104" cy="2308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Текст 3"/>
          <p:cNvSpPr txBox="1">
            <a:spLocks/>
          </p:cNvSpPr>
          <p:nvPr/>
        </p:nvSpPr>
        <p:spPr>
          <a:xfrm>
            <a:off x="298949" y="4409141"/>
            <a:ext cx="3008313" cy="122413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Хотелось вдохнуть напоследок его влажный воздух, послушать звонки таких родных «московских» трамваев, которые делаются именно здесь, и сказать Праге : «ДО ВСТРЕЧИ!»</a:t>
            </a:r>
          </a:p>
        </p:txBody>
      </p:sp>
      <p:pic>
        <p:nvPicPr>
          <p:cNvPr id="7178" name="Picture 10" descr="E:\Данные\ФОТО\Прага июнь 2013. Велоразведка\Чехия 6.06.13-12.06.13\2013-06-08 04-39-36-1_новый размер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1841" y="2732590"/>
            <a:ext cx="2625296" cy="33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39858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4302" y="260648"/>
            <a:ext cx="3008313" cy="36004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 вот уже в Сентябре 2013.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745232" y="692696"/>
            <a:ext cx="3394720" cy="1008111"/>
          </a:xfrm>
        </p:spPr>
        <p:txBody>
          <a:bodyPr/>
          <a:lstStyle/>
          <a:p>
            <a:pPr algn="r"/>
            <a:r>
              <a:rPr lang="ru-RU" dirty="0" smtClean="0"/>
              <a:t>Шестнадцать бодрых молодцев и красных девушек высадились 14 числа в стольном городе Праге.</a:t>
            </a:r>
          </a:p>
          <a:p>
            <a:pPr algn="r"/>
            <a:r>
              <a:rPr lang="ru-RU" dirty="0" smtClean="0"/>
              <a:t>Велосипеды в этот раз взяли свои.</a:t>
            </a:r>
          </a:p>
        </p:txBody>
      </p:sp>
      <p:sp>
        <p:nvSpPr>
          <p:cNvPr id="6" name="Текст 4"/>
          <p:cNvSpPr txBox="1">
            <a:spLocks/>
          </p:cNvSpPr>
          <p:nvPr/>
        </p:nvSpPr>
        <p:spPr>
          <a:xfrm>
            <a:off x="2943347" y="2913219"/>
            <a:ext cx="4968552" cy="94230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Поселились мы в отеле </a:t>
            </a:r>
            <a:r>
              <a:rPr lang="en-US" dirty="0" smtClean="0"/>
              <a:t>PROKOP 3*</a:t>
            </a:r>
            <a:r>
              <a:rPr lang="ru-RU" dirty="0" smtClean="0"/>
              <a:t>.</a:t>
            </a:r>
            <a:endParaRPr lang="en-US" dirty="0" smtClean="0"/>
          </a:p>
          <a:p>
            <a:r>
              <a:rPr lang="ru-RU" dirty="0" smtClean="0"/>
              <a:t>Невзрачный на вид домик на еще более невзрачной на вид улочке на поверку оказался уютным, дружелюбным и с очень вкусными завтраками отелем.</a:t>
            </a:r>
          </a:p>
          <a:p>
            <a:r>
              <a:rPr lang="ru-RU" dirty="0" smtClean="0"/>
              <a:t>Хозяева просто ДУШКИ </a:t>
            </a:r>
            <a:r>
              <a:rPr lang="ru-RU" dirty="0" smtClean="0">
                <a:sym typeface="Wingdings" panose="05000000000000000000" pitchFamily="2" charset="2"/>
              </a:rPr>
              <a:t></a:t>
            </a:r>
            <a:endParaRPr lang="ru-RU" dirty="0"/>
          </a:p>
        </p:txBody>
      </p:sp>
      <p:sp>
        <p:nvSpPr>
          <p:cNvPr id="8" name="Объект 3"/>
          <p:cNvSpPr txBox="1">
            <a:spLocks/>
          </p:cNvSpPr>
          <p:nvPr/>
        </p:nvSpPr>
        <p:spPr>
          <a:xfrm>
            <a:off x="3707904" y="3501008"/>
            <a:ext cx="4978896" cy="27239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pic>
        <p:nvPicPr>
          <p:cNvPr id="3074" name="Picture 2" descr="E:\Общие файлы\Велопоездка в Чехию\Фото для публикаций\Поездка в сентябре 2013\Игорь_Чехия_0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32656"/>
            <a:ext cx="4392488" cy="2415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E:\Общие файлы\Велопоездка в Чехию\Фото для публикаций\Поездка в сентябре 2013\IMG_0972_новый размер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815820"/>
            <a:ext cx="2767012" cy="3705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Общие файлы\Велопоездка в Чехию\Фото для публикаций\Поездка в сентябре 2013\IMG_0980_новый размер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8479" y="4031025"/>
            <a:ext cx="3307717" cy="247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:\Общие файлы\Велопоездка в Чехию\Фото для публикаций\Поездка в сентябре 2013\IMG_0974_новый размер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0981" y="3455631"/>
            <a:ext cx="2274379" cy="3045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E:\Данные\ФОТО\Прага сентябрь 2013\Чехия. Фото 4\12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09" y="1669466"/>
            <a:ext cx="987468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0778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707678"/>
          </a:xfrm>
        </p:spPr>
        <p:txBody>
          <a:bodyPr/>
          <a:lstStyle/>
          <a:p>
            <a:r>
              <a:rPr lang="ru-RU" dirty="0" smtClean="0"/>
              <a:t>День первый. </a:t>
            </a:r>
            <a:br>
              <a:rPr lang="ru-RU" dirty="0" smtClean="0"/>
            </a:br>
            <a:r>
              <a:rPr lang="ru-RU" dirty="0" smtClean="0"/>
              <a:t>Пражский маршрут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7544" y="1052736"/>
            <a:ext cx="3312368" cy="956655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Первый маршрут мы проложили по самой Праге.</a:t>
            </a:r>
          </a:p>
          <a:p>
            <a:r>
              <a:rPr lang="ru-RU" dirty="0" smtClean="0"/>
              <a:t>Составил он около 40 км, которые мы преодолели в течение светового дня, немного захватив вечернего времени, что совсем не уменьшило положительных эмоций.</a:t>
            </a:r>
            <a:endParaRPr lang="ru-RU" dirty="0"/>
          </a:p>
        </p:txBody>
      </p:sp>
      <p:sp>
        <p:nvSpPr>
          <p:cNvPr id="5" name="Текст 3"/>
          <p:cNvSpPr txBox="1">
            <a:spLocks/>
          </p:cNvSpPr>
          <p:nvPr/>
        </p:nvSpPr>
        <p:spPr>
          <a:xfrm>
            <a:off x="3923928" y="116633"/>
            <a:ext cx="4896544" cy="1224136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Сам маршрут мы проложили прямо от отеля (кстати замечу, что от отеля до самого центра 30 минут на велосипеде!!!).</a:t>
            </a:r>
            <a:br>
              <a:rPr lang="ru-RU" dirty="0" smtClean="0"/>
            </a:br>
            <a:r>
              <a:rPr lang="ru-RU" dirty="0" smtClean="0"/>
              <a:t>Проходил он через большущий парк, в котором мы остановились в </a:t>
            </a:r>
            <a:r>
              <a:rPr lang="ru-RU" dirty="0" err="1" smtClean="0"/>
              <a:t>Страговском</a:t>
            </a:r>
            <a:r>
              <a:rPr lang="ru-RU" dirty="0" smtClean="0"/>
              <a:t> монастыре попить пива, посмотрели </a:t>
            </a:r>
            <a:r>
              <a:rPr lang="ru-RU" dirty="0" err="1" smtClean="0"/>
              <a:t>Петршинскую</a:t>
            </a:r>
            <a:r>
              <a:rPr lang="ru-RU" dirty="0" smtClean="0"/>
              <a:t>  телебашню с ползающими младенцами и проехали по аллеям и розариям </a:t>
            </a:r>
            <a:r>
              <a:rPr lang="ru-RU" dirty="0" err="1" smtClean="0"/>
              <a:t>Петришинских</a:t>
            </a:r>
            <a:r>
              <a:rPr lang="ru-RU" dirty="0" smtClean="0"/>
              <a:t> же садов .</a:t>
            </a:r>
          </a:p>
          <a:p>
            <a:r>
              <a:rPr lang="ru-RU" dirty="0" smtClean="0"/>
              <a:t>Судя по всему парк назывался либо </a:t>
            </a:r>
            <a:r>
              <a:rPr lang="ru-RU" dirty="0" err="1" smtClean="0"/>
              <a:t>Страговский</a:t>
            </a:r>
            <a:r>
              <a:rPr lang="ru-RU" dirty="0" smtClean="0"/>
              <a:t> либо </a:t>
            </a:r>
            <a:r>
              <a:rPr lang="ru-RU" dirty="0" err="1" smtClean="0"/>
              <a:t>Петршинский</a:t>
            </a:r>
            <a:r>
              <a:rPr lang="ru-RU" dirty="0" smtClean="0"/>
              <a:t> </a:t>
            </a:r>
            <a:r>
              <a:rPr lang="ru-RU" dirty="0" smtClean="0">
                <a:sym typeface="Wingdings" panose="05000000000000000000" pitchFamily="2" charset="2"/>
              </a:rPr>
              <a:t>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6" name="Текст 3"/>
          <p:cNvSpPr txBox="1">
            <a:spLocks/>
          </p:cNvSpPr>
          <p:nvPr/>
        </p:nvSpPr>
        <p:spPr>
          <a:xfrm>
            <a:off x="1000396" y="5302631"/>
            <a:ext cx="3008313" cy="117267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dirty="0" smtClean="0"/>
              <a:t>После парка мы приехали в район Пражский  Град, где посмотрели развод президентского караула, сходили в собор Святого Вита и поднялись на его колокольню.</a:t>
            </a:r>
          </a:p>
          <a:p>
            <a:endParaRPr lang="ru-RU" dirty="0"/>
          </a:p>
        </p:txBody>
      </p:sp>
      <p:pic>
        <p:nvPicPr>
          <p:cNvPr id="2050" name="Picture 2" descr="E:\Данные\ФОТО\Прага сентябрь 2013\Игорь-редактированные дома\Игорь_Чехия_017_новый размер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814" y="1844822"/>
            <a:ext cx="3414114" cy="2560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E:\Данные\ФОТО\Прага сентябрь 2013\Чехия. Фото 4\11_новый размер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309453"/>
            <a:ext cx="2232248" cy="1987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E:\Общие файлы\Велопоездка в Чехию\Фото для публикаций\Поездка в сентябре 2013\xata_215255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0895" y="3820180"/>
            <a:ext cx="2659577" cy="2531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E:\Данные\ФОТО\Прага сентябрь 2013\Игорь-редактированные дома\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8709" y="1300401"/>
            <a:ext cx="2133600" cy="233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E:\Данные\ФОТО\Прага сентябрь 2013\Чехия. Фото 4\Фото0047_новый размер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8709" y="3697028"/>
            <a:ext cx="2083711" cy="2778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08528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2314600" cy="563662"/>
          </a:xfrm>
        </p:spPr>
        <p:txBody>
          <a:bodyPr>
            <a:normAutofit fontScale="90000"/>
          </a:bodyPr>
          <a:lstStyle/>
          <a:p>
            <a:r>
              <a:rPr lang="ru-RU" dirty="0"/>
              <a:t>День первый. </a:t>
            </a:r>
            <a:br>
              <a:rPr lang="ru-RU" dirty="0"/>
            </a:br>
            <a:r>
              <a:rPr lang="ru-RU" dirty="0"/>
              <a:t>Пражский </a:t>
            </a:r>
            <a:r>
              <a:rPr lang="ru-RU" dirty="0" smtClean="0"/>
              <a:t>маршрут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95536" y="908719"/>
            <a:ext cx="2520280" cy="2049387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Дальше наш путь лежал мимо знаменитой пивнушки  «У Бегемота», где нам не хватило места, к центральной достопримечательности города Карлову Мосту.</a:t>
            </a:r>
          </a:p>
          <a:p>
            <a:endParaRPr lang="ru-RU" dirty="0"/>
          </a:p>
          <a:p>
            <a:endParaRPr lang="ru-RU" dirty="0" smtClean="0"/>
          </a:p>
          <a:p>
            <a:r>
              <a:rPr lang="ru-RU" i="1" dirty="0" smtClean="0"/>
              <a:t>Фото сделано мною еще в июне во время наводнения (вода в реке бурная и грязная)</a:t>
            </a:r>
            <a:endParaRPr lang="ru-RU" i="1" dirty="0"/>
          </a:p>
        </p:txBody>
      </p:sp>
      <p:sp>
        <p:nvSpPr>
          <p:cNvPr id="5" name="Текст 3"/>
          <p:cNvSpPr txBox="1">
            <a:spLocks/>
          </p:cNvSpPr>
          <p:nvPr/>
        </p:nvSpPr>
        <p:spPr>
          <a:xfrm>
            <a:off x="395536" y="3573016"/>
            <a:ext cx="2210349" cy="266429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Переехав через мост, мы углубились в улочки центральной части Праги. Я всех звал зайти в музей секса, но поддался общим просьбам заехать в обменный пункт </a:t>
            </a:r>
            <a:r>
              <a:rPr lang="ru-RU" dirty="0" smtClean="0">
                <a:sym typeface="Wingdings" panose="05000000000000000000" pitchFamily="2" charset="2"/>
              </a:rPr>
              <a:t>. </a:t>
            </a:r>
          </a:p>
          <a:p>
            <a:r>
              <a:rPr lang="ru-RU" dirty="0" smtClean="0">
                <a:sym typeface="Wingdings" panose="05000000000000000000" pitchFamily="2" charset="2"/>
              </a:rPr>
              <a:t>Денег местных было мало, а хотелось уже кушать. </a:t>
            </a:r>
          </a:p>
          <a:p>
            <a:r>
              <a:rPr lang="ru-RU" dirty="0" smtClean="0">
                <a:sym typeface="Wingdings" panose="05000000000000000000" pitchFamily="2" charset="2"/>
              </a:rPr>
              <a:t>А какой тут секс на голодный желудок? </a:t>
            </a:r>
            <a:endParaRPr lang="ru-RU" dirty="0"/>
          </a:p>
        </p:txBody>
      </p:sp>
      <p:sp>
        <p:nvSpPr>
          <p:cNvPr id="6" name="Текст 3"/>
          <p:cNvSpPr txBox="1">
            <a:spLocks/>
          </p:cNvSpPr>
          <p:nvPr/>
        </p:nvSpPr>
        <p:spPr>
          <a:xfrm>
            <a:off x="6660232" y="5589240"/>
            <a:ext cx="2272210" cy="93610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Заехали в </a:t>
            </a:r>
            <a:r>
              <a:rPr lang="ru-RU" dirty="0" err="1" smtClean="0"/>
              <a:t>обменник</a:t>
            </a:r>
            <a:r>
              <a:rPr lang="ru-RU" dirty="0" smtClean="0"/>
              <a:t> и рванули искать следующий пункт нашего маршрута – ресторан «</a:t>
            </a:r>
            <a:r>
              <a:rPr lang="ru-RU" dirty="0" err="1" smtClean="0"/>
              <a:t>Пивоварский</a:t>
            </a:r>
            <a:r>
              <a:rPr lang="ru-RU" dirty="0" smtClean="0"/>
              <a:t> клуб»</a:t>
            </a:r>
            <a:endParaRPr lang="ru-RU" dirty="0"/>
          </a:p>
        </p:txBody>
      </p:sp>
      <p:pic>
        <p:nvPicPr>
          <p:cNvPr id="4098" name="Picture 2" descr="E:\Общие файлы\Велопоездка в Чехию\Фото для публикаций\Поездка в сентябре 2013\Игорь_Чехия_104_новый размер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1676" y="687015"/>
            <a:ext cx="3179695" cy="4542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E:\Общие файлы\Велопоездка в Чехию\Фото для публикаций\Поездка в сентябре 2013\Лада_L1080707_новый размер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573016"/>
            <a:ext cx="3736157" cy="2833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E:\Данные\ФОТО\Прага июнь 2013. Велоразведка\Выход фото Прага 2013\Для Fb_новый размер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32656"/>
            <a:ext cx="4062983" cy="2718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19617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2314600" cy="635670"/>
          </a:xfrm>
        </p:spPr>
        <p:txBody>
          <a:bodyPr>
            <a:normAutofit fontScale="90000"/>
          </a:bodyPr>
          <a:lstStyle/>
          <a:p>
            <a:r>
              <a:rPr lang="ru-RU" dirty="0"/>
              <a:t>День первый. </a:t>
            </a:r>
            <a:br>
              <a:rPr lang="ru-RU" dirty="0"/>
            </a:br>
            <a:r>
              <a:rPr lang="ru-RU" dirty="0"/>
              <a:t>Пражский маршрут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75699" y="1052736"/>
            <a:ext cx="1954560" cy="432048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И мы его НАШЛИ этот клуб!!!!</a:t>
            </a:r>
          </a:p>
        </p:txBody>
      </p:sp>
      <p:pic>
        <p:nvPicPr>
          <p:cNvPr id="3076" name="Picture 4" descr="E:\Данные\ФОТО\Прага сентябрь 2013\Чехия. Фото Лада\Лада_L1080735_новый размер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7615" y="4509120"/>
            <a:ext cx="3032070" cy="2116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E:\Данные\ФОТО\Прага сентябрь 2013\Чехия. Фото Лада\Лада_L1080710_новый размер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03121"/>
            <a:ext cx="2376264" cy="4922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E:\Данные\ФОТО\Прага сентябрь 2013\Чехия. Фото Лада\Лада_L1080727_новый размер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886470"/>
            <a:ext cx="4061187" cy="3046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Текст 3"/>
          <p:cNvSpPr txBox="1">
            <a:spLocks/>
          </p:cNvSpPr>
          <p:nvPr/>
        </p:nvSpPr>
        <p:spPr>
          <a:xfrm>
            <a:off x="4273655" y="446000"/>
            <a:ext cx="1954560" cy="43204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И мы СТАЛИ ЕСТЬ!!!</a:t>
            </a:r>
          </a:p>
          <a:p>
            <a:r>
              <a:rPr lang="ru-RU" dirty="0"/>
              <a:t>И мы СТАЛИ ПИТЬ!!!</a:t>
            </a:r>
          </a:p>
          <a:p>
            <a:endParaRPr lang="ru-RU" dirty="0" smtClean="0"/>
          </a:p>
        </p:txBody>
      </p:sp>
      <p:sp>
        <p:nvSpPr>
          <p:cNvPr id="12" name="Текст 3"/>
          <p:cNvSpPr txBox="1">
            <a:spLocks/>
          </p:cNvSpPr>
          <p:nvPr/>
        </p:nvSpPr>
        <p:spPr>
          <a:xfrm>
            <a:off x="6004156" y="4164251"/>
            <a:ext cx="1954560" cy="30040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А потом Спать! </a:t>
            </a:r>
            <a:r>
              <a:rPr lang="ru-RU" dirty="0">
                <a:sym typeface="Wingdings" panose="05000000000000000000" pitchFamily="2" charset="2"/>
              </a:rPr>
              <a:t></a:t>
            </a:r>
            <a:endParaRPr lang="ru-RU" dirty="0"/>
          </a:p>
        </p:txBody>
      </p:sp>
      <p:pic>
        <p:nvPicPr>
          <p:cNvPr id="3080" name="Picture 8" descr="E:\Данные\ФОТО\Прага сентябрь 2013\Чехия. Фото2\IMG_1011_новый размер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021120"/>
            <a:ext cx="1945159" cy="2604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63025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92370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День </a:t>
            </a:r>
            <a:r>
              <a:rPr lang="ru-RU" dirty="0"/>
              <a:t>первый. </a:t>
            </a:r>
            <a:br>
              <a:rPr lang="ru-RU" dirty="0"/>
            </a:br>
            <a:r>
              <a:rPr lang="ru-RU" dirty="0"/>
              <a:t>Пражский </a:t>
            </a:r>
            <a:r>
              <a:rPr lang="ru-RU" dirty="0" smtClean="0"/>
              <a:t>маршрут. </a:t>
            </a:r>
            <a:r>
              <a:rPr lang="ru-RU" dirty="0"/>
              <a:t>Культурная часть 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95536" y="1196753"/>
            <a:ext cx="3008313" cy="2448272"/>
          </a:xfrm>
        </p:spPr>
        <p:txBody>
          <a:bodyPr/>
          <a:lstStyle/>
          <a:p>
            <a:r>
              <a:rPr lang="ru-RU" dirty="0" smtClean="0"/>
              <a:t>После сытного обеда мы прокатились с десяток километров вдоль речки Влтавы до Тройского замка и парка при нем.</a:t>
            </a:r>
          </a:p>
          <a:p>
            <a:r>
              <a:rPr lang="ru-RU" dirty="0" smtClean="0"/>
              <a:t>Там мы как бы случайно </a:t>
            </a:r>
            <a:r>
              <a:rPr lang="ru-RU" dirty="0" smtClean="0">
                <a:sym typeface="Wingdings" panose="05000000000000000000" pitchFamily="2" charset="2"/>
              </a:rPr>
              <a:t> попали на фестиваль или праздник молодого вина.</a:t>
            </a:r>
          </a:p>
          <a:p>
            <a:r>
              <a:rPr lang="ru-RU" dirty="0" smtClean="0">
                <a:sym typeface="Wingdings" panose="05000000000000000000" pitchFamily="2" charset="2"/>
              </a:rPr>
              <a:t>Была дегустация, халява и танцы с бубнами </a:t>
            </a:r>
            <a:endParaRPr lang="ru-RU" dirty="0"/>
          </a:p>
        </p:txBody>
      </p:sp>
      <p:pic>
        <p:nvPicPr>
          <p:cNvPr id="5123" name="Picture 3" descr="E:\Данные\ФОТО\Прага сентябрь 2013\Чехия. Фото Лада\Лада_L1080737_новый размер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16632"/>
            <a:ext cx="3851275" cy="2651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E:\Данные\ФОТО\Прага сентябрь 2013\Чехия. Фото Лада\Лада_L1080741_новый размер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385968"/>
            <a:ext cx="3263617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E:\Данные\ФОТО\Прага сентябрь 2013\Игорь-редактированные дома\Игорь_Чехия_116_новый размер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385968"/>
            <a:ext cx="432048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18800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779686"/>
          </a:xfrm>
        </p:spPr>
        <p:txBody>
          <a:bodyPr/>
          <a:lstStyle/>
          <a:p>
            <a:r>
              <a:rPr lang="ru-RU" dirty="0"/>
              <a:t>День первый. </a:t>
            </a:r>
            <a:br>
              <a:rPr lang="ru-RU" dirty="0"/>
            </a:br>
            <a:r>
              <a:rPr lang="ru-RU" dirty="0"/>
              <a:t>Пражский маршрут.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313" cy="1777875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Как я уже и говорил- добрались домой к вечеру в темноте.</a:t>
            </a:r>
          </a:p>
          <a:p>
            <a:r>
              <a:rPr lang="ru-RU" dirty="0" smtClean="0"/>
              <a:t>По пути мимоходом заскочили в музей Кафки, посмотрели на Писающих Президентов, что-то еще выпили, чем-то еще закусили и…..поехали УЖИНАТЬ к отелю!!!</a:t>
            </a:r>
            <a:endParaRPr lang="ru-RU" dirty="0"/>
          </a:p>
        </p:txBody>
      </p:sp>
      <p:sp>
        <p:nvSpPr>
          <p:cNvPr id="5" name="Текст 3"/>
          <p:cNvSpPr txBox="1">
            <a:spLocks/>
          </p:cNvSpPr>
          <p:nvPr/>
        </p:nvSpPr>
        <p:spPr>
          <a:xfrm>
            <a:off x="4173046" y="5661248"/>
            <a:ext cx="4719433" cy="100900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К ужину сил осталось мало, поэтому пили в основном пиво </a:t>
            </a:r>
            <a:r>
              <a:rPr lang="ru-RU" dirty="0" smtClean="0">
                <a:sym typeface="Wingdings" panose="05000000000000000000" pitchFamily="2" charset="2"/>
              </a:rPr>
              <a:t></a:t>
            </a:r>
          </a:p>
          <a:p>
            <a:r>
              <a:rPr lang="ru-RU" dirty="0" smtClean="0">
                <a:sym typeface="Wingdings" panose="05000000000000000000" pitchFamily="2" charset="2"/>
              </a:rPr>
              <a:t>К слову сказать - пиво МЫ ПИЛИ ВСЕГДА и ПИВО ПИЛИ ВСЕ, даже те кто его раньше не любил. Ибо пиво здесь не пьяное и </a:t>
            </a:r>
            <a:r>
              <a:rPr lang="ru-RU" dirty="0" err="1" smtClean="0">
                <a:sym typeface="Wingdings" panose="05000000000000000000" pitchFamily="2" charset="2"/>
              </a:rPr>
              <a:t>вкууусное</a:t>
            </a:r>
            <a:r>
              <a:rPr lang="ru-RU" dirty="0" smtClean="0">
                <a:sym typeface="Wingdings" panose="05000000000000000000" pitchFamily="2" charset="2"/>
              </a:rPr>
              <a:t> </a:t>
            </a:r>
            <a:endParaRPr lang="ru-RU" dirty="0"/>
          </a:p>
        </p:txBody>
      </p:sp>
      <p:pic>
        <p:nvPicPr>
          <p:cNvPr id="6148" name="Picture 4" descr="E:\Данные\ФОТО\Прага сентябрь 2013\Чехия. Фото1\20130914_202751_новый размер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852934"/>
            <a:ext cx="3657369" cy="2743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E:\Данные\ФОТО\Прага сентябрь 2013\Игорь-редактированные дома\Игорь_Чехия_124_новый размер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5857" y="310023"/>
            <a:ext cx="3953817" cy="2965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E:\Данные\ФОТО\Прага сентябрь 2013\Чехия. Фото2\IMG_1042_новый размер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501008"/>
            <a:ext cx="3708400" cy="276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60910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779686"/>
          </a:xfrm>
        </p:spPr>
        <p:txBody>
          <a:bodyPr/>
          <a:lstStyle/>
          <a:p>
            <a:r>
              <a:rPr lang="ru-RU" dirty="0"/>
              <a:t>День первый. </a:t>
            </a:r>
            <a:br>
              <a:rPr lang="ru-RU" dirty="0"/>
            </a:br>
            <a:r>
              <a:rPr lang="ru-RU" dirty="0"/>
              <a:t>Пражский маршрут.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7999" y="273050"/>
            <a:ext cx="5065852" cy="5853113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313" cy="2497955"/>
          </a:xfrm>
        </p:spPr>
        <p:txBody>
          <a:bodyPr>
            <a:normAutofit/>
          </a:bodyPr>
          <a:lstStyle/>
          <a:p>
            <a:r>
              <a:rPr lang="ru-RU" sz="1600" dirty="0" smtClean="0"/>
              <a:t>Вот так выглядел наш маршрут в тот день. Старт и финиш в отеле </a:t>
            </a:r>
            <a:r>
              <a:rPr lang="en-US" sz="1600" dirty="0" err="1" smtClean="0"/>
              <a:t>Prokop</a:t>
            </a:r>
            <a:r>
              <a:rPr lang="en-US" sz="1600" dirty="0" smtClean="0"/>
              <a:t> 3*</a:t>
            </a:r>
            <a:r>
              <a:rPr lang="ru-RU" sz="1600" dirty="0" smtClean="0"/>
              <a:t>. </a:t>
            </a:r>
          </a:p>
          <a:p>
            <a:r>
              <a:rPr lang="ru-RU" sz="1600" dirty="0" smtClean="0"/>
              <a:t>Трек в некоторых местах прерывался- видимо пропадал сигнал. Однако в целом представление о масштабах прогулки можно получить и в таком виде.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66745277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520</TotalTime>
  <Words>1313</Words>
  <Application>Microsoft Office PowerPoint</Application>
  <PresentationFormat>Экран (4:3)</PresentationFormat>
  <Paragraphs>116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Чешская Нефильтрованная Велоосень- как это было!</vt:lpstr>
      <vt:lpstr>Как появилась эта идея.</vt:lpstr>
      <vt:lpstr>И вот уже в Сентябре 2013.</vt:lpstr>
      <vt:lpstr>День первый.  Пражский маршрут</vt:lpstr>
      <vt:lpstr>День первый.  Пражский маршрут</vt:lpstr>
      <vt:lpstr>День первый.  Пражский маршрут</vt:lpstr>
      <vt:lpstr>День первый.  Пражский маршрут. Культурная часть </vt:lpstr>
      <vt:lpstr>День первый.  Пражский маршрут.</vt:lpstr>
      <vt:lpstr>День первый.  Пражский маршрут.</vt:lpstr>
      <vt:lpstr>День второй. Замок Карлштейн и малый Каньон.</vt:lpstr>
      <vt:lpstr>День второй. Замок Карлштейн и малый Каньон.</vt:lpstr>
      <vt:lpstr>День второй. Замок Карлштейн и малый Каньон.</vt:lpstr>
      <vt:lpstr>День второй. Замок Карлштейн и малый Каньон</vt:lpstr>
      <vt:lpstr>День третий. Чешский Рай.  Замок Троски.</vt:lpstr>
      <vt:lpstr>День третий. Чешский Рай.  Замок Троски.</vt:lpstr>
      <vt:lpstr>День третий. Чешский Рай.  Замок Троски.</vt:lpstr>
      <vt:lpstr>День четвертый. Правчицка Брана (Правчицкие ворота)</vt:lpstr>
      <vt:lpstr>День пятый. Замок Кршивоклат и попытка доехать до Конепрусских пещер.</vt:lpstr>
      <vt:lpstr>День пятый. Замок Кршивоклат и попытка доехать до Конепрусских пещер.</vt:lpstr>
      <vt:lpstr>День пятый. Замок Кршивоклат и попытка доехать до Конепрусских пещер.</vt:lpstr>
      <vt:lpstr>День шестой. Прощальный.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Чешская Нефильтрованная Велоосень- как это было!</dc:title>
  <dc:creator>Дом</dc:creator>
  <cp:lastModifiedBy>Дом</cp:lastModifiedBy>
  <cp:revision>52</cp:revision>
  <dcterms:created xsi:type="dcterms:W3CDTF">2014-02-12T18:55:06Z</dcterms:created>
  <dcterms:modified xsi:type="dcterms:W3CDTF">2014-02-15T00:15:15Z</dcterms:modified>
</cp:coreProperties>
</file>