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22"/>
  </p:notesMasterIdLst>
  <p:sldIdLst>
    <p:sldId id="256" r:id="rId2"/>
    <p:sldId id="257" r:id="rId3"/>
    <p:sldId id="258" r:id="rId4"/>
    <p:sldId id="274" r:id="rId5"/>
    <p:sldId id="260" r:id="rId6"/>
    <p:sldId id="270" r:id="rId7"/>
    <p:sldId id="261" r:id="rId8"/>
    <p:sldId id="276" r:id="rId9"/>
    <p:sldId id="262" r:id="rId10"/>
    <p:sldId id="271" r:id="rId11"/>
    <p:sldId id="263" r:id="rId12"/>
    <p:sldId id="265" r:id="rId13"/>
    <p:sldId id="269" r:id="rId14"/>
    <p:sldId id="268" r:id="rId15"/>
    <p:sldId id="264" r:id="rId16"/>
    <p:sldId id="259" r:id="rId17"/>
    <p:sldId id="275" r:id="rId18"/>
    <p:sldId id="273" r:id="rId19"/>
    <p:sldId id="272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70D3C8-6DCB-44FE-AB62-9EF19241D06A}" type="doc">
      <dgm:prSet loTypeId="urn:microsoft.com/office/officeart/2005/8/layout/process1" loCatId="process" qsTypeId="urn:microsoft.com/office/officeart/2005/8/quickstyle/simple1" qsCatId="simple" csTypeId="urn:microsoft.com/office/officeart/2005/8/colors/accent2_1" csCatId="accent2" phldr="1"/>
      <dgm:spPr/>
    </dgm:pt>
    <dgm:pt modelId="{ECB287A1-5474-4C0F-B408-65797ADC8945}">
      <dgm:prSet phldrT="[Текст]"/>
      <dgm:spPr/>
      <dgm:t>
        <a:bodyPr/>
        <a:lstStyle/>
        <a:p>
          <a:r>
            <a:rPr lang="ru-RU" dirty="0" smtClean="0"/>
            <a:t>РАЗМОРАЖИВАНИЕ</a:t>
          </a:r>
          <a:endParaRPr lang="ru-RU" dirty="0"/>
        </a:p>
      </dgm:t>
    </dgm:pt>
    <dgm:pt modelId="{D06B5DF4-0568-447C-8241-3227584E0075}" type="parTrans" cxnId="{21586DC0-3689-40B5-B4B4-ACD5BC635BC3}">
      <dgm:prSet/>
      <dgm:spPr/>
      <dgm:t>
        <a:bodyPr/>
        <a:lstStyle/>
        <a:p>
          <a:endParaRPr lang="ru-RU"/>
        </a:p>
      </dgm:t>
    </dgm:pt>
    <dgm:pt modelId="{FEE5F56D-0D38-4867-840E-DECFD25FB698}" type="sibTrans" cxnId="{21586DC0-3689-40B5-B4B4-ACD5BC635BC3}">
      <dgm:prSet/>
      <dgm:spPr/>
      <dgm:t>
        <a:bodyPr/>
        <a:lstStyle/>
        <a:p>
          <a:endParaRPr lang="ru-RU"/>
        </a:p>
      </dgm:t>
    </dgm:pt>
    <dgm:pt modelId="{CE48DE3C-D849-44D4-8C11-23AD53EB2EBB}">
      <dgm:prSet phldrT="[Текст]"/>
      <dgm:spPr/>
      <dgm:t>
        <a:bodyPr/>
        <a:lstStyle/>
        <a:p>
          <a:r>
            <a:rPr lang="ru-RU" dirty="0" smtClean="0"/>
            <a:t>ЗАМЕНА</a:t>
          </a:r>
          <a:endParaRPr lang="ru-RU" dirty="0"/>
        </a:p>
      </dgm:t>
    </dgm:pt>
    <dgm:pt modelId="{D74B2879-1900-456F-B1E7-60E1FABF530F}" type="parTrans" cxnId="{F689DBCD-629A-4F19-82F3-982558E3466E}">
      <dgm:prSet/>
      <dgm:spPr/>
      <dgm:t>
        <a:bodyPr/>
        <a:lstStyle/>
        <a:p>
          <a:endParaRPr lang="ru-RU"/>
        </a:p>
      </dgm:t>
    </dgm:pt>
    <dgm:pt modelId="{67B01981-52BA-4759-8E17-B7C40EAFFD45}" type="sibTrans" cxnId="{F689DBCD-629A-4F19-82F3-982558E3466E}">
      <dgm:prSet/>
      <dgm:spPr/>
      <dgm:t>
        <a:bodyPr/>
        <a:lstStyle/>
        <a:p>
          <a:endParaRPr lang="ru-RU"/>
        </a:p>
      </dgm:t>
    </dgm:pt>
    <dgm:pt modelId="{BE09B401-711F-463A-9084-F484963D8BA2}">
      <dgm:prSet phldrT="[Текст]"/>
      <dgm:spPr/>
      <dgm:t>
        <a:bodyPr/>
        <a:lstStyle/>
        <a:p>
          <a:r>
            <a:rPr lang="ru-RU" dirty="0" smtClean="0"/>
            <a:t>ЗАМОРАЖИВАНИЕ</a:t>
          </a:r>
          <a:endParaRPr lang="ru-RU" dirty="0"/>
        </a:p>
      </dgm:t>
    </dgm:pt>
    <dgm:pt modelId="{7A825301-9117-4F20-B71F-A9404744D69D}" type="parTrans" cxnId="{4A01C0AC-882C-4635-8B7B-22B4DAEB2691}">
      <dgm:prSet/>
      <dgm:spPr/>
      <dgm:t>
        <a:bodyPr/>
        <a:lstStyle/>
        <a:p>
          <a:endParaRPr lang="ru-RU"/>
        </a:p>
      </dgm:t>
    </dgm:pt>
    <dgm:pt modelId="{5C058301-FA79-481D-AF35-844D5A8F9D7A}" type="sibTrans" cxnId="{4A01C0AC-882C-4635-8B7B-22B4DAEB2691}">
      <dgm:prSet/>
      <dgm:spPr/>
      <dgm:t>
        <a:bodyPr/>
        <a:lstStyle/>
        <a:p>
          <a:endParaRPr lang="ru-RU"/>
        </a:p>
      </dgm:t>
    </dgm:pt>
    <dgm:pt modelId="{9443A442-3FDA-4361-9703-CB553ABD09CC}" type="pres">
      <dgm:prSet presAssocID="{E670D3C8-6DCB-44FE-AB62-9EF19241D06A}" presName="Name0" presStyleCnt="0">
        <dgm:presLayoutVars>
          <dgm:dir/>
          <dgm:resizeHandles val="exact"/>
        </dgm:presLayoutVars>
      </dgm:prSet>
      <dgm:spPr/>
    </dgm:pt>
    <dgm:pt modelId="{60CBAAA8-62CB-4456-816A-920080862F4A}" type="pres">
      <dgm:prSet presAssocID="{ECB287A1-5474-4C0F-B408-65797ADC894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6FE43-B53D-4CED-86E5-70A0C29EDB9F}" type="pres">
      <dgm:prSet presAssocID="{FEE5F56D-0D38-4867-840E-DECFD25FB69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A29EC163-54CC-45E9-AA6F-6E95DD5AE599}" type="pres">
      <dgm:prSet presAssocID="{FEE5F56D-0D38-4867-840E-DECFD25FB698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28336EC-4922-4C5C-9DE4-3F982D0C6863}" type="pres">
      <dgm:prSet presAssocID="{CE48DE3C-D849-44D4-8C11-23AD53EB2E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45BD1-007B-4E73-8A55-4F4BBE56329B}" type="pres">
      <dgm:prSet presAssocID="{67B01981-52BA-4759-8E17-B7C40EAFFD45}" presName="sibTrans" presStyleLbl="sibTrans2D1" presStyleIdx="1" presStyleCnt="2"/>
      <dgm:spPr/>
      <dgm:t>
        <a:bodyPr/>
        <a:lstStyle/>
        <a:p>
          <a:endParaRPr lang="ru-RU"/>
        </a:p>
      </dgm:t>
    </dgm:pt>
    <dgm:pt modelId="{72C45809-ECF3-4D97-A601-3B0DBD48F0D7}" type="pres">
      <dgm:prSet presAssocID="{67B01981-52BA-4759-8E17-B7C40EAFFD45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5C36D64-FA88-4CD4-A76B-048D2EDB4C12}" type="pres">
      <dgm:prSet presAssocID="{BE09B401-711F-463A-9084-F484963D8BA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2FFDB2-ED9E-4ADE-92CA-8AD6EC3360F6}" type="presOf" srcId="{CE48DE3C-D849-44D4-8C11-23AD53EB2EBB}" destId="{D28336EC-4922-4C5C-9DE4-3F982D0C6863}" srcOrd="0" destOrd="0" presId="urn:microsoft.com/office/officeart/2005/8/layout/process1"/>
    <dgm:cxn modelId="{4B140402-E4FB-4D7E-82F7-633502051219}" type="presOf" srcId="{ECB287A1-5474-4C0F-B408-65797ADC8945}" destId="{60CBAAA8-62CB-4456-816A-920080862F4A}" srcOrd="0" destOrd="0" presId="urn:microsoft.com/office/officeart/2005/8/layout/process1"/>
    <dgm:cxn modelId="{1E9A092A-3AC8-4E4D-A401-87AFCFCD4B34}" type="presOf" srcId="{BE09B401-711F-463A-9084-F484963D8BA2}" destId="{35C36D64-FA88-4CD4-A76B-048D2EDB4C12}" srcOrd="0" destOrd="0" presId="urn:microsoft.com/office/officeart/2005/8/layout/process1"/>
    <dgm:cxn modelId="{5773046F-4B64-46D0-8BB8-FED7A06C36B7}" type="presOf" srcId="{67B01981-52BA-4759-8E17-B7C40EAFFD45}" destId="{72C45809-ECF3-4D97-A601-3B0DBD48F0D7}" srcOrd="1" destOrd="0" presId="urn:microsoft.com/office/officeart/2005/8/layout/process1"/>
    <dgm:cxn modelId="{C553E2C0-7AE1-4F3D-B06E-F5C95D375B43}" type="presOf" srcId="{FEE5F56D-0D38-4867-840E-DECFD25FB698}" destId="{A29EC163-54CC-45E9-AA6F-6E95DD5AE599}" srcOrd="1" destOrd="0" presId="urn:microsoft.com/office/officeart/2005/8/layout/process1"/>
    <dgm:cxn modelId="{54B84E6F-9753-42BD-80A9-CA9EEAB29905}" type="presOf" srcId="{FEE5F56D-0D38-4867-840E-DECFD25FB698}" destId="{C896FE43-B53D-4CED-86E5-70A0C29EDB9F}" srcOrd="0" destOrd="0" presId="urn:microsoft.com/office/officeart/2005/8/layout/process1"/>
    <dgm:cxn modelId="{21586DC0-3689-40B5-B4B4-ACD5BC635BC3}" srcId="{E670D3C8-6DCB-44FE-AB62-9EF19241D06A}" destId="{ECB287A1-5474-4C0F-B408-65797ADC8945}" srcOrd="0" destOrd="0" parTransId="{D06B5DF4-0568-447C-8241-3227584E0075}" sibTransId="{FEE5F56D-0D38-4867-840E-DECFD25FB698}"/>
    <dgm:cxn modelId="{4A01C0AC-882C-4635-8B7B-22B4DAEB2691}" srcId="{E670D3C8-6DCB-44FE-AB62-9EF19241D06A}" destId="{BE09B401-711F-463A-9084-F484963D8BA2}" srcOrd="2" destOrd="0" parTransId="{7A825301-9117-4F20-B71F-A9404744D69D}" sibTransId="{5C058301-FA79-481D-AF35-844D5A8F9D7A}"/>
    <dgm:cxn modelId="{BD29B015-A07E-4065-9C03-62912DB1DE48}" type="presOf" srcId="{67B01981-52BA-4759-8E17-B7C40EAFFD45}" destId="{A8445BD1-007B-4E73-8A55-4F4BBE56329B}" srcOrd="0" destOrd="0" presId="urn:microsoft.com/office/officeart/2005/8/layout/process1"/>
    <dgm:cxn modelId="{F689DBCD-629A-4F19-82F3-982558E3466E}" srcId="{E670D3C8-6DCB-44FE-AB62-9EF19241D06A}" destId="{CE48DE3C-D849-44D4-8C11-23AD53EB2EBB}" srcOrd="1" destOrd="0" parTransId="{D74B2879-1900-456F-B1E7-60E1FABF530F}" sibTransId="{67B01981-52BA-4759-8E17-B7C40EAFFD45}"/>
    <dgm:cxn modelId="{904E86F9-C126-42FF-8E5E-39AB9BCFF977}" type="presOf" srcId="{E670D3C8-6DCB-44FE-AB62-9EF19241D06A}" destId="{9443A442-3FDA-4361-9703-CB553ABD09CC}" srcOrd="0" destOrd="0" presId="urn:microsoft.com/office/officeart/2005/8/layout/process1"/>
    <dgm:cxn modelId="{C1492F70-34C5-4CC3-BEAC-134F43A5B512}" type="presParOf" srcId="{9443A442-3FDA-4361-9703-CB553ABD09CC}" destId="{60CBAAA8-62CB-4456-816A-920080862F4A}" srcOrd="0" destOrd="0" presId="urn:microsoft.com/office/officeart/2005/8/layout/process1"/>
    <dgm:cxn modelId="{1F374BFB-02BF-41E1-B794-2077581C3E81}" type="presParOf" srcId="{9443A442-3FDA-4361-9703-CB553ABD09CC}" destId="{C896FE43-B53D-4CED-86E5-70A0C29EDB9F}" srcOrd="1" destOrd="0" presId="urn:microsoft.com/office/officeart/2005/8/layout/process1"/>
    <dgm:cxn modelId="{835220D7-6458-47E7-AF9D-84C75B5D216C}" type="presParOf" srcId="{C896FE43-B53D-4CED-86E5-70A0C29EDB9F}" destId="{A29EC163-54CC-45E9-AA6F-6E95DD5AE599}" srcOrd="0" destOrd="0" presId="urn:microsoft.com/office/officeart/2005/8/layout/process1"/>
    <dgm:cxn modelId="{1403C538-4077-4191-A1F1-2EFAA9A4C07D}" type="presParOf" srcId="{9443A442-3FDA-4361-9703-CB553ABD09CC}" destId="{D28336EC-4922-4C5C-9DE4-3F982D0C6863}" srcOrd="2" destOrd="0" presId="urn:microsoft.com/office/officeart/2005/8/layout/process1"/>
    <dgm:cxn modelId="{D6494013-7352-44E1-909B-99EBB1EB8A55}" type="presParOf" srcId="{9443A442-3FDA-4361-9703-CB553ABD09CC}" destId="{A8445BD1-007B-4E73-8A55-4F4BBE56329B}" srcOrd="3" destOrd="0" presId="urn:microsoft.com/office/officeart/2005/8/layout/process1"/>
    <dgm:cxn modelId="{735FA933-51C4-4FAA-A547-4F9E4D9258F0}" type="presParOf" srcId="{A8445BD1-007B-4E73-8A55-4F4BBE56329B}" destId="{72C45809-ECF3-4D97-A601-3B0DBD48F0D7}" srcOrd="0" destOrd="0" presId="urn:microsoft.com/office/officeart/2005/8/layout/process1"/>
    <dgm:cxn modelId="{6FAE22FB-F527-4A7D-B1EA-80038792896E}" type="presParOf" srcId="{9443A442-3FDA-4361-9703-CB553ABD09CC}" destId="{35C36D64-FA88-4CD4-A76B-048D2EDB4C1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CBAAA8-62CB-4456-816A-920080862F4A}">
      <dsp:nvSpPr>
        <dsp:cNvPr id="0" name=""/>
        <dsp:cNvSpPr/>
      </dsp:nvSpPr>
      <dsp:spPr>
        <a:xfrm>
          <a:off x="6969" y="1407077"/>
          <a:ext cx="2083073" cy="124984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РАЗМОРАЖИВАНИЕ</a:t>
          </a:r>
          <a:endParaRPr lang="ru-RU" sz="1500" kern="1200" dirty="0"/>
        </a:p>
      </dsp:txBody>
      <dsp:txXfrm>
        <a:off x="6969" y="1407077"/>
        <a:ext cx="2083073" cy="1249844"/>
      </dsp:txXfrm>
    </dsp:sp>
    <dsp:sp modelId="{C896FE43-B53D-4CED-86E5-70A0C29EDB9F}">
      <dsp:nvSpPr>
        <dsp:cNvPr id="0" name=""/>
        <dsp:cNvSpPr/>
      </dsp:nvSpPr>
      <dsp:spPr>
        <a:xfrm>
          <a:off x="2298350" y="1773698"/>
          <a:ext cx="441611" cy="516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298350" y="1773698"/>
        <a:ext cx="441611" cy="516602"/>
      </dsp:txXfrm>
    </dsp:sp>
    <dsp:sp modelId="{D28336EC-4922-4C5C-9DE4-3F982D0C6863}">
      <dsp:nvSpPr>
        <dsp:cNvPr id="0" name=""/>
        <dsp:cNvSpPr/>
      </dsp:nvSpPr>
      <dsp:spPr>
        <a:xfrm>
          <a:off x="2923272" y="1407077"/>
          <a:ext cx="2083073" cy="124984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ЗАМЕНА</a:t>
          </a:r>
          <a:endParaRPr lang="ru-RU" sz="1500" kern="1200" dirty="0"/>
        </a:p>
      </dsp:txBody>
      <dsp:txXfrm>
        <a:off x="2923272" y="1407077"/>
        <a:ext cx="2083073" cy="1249844"/>
      </dsp:txXfrm>
    </dsp:sp>
    <dsp:sp modelId="{A8445BD1-007B-4E73-8A55-4F4BBE56329B}">
      <dsp:nvSpPr>
        <dsp:cNvPr id="0" name=""/>
        <dsp:cNvSpPr/>
      </dsp:nvSpPr>
      <dsp:spPr>
        <a:xfrm>
          <a:off x="5214653" y="1773698"/>
          <a:ext cx="441611" cy="516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214653" y="1773698"/>
        <a:ext cx="441611" cy="516602"/>
      </dsp:txXfrm>
    </dsp:sp>
    <dsp:sp modelId="{35C36D64-FA88-4CD4-A76B-048D2EDB4C12}">
      <dsp:nvSpPr>
        <dsp:cNvPr id="0" name=""/>
        <dsp:cNvSpPr/>
      </dsp:nvSpPr>
      <dsp:spPr>
        <a:xfrm>
          <a:off x="5839575" y="1407077"/>
          <a:ext cx="2083073" cy="124984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ЗАМОРАЖИВАНИЕ</a:t>
          </a:r>
          <a:endParaRPr lang="ru-RU" sz="1500" kern="1200" dirty="0"/>
        </a:p>
      </dsp:txBody>
      <dsp:txXfrm>
        <a:off x="5839575" y="1407077"/>
        <a:ext cx="2083073" cy="1249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BE01D6-CFC8-4B14-B5DE-510677C9A952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E577F-AC6E-47CA-9566-A9F7C3F1C5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577F-AC6E-47CA-9566-A9F7C3F1C51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8E577F-AC6E-47CA-9566-A9F7C3F1C51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www.leary.ru/books/cult/?n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500702"/>
            <a:ext cx="8210916" cy="1071570"/>
          </a:xfrm>
        </p:spPr>
        <p:txBody>
          <a:bodyPr>
            <a:noAutofit/>
          </a:bodyPr>
          <a:lstStyle/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Краткая характеристика наиболее распространенных нетрадиционных религиозных объединений в сравнении с Христианством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85794"/>
            <a:ext cx="79296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Итак, в секте удовлетворяются физиологические потребности. Пусть в минимальной степени. Но ведь это является нормой для всех членов общины.    А вот духовные потребности там удовлетворяются по максимуму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Например: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потребность в безопасности;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потребность в любви, в немотивированной заботе;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потребность в самооценке;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потребность в самореализации.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429132"/>
            <a:ext cx="3571900" cy="2000264"/>
          </a:xfrm>
          <a:prstGeom prst="rect">
            <a:avLst/>
          </a:prstGeom>
        </p:spPr>
      </p:pic>
      <p:pic>
        <p:nvPicPr>
          <p:cNvPr id="11" name="Рисунок 10" descr="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7" y="4429132"/>
            <a:ext cx="3429023" cy="200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3084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14356"/>
            <a:ext cx="81439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Методы, применяемые в деструктивных религиозных организациях для вовлечения и удержания новых членов</a:t>
            </a:r>
          </a:p>
          <a:p>
            <a:pPr marL="342900" lvl="0" indent="-342900"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</a:pPr>
            <a:r>
              <a:rPr lang="ru-RU" sz="2000" dirty="0" smtClean="0"/>
              <a:t>              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сегодняшний день существует множество методов подвергнуть человека психологической обработке и втянуть его в деструктивную организацию.</a:t>
            </a:r>
          </a:p>
          <a:p>
            <a:pPr marL="342900" lvl="0" indent="-342900"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Оказывается, существует модель, описывающая поэтапный процесс обретения психологического контроля над человеком. Три этапа состоят из размораживания прежней личности, ее замены новой и замораживания новой личности.  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4714884"/>
            <a:ext cx="3143272" cy="1857388"/>
          </a:xfrm>
          <a:prstGeom prst="rect">
            <a:avLst/>
          </a:prstGeom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4714884"/>
            <a:ext cx="3500462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571472" y="1785926"/>
          <a:ext cx="792961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571604" y="1000108"/>
            <a:ext cx="6429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Модель обретения психологического контроля над человеком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14356"/>
            <a:ext cx="2522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Группа «Форум»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3438" y="1714488"/>
            <a:ext cx="4000528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Вернер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Эрхард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(настоящее имя Джон Пол Розенберг) родился 5 сентября 1935-го года. В 1960-ом году сменил настоящее имя на более звучное – Вернер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Эрхард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Werner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Erhard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 . В январе 1962-го года начал сотрудничать с компанией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Parent's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Magazine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Cultural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Institute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Через тренинги Вернера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Эрхарда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свое время прошли миллионы участников.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Несколько десятилетий Вернер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Эрхард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возглавлял организацию «Форум», управлял ею и сумел достигнуть необыкновенного успеха. В конце девяностых годов проект стал рушиться – Вернер столкнулся с множеством проблем и предпочел удалиться, не желая наблюдать гибель собственного детища.</a:t>
            </a:r>
          </a:p>
          <a:p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erhar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714488"/>
            <a:ext cx="3714776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928670"/>
            <a:ext cx="7572427" cy="5444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настоящее время в деструктивных организациях систематически применяются следующие современные  методы для вовлечения и удержания новых членов: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психологической обработка;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приемы воздействия на сознание;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модификации поведения;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обман;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фальсификация;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запугивание;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применение психотропных веществ. 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Данные методы позволяют поэтапно разрушить личность и, манипулируя мыслями, чувствами и поведением последователей, реформировать их сознание.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180418219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309" y="2143117"/>
            <a:ext cx="3269776" cy="2357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642918"/>
            <a:ext cx="7929618" cy="707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Как уберечь себя и близких от негативного воздействия деструктивных религиозных организаций</a:t>
            </a:r>
          </a:p>
          <a:p>
            <a:pPr marL="342900" indent="-34290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Чтобы не стать жертвой негативного воздействия деструктивных религиозных организаций, нужно знать о приемах, которые используют вербовщики из данных объединений. 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Помните!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Ваша информированность - это ваш козырь; чем более вы информированы, тем лучше защищены.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Задайте несколько специальных вопросов и потребуйте четких и конкретных ответов.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Никогда не давайте домашний адрес и номер телефона незнакомому человеку!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Ни в коем случае не сообщайте незнакомому человеку информацию личного характера!</a:t>
            </a:r>
          </a:p>
          <a:p>
            <a:pPr marL="342900" indent="-342900"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Помните!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 в любой момент можете прекратить диалог и уйти.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Не поддавайтесь соблазну «дойти до самой сути», иначе любопытство вас погубит. Ваша неуязвимость - это иллюзия. Одному богу известно, сколько людей попалось на крючок и было завербовано в подобные организации только потому, что они считали себя умными, сильными и способными «выкрутиться» из любой ситуации.</a:t>
            </a:r>
          </a:p>
          <a:p>
            <a:pPr marL="342900" indent="-342900" algn="just"/>
            <a:endParaRPr lang="ru-RU" dirty="0" smtClean="0"/>
          </a:p>
          <a:p>
            <a:pPr marL="342900" indent="-3429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642918"/>
            <a:ext cx="8572560" cy="8371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 marL="342900" lvl="0" indent="-342900" algn="ctr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В результате проведенного исследования можно сделать следующие выводы: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Гарантии права на свободу совести и вероисповедания, на свободу выбора религии открывают самые широкие возможности для создания верующими людьми религиозных объединений. При этом их доктрины и деятельность могут иметь, как конструктивный, высший духовно- нравственный смысл, так и деструктивную, асоциальную направленность.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силу большого разнообразия, классифицировать нетрадиционные  религии достаточно проблематично, но несмотря на это выделяют три основных типа их специфических признаков:  организационные, кадровые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вероучительные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особенности.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  Потребности, которые удовлетворяются в сектах разнообразны, но ключевыми являются духовные потребности. Именно это заставляет людей вступать в секты.</a:t>
            </a:r>
          </a:p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/>
              <a:t> </a:t>
            </a:r>
          </a:p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857232"/>
            <a:ext cx="857256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   Для вовлечение и удержание новых членов в деструктивные религиозные организации  часто используют такие методы, как психологической обработка, приемы воздействия на сознание, модификации поведения, обман, фальсификация, запугивание, применение психотропных веществ. В качестве удержания членов применяются методы изоляции от семьи, аскетизм, наркотическая зависимость, ложное чувство вины, запугивание.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   Чтобы уберечь себя и близких от негативного воздействия деструктивных религиозных организаций,  нужно быть крайне внимательным и не распространять информацию личного характера незнакомым людям.</a:t>
            </a:r>
          </a:p>
          <a:p>
            <a:pPr>
              <a:lnSpc>
                <a:spcPct val="150000"/>
              </a:lnSpc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/>
              <a:t> </a:t>
            </a:r>
          </a:p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785794"/>
            <a:ext cx="785818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</a:p>
          <a:p>
            <a:pPr marL="342900" lvl="0" indent="-34290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Балагушкин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Е. Г. Нетрадиционные религии в современной России. М., - 1999.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  Новые религиозные организации России деструктивного и оккультного характера. - Информационно-аналитический вестник № 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Изд-е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3-е, переработанное и дополненное.- Белгород,  - 2000.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  Ожегов С. И. Словарь русского языка.– М.: Русский Язык, - 1990.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Т., Стюарт М. Технологии изменения сознания в деструктивных культах.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URL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http://www.leary.ru/books/cult/?n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(дата обращения: 20.05.2012)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  Материалы из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Википедии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свободной энциклопедии.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URL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http://ru.wikipedia.org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(дата обращения: 22.05.2012)</a:t>
            </a:r>
          </a:p>
          <a:p>
            <a:pPr marL="457200" lvl="0" indent="-4572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000108"/>
            <a:ext cx="842968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Вопросы для самопроверки</a:t>
            </a:r>
          </a:p>
          <a:p>
            <a:pPr marL="342900" lvl="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каким ключевым понятиям мы сразу можно судить, что данная организация – деструктивная? </a:t>
            </a:r>
          </a:p>
          <a:p>
            <a:pPr marL="342900" lvl="0" indent="-342900">
              <a:lnSpc>
                <a:spcPct val="150000"/>
              </a:lnSpc>
              <a:buAutoNum type="arabicPeriod" startAt="2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три основных признака нетрадиционных религий. Дайте им краткую характеристику.</a:t>
            </a:r>
          </a:p>
          <a:p>
            <a:pPr marL="342900" lvl="0" indent="-342900">
              <a:lnSpc>
                <a:spcPct val="150000"/>
              </a:lnSpc>
              <a:buAutoNum type="arabicPeriod" startAt="3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потребности удовлетворяются в сектах? Можете ли Вы дополнить список этих потребностей?</a:t>
            </a:r>
          </a:p>
          <a:p>
            <a:pPr marL="342900" lvl="0" indent="-342900">
              <a:lnSpc>
                <a:spcPct val="150000"/>
              </a:lnSpc>
              <a:buAutoNum type="arabicPeriod" startAt="4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основные методы, применяемые в деструктивных организациях, для вовлечения и удержания  новых членов.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  Как уберечь себя и близких от негативного воздействия деструктивных религиозных организаций? Выскажите свое мнение по данному вопросу. </a:t>
            </a:r>
          </a:p>
          <a:p>
            <a:pPr marL="342900" lvl="0" indent="-342900">
              <a:lnSpc>
                <a:spcPct val="150000"/>
              </a:lnSpc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857232"/>
            <a:ext cx="8210916" cy="5000684"/>
          </a:xfrm>
        </p:spPr>
        <p:txBody>
          <a:bodyPr>
            <a:noAutofit/>
          </a:bodyPr>
          <a:lstStyle/>
          <a:p>
            <a:pPr lvl="0" algn="l"/>
            <a:endParaRPr lang="ru-RU" sz="1800" dirty="0" smtClean="0"/>
          </a:p>
          <a:p>
            <a:pPr lvl="0" algn="l"/>
            <a:endParaRPr lang="ru-RU" sz="1800" dirty="0" smtClean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00034" y="714332"/>
            <a:ext cx="8210916" cy="6143668"/>
          </a:xfrm>
          <a:prstGeom prst="rect">
            <a:avLst/>
          </a:prstGeom>
        </p:spPr>
        <p:txBody>
          <a:bodyPr vert="horz" tIns="0" rIns="45720" bIns="0" anchor="b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1. Сущность понятия «нетрадиционные религии», «деструктивные религиозные организации»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2. Классификация нетрадиционных религий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3. Общий обзор деятельности деструктивных религиозных организаций. Сравнительная характеристика с Христианством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4. Какие потребности удовлетворяются в сектах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5. Методы, применяемые в деструктивных религиозных организациях для вовлечения и удержания новых членов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6. Как уберечь себя и близких от негативного воздействия деструктивных религиозных организаций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571744"/>
            <a:ext cx="842968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50000"/>
              </a:lnSpc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785794"/>
            <a:ext cx="764386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Сущность понятия «нетрадиционные религии», «деструктивные религиозные организации»</a:t>
            </a:r>
          </a:p>
          <a:p>
            <a:pPr marL="342900" lvl="0" indent="-342900"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Нетрадиционные религии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совокупность религиозных вероучений,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появившихся во второй половине ХХ в. 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Нетрадиционные религии так же называют религиями Нового века,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альтернативными культами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неокультами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внеконфессиональными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надконфессиональными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верованиями, новыми религиозными 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движениями (НРД) и т. п.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Нетрадиционные религиозные организации получили широкое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распространение в России. Как отмечают исследователи это явление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широкая экспансия подобных групп, свойственна периодам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экономических и политических кризисов.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714356"/>
            <a:ext cx="8286808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На январь 2004 года в России было зарегистрировано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21664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религиозных организаций. Большинство из них - нетрадиционные, т.е.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отмежевавшиеся от основных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конфессий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(христианство, буддизм, ислам), 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имеющие национальных корней на территории нашей страны.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Деструктивной религиозной организацией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называется такая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организация, которая применяет 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обман при вовлечении и контроль</a:t>
            </a:r>
          </a:p>
          <a:p>
            <a:pPr marL="342900" indent="-342900">
              <a:lnSpc>
                <a:spcPct val="150000"/>
              </a:lnSpc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сознания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для своих членов без их на то согласия.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Обман при вовлечении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заключается в следующем: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примеру, при приглашении на бесплатное тестирование или на какие-либо курсы, члены организации не информируют граждан о том, что их приглашают, фактически, в церковь, а плата за курсы будет взносом в эту церковь.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Контроль сознания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заключается в контроле поведения, контроле информации, контроле мышления и контроле эмоций.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357826"/>
            <a:ext cx="8210916" cy="42862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71480"/>
            <a:ext cx="828680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Классификация нетрадиционных религий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Наиболее популярное основание для классификации нетрадиционных религий является вероучение, догматика данных религий. По этому основанию можно выделить следующие виды нетрадиционных религий: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1.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псевдохристианские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2.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неоориенталистские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неовосточные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3. оккультизм;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4.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неоязычество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5. сатанизм;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6.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псевдопсихологические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псевдомедицинские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движения.</a:t>
            </a:r>
          </a:p>
          <a:p>
            <a:pPr marL="342900" indent="-342900">
              <a:lnSpc>
                <a:spcPct val="150000"/>
              </a:lnSpc>
            </a:pPr>
            <a:r>
              <a:rPr lang="ru-RU" dirty="0" smtClean="0"/>
              <a:t>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Несмотря на такое разнообразие нетрадиционных религий выделяют три типа их специфических признаков: первый тип (1) — организационные особенности, второй (2) — кадровые, третий (3)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вероучительные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2"/>
            <a:ext cx="55007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Организационные особенности включают в себя поклонение живому божеству (обожествление лидера); жесточайшую централизацию управления и суровую дисциплину; активное миссионерство; активное материальное жертвование или полный отказ верующего от собственности в пользу своей общины (т. е. в пользу лидера);</a:t>
            </a:r>
          </a:p>
          <a:p>
            <a:pPr marL="342900" lvl="0" indent="-3429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Кадровые особенности: общая направленность на быстрое и радикальное изменение сознания новообращенного; агрессивные методы привлечения и удержания своих сторонников; требование безоговорочного принятия вероучения и исполнения культовых предписаний и пр.;</a:t>
            </a:r>
          </a:p>
          <a:p>
            <a:pPr marL="342900" lvl="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Вероучительные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особенности: отсутствие догматической и обрядовой традиции; ярко выраженное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антихристианство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неоязычество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(вплоть до идолопоклонства); синтетичность и эклектичность вероучения.</a:t>
            </a:r>
          </a:p>
          <a:p>
            <a:pPr marL="342900" lvl="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Kos-G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46192" y="857232"/>
            <a:ext cx="2526336" cy="1943117"/>
          </a:xfrm>
          <a:prstGeom prst="rect">
            <a:avLst/>
          </a:prstGeom>
        </p:spPr>
      </p:pic>
      <p:pic>
        <p:nvPicPr>
          <p:cNvPr id="4" name="Рисунок 3" descr="d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928934"/>
            <a:ext cx="2500330" cy="1785950"/>
          </a:xfrm>
          <a:prstGeom prst="rect">
            <a:avLst/>
          </a:prstGeom>
        </p:spPr>
      </p:pic>
      <p:pic>
        <p:nvPicPr>
          <p:cNvPr id="6" name="Рисунок 5" descr="6a013487fcabac970c0133f580c83a970b-800w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4857759"/>
            <a:ext cx="2500330" cy="16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714356"/>
            <a:ext cx="79296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Общий обзор деятельности деструктивных религиозных организаций. Сравнительная характеристика с Христианством</a:t>
            </a:r>
          </a:p>
          <a:p>
            <a:pPr marL="342900" lvl="0" indent="-342900"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Для наиболее наглядного обзора деятельности деструктивных религиозных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организаций в сравнении с Христианством нами была составлена следующая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таблица.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Таблица 1. – Сравнительная характеристика деструктивных организаций с</a:t>
            </a:r>
          </a:p>
          <a:p>
            <a:pPr marL="342900" indent="-34290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Христианством.</a:t>
            </a:r>
          </a:p>
          <a:p>
            <a:pPr marL="342900" indent="-3429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3143249"/>
          <a:ext cx="7858180" cy="32147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9090"/>
                <a:gridCol w="3929090"/>
              </a:tblGrid>
              <a:tr h="62811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Деструктивные религиозные организации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Христианство</a:t>
                      </a:r>
                      <a:endParaRPr lang="ru-RU" sz="1600" dirty="0"/>
                    </a:p>
                  </a:txBody>
                  <a:tcPr/>
                </a:tc>
              </a:tr>
              <a:tr h="11578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каждом человеке есть дух и этот дух после смерти человека воплощается в новые и новые тела.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Душа не имеет перевоплощений.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287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Человек может стать Богом.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Бог Творец, а человек творение Божие. Бог мог воплотиться в человека, а человек может только приобщится к Богу через Богочеловека Иисуса Христа.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714356"/>
            <a:ext cx="7929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1142984"/>
          <a:ext cx="7858180" cy="36533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9090"/>
                <a:gridCol w="3929090"/>
              </a:tblGrid>
              <a:tr h="628111">
                <a:tc>
                  <a:txBody>
                    <a:bodyPr/>
                    <a:lstStyle/>
                    <a:p>
                      <a:pPr algn="l"/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Выражение неуважения к патриотизму, родной культуре, традициям, памяти предков, авторитету старших. Гордость своим неуважением.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Гордыня – это самый страшный грех. Человеку надо каяться в своих грехах перед Богом.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5783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Утрата интереса к привычному кругу общения, семье, друзьям, профессии, форме отдыха. Частое и необъяснимое отсутствие дома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Уважать и не забывать родителей. Не нарушать супружескую верность. Не лжесвидетельствовать против своего соседа. 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28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Значительные денежные потребности: займы в банках, поборы у родственников и друзей, долги,</a:t>
                      </a:r>
                      <a:r>
                        <a:rPr kumimoji="0" lang="ru-RU" sz="16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кражи.</a:t>
                      </a:r>
                      <a:endParaRPr kumimoji="0"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красть. Не убивать.</a:t>
                      </a:r>
                      <a:endParaRPr lang="ru-RU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652434" y="795318"/>
            <a:ext cx="8210916" cy="1752600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7286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642918"/>
            <a:ext cx="7929618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Какие потребности удовлетворяются в сектах</a:t>
            </a:r>
          </a:p>
          <a:p>
            <a:pPr marL="342900" lvl="0" indent="-342900"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Что же заставляет идти людей в секты? Однозначного ответа на этот вопрос нет. Но, по-видимому, люди все же получают в сектах то, чего не хватает в обычной жизни, иначе подобное времяпрепровождение не имело бы смысла.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Сегодня в период экономической и социальной нестабильности, большинство людей получают удовлетворение лишь от плотских потребностей (сон, одежда, еда…). На остальное уже не хватает ни сил ни времени. Зато в любой секте Вам предложат богатые возможности самореализации и общения, Вам дадут ощущение смысла Жизни!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404</TotalTime>
  <Words>1583</Words>
  <Application>Microsoft Office PowerPoint</Application>
  <PresentationFormat>Экран (4:3)</PresentationFormat>
  <Paragraphs>180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51</cp:revision>
  <dcterms:modified xsi:type="dcterms:W3CDTF">2013-01-08T17:39:58Z</dcterms:modified>
</cp:coreProperties>
</file>