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59" r:id="rId5"/>
    <p:sldId id="260" r:id="rId6"/>
    <p:sldId id="310" r:id="rId7"/>
    <p:sldId id="264" r:id="rId8"/>
    <p:sldId id="265" r:id="rId9"/>
    <p:sldId id="269" r:id="rId10"/>
    <p:sldId id="281" r:id="rId11"/>
    <p:sldId id="282" r:id="rId12"/>
    <p:sldId id="283" r:id="rId13"/>
    <p:sldId id="298" r:id="rId14"/>
    <p:sldId id="299" r:id="rId15"/>
    <p:sldId id="287" r:id="rId16"/>
    <p:sldId id="288" r:id="rId17"/>
    <p:sldId id="289" r:id="rId18"/>
    <p:sldId id="301" r:id="rId19"/>
    <p:sldId id="302" r:id="rId20"/>
    <p:sldId id="309" r:id="rId21"/>
    <p:sldId id="303" r:id="rId22"/>
    <p:sldId id="305" r:id="rId23"/>
    <p:sldId id="306" r:id="rId24"/>
    <p:sldId id="308" r:id="rId25"/>
    <p:sldId id="270" r:id="rId26"/>
    <p:sldId id="268" r:id="rId27"/>
    <p:sldId id="291" r:id="rId28"/>
    <p:sldId id="292" r:id="rId29"/>
    <p:sldId id="293" r:id="rId30"/>
    <p:sldId id="295" r:id="rId31"/>
    <p:sldId id="296" r:id="rId32"/>
    <p:sldId id="279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0B798-070B-4E27-807D-D8A4B2EDC7A0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4AC82-8C4B-4326-8982-1C116BBF1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25394-286C-4B6A-9181-BED4178AF39A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65822-3F9E-4853-98E7-A57204A1A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36C78-B06D-451F-82A7-9E3C10886328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78CEA-6355-488E-BE22-26806D5A7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989D1-84A2-4DBE-B043-97EF18F65F63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E3172-E051-4D9A-BDD6-866BD76F9C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05670-131F-43B2-85DC-6D5BF4AA1B80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9D530-1B1B-4755-A318-825B215216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42610-34C7-404B-90CC-CDBD3E0E8FB7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5CD08-B148-4FAC-B6F2-FC68AFE63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59A4C-A171-4B7A-8EE3-49CADEF45007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17A3E-D38B-443E-9072-A7194468F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8EF44-8AE4-4030-B800-4016CE2DFF96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67BB-47BD-4296-91A0-0AD2BF0FE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01C25-C922-4F5B-A862-9DC641F2FD63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A2C8E-F58B-43A8-A0F3-F1529C294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6D6BF-3971-4A4D-B45D-07C8CB6EDE34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57C6C-4399-4CFF-A9A6-741D74C67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1EB05-F97D-4F76-9EF7-AFF4064EA38C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824B-B50C-4F3B-BEB2-C991DE56A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7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53DDF7-E8EA-4F4A-824F-7D26E3E78627}" type="datetimeFigureOut">
              <a:rPr lang="ru-RU"/>
              <a:pPr>
                <a:defRPr/>
              </a:pPr>
              <a:t>27.08.2013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458A6D-693F-4C17-9F9B-443306EFD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gilfanova-juliya.ru/d/329273/d/elektivnyy-kurs-po-fizike-zanimatelnye-opyty-po-fizike.doc" TargetMode="External"/><Relationship Id="rId2" Type="http://schemas.openxmlformats.org/officeDocument/2006/relationships/hyperlink" Target="http://do.gendocs.ru/download/docs-363429/363429.doc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hyperlink" Target="http://moemesto.ru/gimnaziya/file/14466441/&#1056;&#1080;&#1089;.2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tiff"/><Relationship Id="rId5" Type="http://schemas.openxmlformats.org/officeDocument/2006/relationships/image" Target="../media/image10.jpeg"/><Relationship Id="rId4" Type="http://schemas.openxmlformats.org/officeDocument/2006/relationships/hyperlink" Target="http://moemesto.ru/gimnaziya/file/14466453/&#1056;&#1080;&#1089;.6.jpg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Office_Excel1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hyperlink" Target="http://irinai4.narod.ru/resulytati/utilid-28.jpg" TargetMode="External"/><Relationship Id="rId1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7000"/>
            <a:lum/>
          </a:blip>
          <a:srcRect/>
          <a:stretch>
            <a:fillRect l="-68000" r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1214438"/>
            <a:ext cx="8058150" cy="1684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+mn-lt"/>
              </a:rPr>
              <a:t>Наука опытным путем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latin typeface="+mn-lt"/>
              </a:rPr>
              <a:t>Рабочая программа внеурочной деятельности</a:t>
            </a:r>
            <a:endParaRPr lang="ru-RU" sz="31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13" y="3214688"/>
            <a:ext cx="5829300" cy="2714625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Автор-составитель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И.А. Попова,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учитель физики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143250"/>
            <a:ext cx="25590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0" y="214313"/>
            <a:ext cx="9144000" cy="785812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Муниципальное бюджетное нетиповое общеобразовательное учреждение</a:t>
            </a:r>
            <a:br>
              <a:rPr lang="ru-RU" sz="1600" b="1" dirty="0">
                <a:latin typeface="+mn-lt"/>
              </a:rPr>
            </a:br>
            <a:r>
              <a:rPr lang="ru-RU" sz="2400" b="1" dirty="0">
                <a:latin typeface="+mn-lt"/>
              </a:rPr>
              <a:t>"Гимназия № 1 имени </a:t>
            </a:r>
            <a:r>
              <a:rPr lang="ru-RU" sz="2400" b="1" dirty="0" err="1">
                <a:latin typeface="+mn-lt"/>
              </a:rPr>
              <a:t>Тасирова</a:t>
            </a:r>
            <a:r>
              <a:rPr lang="ru-RU" sz="2400" b="1" dirty="0">
                <a:latin typeface="+mn-lt"/>
              </a:rPr>
              <a:t> Г.Х. города Белово"</a:t>
            </a:r>
            <a:endParaRPr lang="ru-RU" sz="2400" b="1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0" y="6072188"/>
            <a:ext cx="9144000" cy="785812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Белово, 2013 г.</a:t>
            </a:r>
            <a:endParaRPr lang="ru-RU" sz="24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14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Содержание программы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785813"/>
          <a:ext cx="8929687" cy="5856287"/>
        </p:xfrm>
        <a:graphic>
          <a:graphicData uri="http://schemas.openxmlformats.org/drawingml/2006/table">
            <a:tbl>
              <a:tblPr/>
              <a:tblGrid>
                <a:gridCol w="6962775"/>
                <a:gridCol w="908050"/>
                <a:gridCol w="1058862"/>
              </a:tblGrid>
              <a:tr h="434975">
                <a:tc>
                  <a:txBody>
                    <a:bodyPr/>
                    <a:lstStyle/>
                    <a:p>
                      <a:pPr marL="3429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класс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часов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лабораторных работ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Введение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Тела и вещества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Взаимодействие тел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класс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Физические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560388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Механические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2"/>
                        <a:tabLst>
                          <a:tab pos="560388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Тепловые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3"/>
                        <a:tabLst>
                          <a:tab pos="560388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Электромагнитные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9144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4"/>
                        <a:tabLst>
                          <a:tab pos="560388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Световые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Химические явления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и природа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650875" algn="l"/>
                          <a:tab pos="92075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Земля – планета Солнечной системы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7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9286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Содержание программы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857250"/>
          <a:ext cx="8572500" cy="5773738"/>
        </p:xfrm>
        <a:graphic>
          <a:graphicData uri="http://schemas.openxmlformats.org/drawingml/2006/table">
            <a:tbl>
              <a:tblPr/>
              <a:tblGrid>
                <a:gridCol w="5975350"/>
                <a:gridCol w="777875"/>
                <a:gridCol w="909637"/>
                <a:gridCol w="909638"/>
              </a:tblGrid>
              <a:tr h="782638">
                <a:tc>
                  <a:txBody>
                    <a:bodyPr/>
                    <a:lstStyle/>
                    <a:p>
                      <a:pPr marL="7397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20750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класс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часов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практических работ</a:t>
                      </a: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лабораторных работ</a:t>
                      </a: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2075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и природа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650875" algn="l"/>
                          <a:tab pos="92075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Земля – место обитания человека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650875" algn="l"/>
                          <a:tab pos="92075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 дополняет природу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650875" algn="l"/>
                          <a:tab pos="92075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Взаимосвязь человека и природы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342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Наука и здоровье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Наука валеология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 и еда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 напитков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Содержание программы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928688"/>
          <a:ext cx="8643937" cy="5749925"/>
        </p:xfrm>
        <a:graphic>
          <a:graphicData uri="http://schemas.openxmlformats.org/drawingml/2006/table">
            <a:tbl>
              <a:tblPr/>
              <a:tblGrid>
                <a:gridCol w="6738937"/>
                <a:gridCol w="879475"/>
                <a:gridCol w="1025525"/>
              </a:tblGrid>
              <a:tr h="4286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>
                          <a:tab pos="469900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Занимательные опыты по физике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7397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20750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класс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часов</a:t>
                      </a:r>
                      <a:endParaRPr kumimoji="0" lang="ru-RU" sz="12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практ. р.</a:t>
                      </a:r>
                    </a:p>
                  </a:txBody>
                  <a:tcPr marL="34575" marR="345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3492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723900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Понятие физического эксперимента. Роль физического эксперимента в физике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2"/>
                        <a:tabLst>
                          <a:tab pos="450850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Опыты с жидкостями и газами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3"/>
                        <a:tabLst>
                          <a:tab pos="450850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Мыльные пузыри и плёнки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4"/>
                        <a:tabLst>
                          <a:tab pos="531813" algn="l"/>
                        </a:tabLst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Интересные случаи равновесия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5"/>
                        <a:tabLst>
                          <a:tab pos="627063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Защита проектов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33178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349250" marR="0" lvl="1" indent="-28575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/>
                        <a:tabLst>
                          <a:tab pos="739775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Инерция и центробежная сила.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Волчки и маятники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2"/>
                        <a:tabLst>
                          <a:tab pos="6270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Опыты с теплотой  и электричеством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520700" marR="0" lvl="1" indent="-4572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Trebuchet MS" pitchFamily="34" charset="0"/>
                        <a:buAutoNum type="arabicPeriod" startAt="3"/>
                        <a:tabLst>
                          <a:tab pos="53181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Ошибки наших глаз. Опыты со светом</a:t>
                      </a: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Заключение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(защита проектов, круглый стол)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4575" marR="345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3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Перечень оборудования кабинета для реализации программы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500188"/>
            <a:ext cx="8715375" cy="5357812"/>
          </a:xfrm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/>
              <a:t>Перечень перевязочных средств и медикаментов для аптечки школьного кабинета (лаборатории) физики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b="1" dirty="0" smtClean="0"/>
              <a:t>Перечень оборудования кабинетов естествознания, физики, химии: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Технические средства обучения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Печатные и электронные пособия,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Приборы и принадлежности общего назначения, лабораторная посуда; приборы демонстрационные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Обучающая традиционная лабораторная учебная техника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Модели, коллекции; химические реактивы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Обучающая цифровая лабораторная учебная техника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Оснащения информационно-библиотечного центра (Литература для обучающихся, Литература для учителя)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3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Планируемые результаты изучения программы</a:t>
            </a: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16" y="1428742"/>
          <a:ext cx="8501124" cy="5274958"/>
        </p:xfrm>
        <a:graphic>
          <a:graphicData uri="http://schemas.openxmlformats.org/drawingml/2006/table">
            <a:tbl>
              <a:tblPr/>
              <a:tblGrid>
                <a:gridCol w="498180"/>
                <a:gridCol w="2997927"/>
                <a:gridCol w="715112"/>
                <a:gridCol w="1509681"/>
                <a:gridCol w="874026"/>
                <a:gridCol w="1350767"/>
                <a:gridCol w="555431"/>
              </a:tblGrid>
              <a:tr h="532536">
                <a:tc gridSpan="7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AutoNum type="arabicPeriod"/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Рейтинговая таблица для оценки деятельности обучающихся на занятие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590" marR="6459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73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Сообщения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Выполнение практической (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лаб.)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работы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Защита проекта (практической работы)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Работа за круглым столом, участия в конференции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06489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Максимальное </a:t>
                      </a: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количество баллов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2584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Волошин Илья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584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Баев Станислав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584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Буренок Владислав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584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Вардосанидзе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М.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25841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Еловская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Вал.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4590" marR="645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75" y="0"/>
          <a:ext cx="9001125" cy="651986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7946357"/>
                <a:gridCol w="1054799"/>
              </a:tblGrid>
              <a:tr h="1428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Критерии оценки</a:t>
                      </a:r>
                      <a:br>
                        <a:rPr lang="ru-RU" sz="3600" b="1" dirty="0" smtClean="0">
                          <a:solidFill>
                            <a:srgbClr val="C00000"/>
                          </a:solidFill>
                          <a:latin typeface="+mn-lt"/>
                        </a:rPr>
                      </a:b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лабораторных работ (опыта)</a:t>
                      </a:r>
                      <a:endParaRPr lang="ru-RU" sz="3600" b="1" i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Макс. </a:t>
                      </a:r>
                      <a:r>
                        <a:rPr lang="ru-RU" sz="1600" b="1" dirty="0" smtClean="0"/>
                        <a:t>балл</a:t>
                      </a:r>
                      <a:endParaRPr lang="ru-RU" sz="1600" b="1" i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Аккуратность оформления (описание) работы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545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рисунка (схемы) установки с обозначением измеряемых величин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349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правильных измерений (оформление измерений в таблице, в виде графика)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105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правильных вычислений или анализ наблюдения 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40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развернутого вывода, отражающего сущность изучаемого явления с указанием конкретных результатов</a:t>
                      </a:r>
                      <a:endParaRPr lang="ru-RU" sz="24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784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Суммарный балл: отметка</a:t>
                      </a:r>
                      <a:endParaRPr lang="ru-RU" sz="2400" b="1" dirty="0">
                        <a:solidFill>
                          <a:schemeClr val="accent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5</a:t>
                      </a:r>
                      <a:endParaRPr lang="ru-RU" sz="2800" b="1" dirty="0">
                        <a:solidFill>
                          <a:schemeClr val="accent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313" y="0"/>
          <a:ext cx="8786812" cy="6943725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8001056"/>
                <a:gridCol w="785818"/>
              </a:tblGrid>
              <a:tr h="11322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C00000"/>
                          </a:solidFill>
                          <a:latin typeface="+mn-lt"/>
                        </a:rPr>
                        <a:t>Критерии оценки защиты проекта</a:t>
                      </a:r>
                      <a:endParaRPr lang="ru-RU" sz="3600" b="1" i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Макс. балл</a:t>
                      </a:r>
                      <a:endParaRPr lang="ru-RU" sz="1400" b="1" i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2644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Материал доступен и научен, идеи раскрыты. Качественное изложение содержания: четкая, грамотная речь, пересказ текста (допускается зачитывание цитат); наиболее важные понятия, законы и формулы диктуются для </a:t>
                      </a:r>
                      <a:r>
                        <a:rPr lang="ru-RU" sz="2400" b="1" dirty="0" smtClean="0">
                          <a:latin typeface="+mn-lt"/>
                        </a:rPr>
                        <a:t>записи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32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Наглядное представление материала (с использованием схем, чертежей, рисунков, использование презентации)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54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Использование практических мини-исследований (показ опыта)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239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Качественные ответы на вопросы </a:t>
                      </a:r>
                      <a:r>
                        <a:rPr lang="ru-RU" sz="2400" b="1" dirty="0" smtClean="0">
                          <a:latin typeface="+mn-lt"/>
                        </a:rPr>
                        <a:t>слушателей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422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Четко сформулированы выводы</a:t>
                      </a:r>
                      <a:endParaRPr lang="ru-RU" sz="240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1</a:t>
                      </a:r>
                      <a:endParaRPr lang="ru-RU" sz="2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934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+mn-lt"/>
                        </a:rPr>
                        <a:t>Суммарный балл: отметка</a:t>
                      </a:r>
                      <a:endParaRPr lang="ru-RU" sz="2400" b="1" dirty="0">
                        <a:solidFill>
                          <a:schemeClr val="accent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b="1" dirty="0"/>
                        <a:t>5</a:t>
                      </a:r>
                      <a:endParaRPr lang="ru-RU" sz="28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88" y="142875"/>
          <a:ext cx="8358187" cy="624046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7572428"/>
                <a:gridCol w="785818"/>
              </a:tblGrid>
              <a:tr h="12144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Критерии оценки</a:t>
                      </a:r>
                      <a:b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работы за круглым столом</a:t>
                      </a:r>
                      <a:endParaRPr lang="ru-RU" sz="2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915" marR="6991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Макс. балл</a:t>
                      </a:r>
                      <a:endParaRPr lang="ru-RU" sz="1400" b="1" i="1" dirty="0">
                        <a:solidFill>
                          <a:schemeClr val="tx2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9915" marR="69915" marT="0" marB="0" anchor="ctr"/>
                </a:tc>
              </a:tr>
              <a:tr h="20717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Представление сообщения в доступной краткой форме. Качественное изложение содержания: четкая, грамотная речь, пересказ текста (допускается зачитывание цитат).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2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</a:tr>
              <a:tr h="4801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дополнений по </a:t>
                      </a:r>
                      <a:r>
                        <a:rPr lang="ru-RU" sz="2400" b="1" dirty="0" smtClean="0"/>
                        <a:t>теме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1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</a:tr>
              <a:tr h="8168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Наличие вопросов докладчикам с целью уточнения непонятных моментов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1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</a:tr>
              <a:tr h="774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Качественные ответы на вопросы других обучающихся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1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</a:tr>
              <a:tr h="8827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/>
                        <a:t>Суммарный балл: отметка</a:t>
                      </a:r>
                      <a:endParaRPr lang="ru-RU" sz="24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/>
                        <a:t>5</a:t>
                      </a:r>
                      <a:endParaRPr lang="ru-RU" sz="2400" b="1" dirty="0">
                        <a:solidFill>
                          <a:schemeClr val="accent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9915" marR="6991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Критерии определения потребностей</a:t>
            </a: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143000"/>
            <a:ext cx="850106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285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Рефлексия обучающегося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>
          <a:xfrm>
            <a:off x="285750" y="857250"/>
            <a:ext cx="8572500" cy="57864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b="1" i="1" u="sng" smtClean="0"/>
              <a:t>Теперь </a:t>
            </a:r>
          </a:p>
          <a:p>
            <a:r>
              <a:rPr lang="ru-RU" sz="2400" b="1" i="1" smtClean="0"/>
              <a:t>я узнал(а)…</a:t>
            </a:r>
            <a:endParaRPr lang="ru-RU" sz="2400" smtClean="0"/>
          </a:p>
          <a:p>
            <a:r>
              <a:rPr lang="ru-RU" sz="2400" b="1" i="1" smtClean="0"/>
              <a:t>было интересно…</a:t>
            </a:r>
            <a:endParaRPr lang="ru-RU" sz="2400" smtClean="0"/>
          </a:p>
          <a:p>
            <a:r>
              <a:rPr lang="ru-RU" sz="2400" b="1" i="1" smtClean="0"/>
              <a:t>было трудно…</a:t>
            </a:r>
            <a:endParaRPr lang="ru-RU" sz="2400" smtClean="0"/>
          </a:p>
          <a:p>
            <a:r>
              <a:rPr lang="ru-RU" sz="2400" b="1" i="1" smtClean="0"/>
              <a:t>я понял(а), что…</a:t>
            </a:r>
            <a:endParaRPr lang="ru-RU" sz="2400" smtClean="0"/>
          </a:p>
          <a:p>
            <a:r>
              <a:rPr lang="ru-RU" sz="2400" b="1" i="1" smtClean="0"/>
              <a:t>теперь я могу…</a:t>
            </a:r>
            <a:endParaRPr lang="ru-RU" sz="2400" smtClean="0"/>
          </a:p>
          <a:p>
            <a:r>
              <a:rPr lang="ru-RU" sz="2400" b="1" i="1" smtClean="0"/>
              <a:t>я приобрел(а)…</a:t>
            </a:r>
            <a:endParaRPr lang="ru-RU" sz="2400" smtClean="0"/>
          </a:p>
          <a:p>
            <a:r>
              <a:rPr lang="ru-RU" sz="2400" b="1" i="1" smtClean="0"/>
              <a:t>у меня получилось …</a:t>
            </a:r>
            <a:endParaRPr lang="ru-RU" sz="2400" smtClean="0"/>
          </a:p>
          <a:p>
            <a:r>
              <a:rPr lang="ru-RU" sz="2400" b="1" i="1" smtClean="0"/>
              <a:t>я смог(ла)…</a:t>
            </a:r>
            <a:endParaRPr lang="ru-RU" sz="2400" smtClean="0"/>
          </a:p>
          <a:p>
            <a:r>
              <a:rPr lang="ru-RU" sz="2400" b="1" i="1" smtClean="0"/>
              <a:t>я попробую…</a:t>
            </a:r>
            <a:endParaRPr lang="ru-RU" sz="2400" smtClean="0"/>
          </a:p>
          <a:p>
            <a:r>
              <a:rPr lang="ru-RU" sz="2400" b="1" i="1" smtClean="0"/>
              <a:t>меня удивило…</a:t>
            </a:r>
            <a:endParaRPr lang="ru-RU" sz="2400" smtClean="0"/>
          </a:p>
          <a:p>
            <a:r>
              <a:rPr lang="ru-RU" sz="2400" b="1" i="1" smtClean="0"/>
              <a:t>урок дал мне для жизни…</a:t>
            </a:r>
            <a:endParaRPr lang="ru-RU" sz="2400" smtClean="0"/>
          </a:p>
          <a:p>
            <a:r>
              <a:rPr lang="ru-RU" sz="2400" b="1" i="1" smtClean="0"/>
              <a:t>мне захотелось…</a:t>
            </a: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Наука опытным путем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r>
              <a:rPr lang="ru-RU" sz="2700" dirty="0" smtClean="0">
                <a:latin typeface="+mn-lt"/>
              </a:rPr>
              <a:t>Рабочая программа внеурочной деятельности</a:t>
            </a:r>
            <a:endParaRPr lang="ru-RU" sz="2700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3" y="1428750"/>
          <a:ext cx="8715375" cy="307181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28397"/>
                <a:gridCol w="5787039"/>
              </a:tblGrid>
              <a:tr h="69480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+mn-lt"/>
                        </a:rPr>
                        <a:t>Направление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err="1" smtClean="0">
                          <a:latin typeface="+mn-lt"/>
                        </a:rPr>
                        <a:t>общеинтеллектуальное</a:t>
                      </a:r>
                      <a:endParaRPr lang="ru-RU" sz="2800" b="1" dirty="0" smtClean="0">
                        <a:latin typeface="+mn-lt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  <a:tr h="503964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обучающихся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5-9 классов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  <a:tr h="1511891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Разработана на основе </a:t>
                      </a:r>
                      <a:endParaRPr lang="ru-RU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требований Федерального государственного образовательного стандарта основного общего образования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7" name="Вертикальный свиток 6"/>
          <p:cNvSpPr/>
          <p:nvPr/>
        </p:nvSpPr>
        <p:spPr>
          <a:xfrm>
            <a:off x="0" y="142816"/>
            <a:ext cx="9144000" cy="13430368"/>
          </a:xfrm>
          <a:prstGeom prst="verticalScroll">
            <a:avLst>
              <a:gd name="adj" fmla="val 11168"/>
            </a:avLst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0"/>
          </a:gradFill>
          <a:ln>
            <a:gradFill flip="none" rotWithShape="1">
              <a:gsLst>
                <a:gs pos="0">
                  <a:srgbClr val="0070C0"/>
                </a:gs>
                <a:gs pos="50000">
                  <a:schemeClr val="bg2"/>
                </a:gs>
                <a:gs pos="100000">
                  <a:srgbClr val="0070C0">
                    <a:alpha val="54000"/>
                  </a:srgb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Примерной программы по учебным предметам. Химия. 8 - 9 классы. (Стандарты второго поколения). - М.: Просвещение, 2011. - 44 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Примерной программы основного общего образования. Физика. 7-9 классы. Естествознание. 5 класс. - М.: Просвещение, 2010. - 80 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Программы под редакций А.Е.Гуревича, Д.С.Исаева, </a:t>
            </a:r>
            <a:r>
              <a:rPr lang="ru-RU" sz="2400" b="1" dirty="0" err="1">
                <a:solidFill>
                  <a:srgbClr val="002060"/>
                </a:solidFill>
              </a:rPr>
              <a:t>А.С.Понтак</a:t>
            </a:r>
            <a:r>
              <a:rPr lang="ru-RU" sz="2400" b="1" dirty="0">
                <a:solidFill>
                  <a:srgbClr val="002060"/>
                </a:solidFill>
              </a:rPr>
              <a:t>. – М.: Дрофа. – 2000.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Программы. Химия. 8-9 классы. Элективные курсы. </a:t>
            </a:r>
            <a:r>
              <a:rPr lang="ru-RU" sz="2400" b="1" dirty="0" err="1">
                <a:solidFill>
                  <a:srgbClr val="002060"/>
                </a:solidFill>
              </a:rPr>
              <a:t>Предпрофильное</a:t>
            </a:r>
            <a:r>
              <a:rPr lang="ru-RU" sz="2400" b="1" dirty="0">
                <a:solidFill>
                  <a:srgbClr val="002060"/>
                </a:solidFill>
              </a:rPr>
              <a:t> обучение /Авт.- сост. Г.А. </a:t>
            </a:r>
            <a:r>
              <a:rPr lang="ru-RU" sz="2400" b="1" dirty="0" err="1">
                <a:solidFill>
                  <a:srgbClr val="002060"/>
                </a:solidFill>
              </a:rPr>
              <a:t>Шипарёва</a:t>
            </a:r>
            <a:r>
              <a:rPr lang="ru-RU" sz="2400" b="1" dirty="0">
                <a:solidFill>
                  <a:srgbClr val="002060"/>
                </a:solidFill>
              </a:rPr>
              <a:t>.- </a:t>
            </a:r>
            <a:r>
              <a:rPr lang="en-US" sz="2400" b="1" dirty="0">
                <a:solidFill>
                  <a:srgbClr val="002060"/>
                </a:solidFill>
              </a:rPr>
              <a:t>М.: </a:t>
            </a:r>
            <a:r>
              <a:rPr lang="en-US" sz="2400" b="1" dirty="0" err="1">
                <a:solidFill>
                  <a:srgbClr val="002060"/>
                </a:solidFill>
              </a:rPr>
              <a:t>Дрофа</a:t>
            </a:r>
            <a:r>
              <a:rPr lang="en-US" sz="2400" b="1" dirty="0">
                <a:solidFill>
                  <a:srgbClr val="002060"/>
                </a:solidFill>
              </a:rPr>
              <a:t>, 2006. - 80 с.</a:t>
            </a:r>
            <a:endParaRPr lang="ru-RU" sz="2400" b="1" dirty="0">
              <a:solidFill>
                <a:srgbClr val="00206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Программы элективных курсов. Физика. 9-11 классы. Профильное обучение / В.А. Коровин – М.: Дрофа, 2005. - 125 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При составлении программы использованы материалы учителей: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err="1">
                <a:solidFill>
                  <a:srgbClr val="002060"/>
                </a:solidFill>
              </a:rPr>
              <a:t>Вязникова</a:t>
            </a:r>
            <a:r>
              <a:rPr lang="ru-RU" sz="2400" b="1" dirty="0">
                <a:solidFill>
                  <a:srgbClr val="002060"/>
                </a:solidFill>
              </a:rPr>
              <a:t>, В.А. Программа кружка «Химия – наука экспериментальная» на 2011-2012 учебный год [Электронный ресурс] / </a:t>
            </a:r>
            <a:r>
              <a:rPr lang="en-US" sz="2400" b="1" u="sng" dirty="0">
                <a:solidFill>
                  <a:srgbClr val="002060"/>
                </a:solidFill>
                <a:hlinkClick r:id="rId2"/>
              </a:rPr>
              <a:t>http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://</a:t>
            </a:r>
            <a:r>
              <a:rPr lang="en-US" sz="2400" b="1" u="sng" dirty="0">
                <a:solidFill>
                  <a:srgbClr val="002060"/>
                </a:solidFill>
                <a:hlinkClick r:id="rId2"/>
              </a:rPr>
              <a:t>do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400" b="1" u="sng" dirty="0" err="1">
                <a:solidFill>
                  <a:srgbClr val="002060"/>
                </a:solidFill>
                <a:hlinkClick r:id="rId2"/>
              </a:rPr>
              <a:t>gendocs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400" b="1" u="sng" dirty="0" err="1">
                <a:solidFill>
                  <a:srgbClr val="002060"/>
                </a:solidFill>
                <a:hlinkClick r:id="rId2"/>
              </a:rPr>
              <a:t>ru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/</a:t>
            </a:r>
            <a:r>
              <a:rPr lang="en-US" sz="2400" b="1" u="sng" dirty="0">
                <a:solidFill>
                  <a:srgbClr val="002060"/>
                </a:solidFill>
                <a:hlinkClick r:id="rId2"/>
              </a:rPr>
              <a:t>download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/</a:t>
            </a:r>
            <a:r>
              <a:rPr lang="en-US" sz="2400" b="1" u="sng" dirty="0">
                <a:solidFill>
                  <a:srgbClr val="002060"/>
                </a:solidFill>
                <a:hlinkClick r:id="rId2"/>
              </a:rPr>
              <a:t>docs</a:t>
            </a:r>
            <a:r>
              <a:rPr lang="ru-RU" sz="2400" b="1" u="sng" dirty="0">
                <a:solidFill>
                  <a:srgbClr val="002060"/>
                </a:solidFill>
                <a:hlinkClick r:id="rId2"/>
              </a:rPr>
              <a:t>-363429/363429.</a:t>
            </a:r>
            <a:r>
              <a:rPr lang="en-US" sz="2400" b="1" u="sng" dirty="0">
                <a:solidFill>
                  <a:srgbClr val="002060"/>
                </a:solidFill>
                <a:hlinkClick r:id="rId2"/>
              </a:rPr>
              <a:t>doc</a:t>
            </a:r>
            <a:r>
              <a:rPr lang="ru-RU" sz="2400" b="1" dirty="0">
                <a:solidFill>
                  <a:srgbClr val="002060"/>
                </a:solidFill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err="1">
                <a:solidFill>
                  <a:srgbClr val="002060"/>
                </a:solidFill>
              </a:rPr>
              <a:t>Гильфанова</a:t>
            </a:r>
            <a:r>
              <a:rPr lang="ru-RU" sz="2400" b="1" dirty="0">
                <a:solidFill>
                  <a:srgbClr val="002060"/>
                </a:solidFill>
              </a:rPr>
              <a:t>, Ю.И. Программа элективного курса «Занимательные опыты по физике» [Электронный ресурс] / </a:t>
            </a:r>
            <a:r>
              <a:rPr lang="en-US" sz="2400" b="1" u="sng" dirty="0">
                <a:solidFill>
                  <a:srgbClr val="002060"/>
                </a:solidFill>
                <a:hlinkClick r:id="rId3"/>
              </a:rPr>
              <a:t>http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://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gilfanova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juliya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.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ru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/</a:t>
            </a:r>
            <a:r>
              <a:rPr lang="en-US" sz="2400" b="1" u="sng" dirty="0">
                <a:solidFill>
                  <a:srgbClr val="002060"/>
                </a:solidFill>
                <a:hlinkClick r:id="rId3"/>
              </a:rPr>
              <a:t>d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/329273/</a:t>
            </a:r>
            <a:r>
              <a:rPr lang="en-US" sz="2400" b="1" u="sng" dirty="0">
                <a:solidFill>
                  <a:srgbClr val="002060"/>
                </a:solidFill>
                <a:hlinkClick r:id="rId3"/>
              </a:rPr>
              <a:t>d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/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elektivnyy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kurs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po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fizike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zanimatelnye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opyty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po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-</a:t>
            </a:r>
            <a:r>
              <a:rPr lang="en-US" sz="2400" b="1" u="sng" dirty="0" err="1">
                <a:solidFill>
                  <a:srgbClr val="002060"/>
                </a:solidFill>
                <a:hlinkClick r:id="rId3"/>
              </a:rPr>
              <a:t>fizike</a:t>
            </a:r>
            <a:r>
              <a:rPr lang="ru-RU" sz="2400" b="1" u="sng" dirty="0">
                <a:solidFill>
                  <a:srgbClr val="002060"/>
                </a:solidFill>
                <a:hlinkClick r:id="rId3"/>
              </a:rPr>
              <a:t>.</a:t>
            </a:r>
            <a:r>
              <a:rPr lang="en-US" sz="2400" b="1" u="sng" dirty="0">
                <a:solidFill>
                  <a:srgbClr val="002060"/>
                </a:solidFill>
                <a:hlinkClick r:id="rId3"/>
              </a:rPr>
              <a:t>doc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313" y="4071938"/>
          <a:ext cx="8715375" cy="26431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928397"/>
                <a:gridCol w="5787039"/>
              </a:tblGrid>
              <a:tr h="88596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Предназначена для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учителей физики всех типов ОУ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  <a:tr h="8859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рассчитана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5 лет обучения (170 часов), 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  <a:tr h="871281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часов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неделю – 1,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год – 34. </a:t>
                      </a:r>
                    </a:p>
                  </a:txBody>
                  <a:tcPr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50000">
                          <a:schemeClr val="bg1"/>
                        </a:gs>
                        <a:gs pos="100000">
                          <a:schemeClr val="bg2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757237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Формы подведения итогов</a:t>
            </a:r>
          </a:p>
        </p:txBody>
      </p:sp>
      <p:sp>
        <p:nvSpPr>
          <p:cNvPr id="32770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58175" cy="20431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200" b="1" smtClean="0">
                <a:solidFill>
                  <a:srgbClr val="FF0000"/>
                </a:solidFill>
              </a:rPr>
              <a:t>Участие в </a:t>
            </a:r>
          </a:p>
          <a:p>
            <a:r>
              <a:rPr lang="ru-RU" sz="3200" b="1" smtClean="0">
                <a:solidFill>
                  <a:srgbClr val="FF0000"/>
                </a:solidFill>
              </a:rPr>
              <a:t>конференциях</a:t>
            </a:r>
          </a:p>
          <a:p>
            <a:r>
              <a:rPr lang="ru-RU" sz="3200" b="1" smtClean="0">
                <a:solidFill>
                  <a:srgbClr val="FF0000"/>
                </a:solidFill>
              </a:rPr>
              <a:t>конкурсах различных уровней</a:t>
            </a:r>
          </a:p>
        </p:txBody>
      </p:sp>
      <p:pic>
        <p:nvPicPr>
          <p:cNvPr id="32771" name="Picture 2" descr="http://moemesto.ru/gimnaziya/file/14466442/Рис.2-w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3357563"/>
            <a:ext cx="399573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http://moemesto.ru/gimnaziya/file/14466454/Рис.6-w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1000125"/>
            <a:ext cx="2833687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F:\Ирина\Школа\Портфолио\Награды учеников\ЛЕНА\2012_erudit_pobeditely.t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825" y="3357563"/>
            <a:ext cx="21224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 descr="F:\Ирина\Школа\Портфолио\Награды учеников\ЮЛЯ\2012. Диалог. 2 место-w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3429000"/>
            <a:ext cx="21431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2850"/>
          <a:ext cx="9143999" cy="6484830"/>
        </p:xfrm>
        <a:graphic>
          <a:graphicData uri="http://schemas.openxmlformats.org/drawingml/2006/table">
            <a:tbl>
              <a:tblPr/>
              <a:tblGrid>
                <a:gridCol w="310689"/>
                <a:gridCol w="1862885"/>
                <a:gridCol w="524656"/>
                <a:gridCol w="749508"/>
                <a:gridCol w="899410"/>
                <a:gridCol w="674558"/>
                <a:gridCol w="749508"/>
                <a:gridCol w="701244"/>
                <a:gridCol w="622002"/>
                <a:gridCol w="714082"/>
                <a:gridCol w="714082"/>
                <a:gridCol w="621375"/>
              </a:tblGrid>
              <a:tr h="582426">
                <a:tc gridSpan="12">
                  <a:txBody>
                    <a:bodyPr/>
                    <a:lstStyle/>
                    <a:p>
                      <a:pPr marL="742950" lvl="1" indent="-28575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980565" algn="l"/>
                        </a:tabLst>
                      </a:pP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j-ea"/>
                          <a:cs typeface="+mj-cs"/>
                        </a:rPr>
                        <a:t>Рейтинговая таблица для оценки личностных результатов</a:t>
                      </a:r>
                    </a:p>
                  </a:txBody>
                  <a:tcPr marL="58631" marR="5863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0592">
                <a:tc>
                  <a:txBody>
                    <a:bodyPr/>
                    <a:lstStyle/>
                    <a:p>
                      <a:endParaRPr lang="ru-RU" sz="1200">
                        <a:latin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выступлений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Количество призовых мест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2196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Коэффициент</a:t>
                      </a: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1,5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2,5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19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занятии </a:t>
                      </a: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(×1)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Гимназический уровень (× 1,5)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Муниципальный уровень × 2)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Региональный уровень (× 2,5)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Всероссийский уровень (× 3)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Гимназический уровень (× 2)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Муниципальный уровень (× 3)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Региональный уровень (× 4)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Всероссийский уровень (× 5)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vert="vert27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416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b="1" i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Максим. </a:t>
                      </a:r>
                      <a:r>
                        <a:rPr lang="ru-RU" sz="2400" b="1" i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279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6681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Волошин Илья</a:t>
                      </a: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149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6681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Баев Станислав</a:t>
                      </a: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58631" marR="586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-2"/>
          <a:ext cx="8715435" cy="6435223"/>
        </p:xfrm>
        <a:graphic>
          <a:graphicData uri="http://schemas.openxmlformats.org/drawingml/2006/table">
            <a:tbl>
              <a:tblPr/>
              <a:tblGrid>
                <a:gridCol w="514644"/>
                <a:gridCol w="3457324"/>
                <a:gridCol w="1171568"/>
                <a:gridCol w="1994466"/>
                <a:gridCol w="1577433"/>
              </a:tblGrid>
              <a:tr h="1428738">
                <a:tc gridSpan="5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None/>
                        <a:tabLst>
                          <a:tab pos="571500" algn="l"/>
                        </a:tabLst>
                      </a:pP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j-ea"/>
                          <a:cs typeface="+mj-cs"/>
                        </a:rPr>
                        <a:t>Рейтинговая таблица для оценки деятельности за год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69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 класс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Занятия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Конкурсы, конференции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567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Максимальный балл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680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111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791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Волошин Илья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442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466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Баев Станислав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374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382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Буренок Владислав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306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311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Вардосанидзе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 Мери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510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518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Еловская Валентина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392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Землякова Мария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344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5746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Зенцова</a:t>
                      </a: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Екатерина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379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-1"/>
          <a:ext cx="8715436" cy="6560825"/>
        </p:xfrm>
        <a:graphic>
          <a:graphicData uri="http://schemas.openxmlformats.org/drawingml/2006/table">
            <a:tbl>
              <a:tblPr/>
              <a:tblGrid>
                <a:gridCol w="485763"/>
                <a:gridCol w="3686138"/>
                <a:gridCol w="971635"/>
                <a:gridCol w="1428760"/>
                <a:gridCol w="857256"/>
                <a:gridCol w="1285884"/>
              </a:tblGrid>
              <a:tr h="1201530">
                <a:tc gridSpan="6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SzPts val="1400"/>
                        <a:buFont typeface="Times New Roman"/>
                        <a:buNone/>
                        <a:tabLst>
                          <a:tab pos="571500" algn="l"/>
                        </a:tabLst>
                      </a:pPr>
                      <a:r>
                        <a:rPr lang="ru-RU" sz="36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j-ea"/>
                          <a:cs typeface="+mj-cs"/>
                        </a:rPr>
                        <a:t>Итоговый рейтинг за курс</a:t>
                      </a:r>
                    </a:p>
                  </a:txBody>
                  <a:tcPr marL="66749" marR="6674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2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 класс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Занятия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Конкурсы (конференции)</a:t>
                      </a:r>
                      <a:endParaRPr lang="ru-RU" sz="2400" b="1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Рейтинг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% освоения программы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33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i="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Максимальный балл</a:t>
                      </a:r>
                      <a:endParaRPr lang="ru-RU" sz="2400" b="1" i="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2500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1395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3895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100%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Волошин Илья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2055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745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2800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72%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Баев Станислав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1870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175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2045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53%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Буренок Владислав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1540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1395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2935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Вардосанидзе  Мери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2550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95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2645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68%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Еловская Валентина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1885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175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2060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53%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Землякова Мария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1705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745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2450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40324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Зенцова Екатерина</a:t>
                      </a: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1935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1950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50%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6749" marR="6674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ая выноска 2"/>
          <p:cNvSpPr/>
          <p:nvPr/>
        </p:nvSpPr>
        <p:spPr>
          <a:xfrm>
            <a:off x="214313" y="3643313"/>
            <a:ext cx="8715375" cy="2857500"/>
          </a:xfrm>
          <a:prstGeom prst="wedgeRectCallout">
            <a:avLst>
              <a:gd name="adj1" fmla="val 30213"/>
              <a:gd name="adj2" fmla="val -64474"/>
            </a:avLst>
          </a:prstGeom>
          <a:gradFill>
            <a:gsLst>
              <a:gs pos="0">
                <a:schemeClr val="bg2"/>
              </a:gs>
              <a:gs pos="50000">
                <a:schemeClr val="bg1"/>
              </a:gs>
              <a:gs pos="100000">
                <a:schemeClr val="bg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Корректировка</a:t>
            </a:r>
            <a:r>
              <a:rPr lang="ru-RU" sz="2800" dirty="0"/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</a:rPr>
              <a:t>в процессе работы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на усмотрение </a:t>
            </a:r>
            <a:r>
              <a:rPr lang="ru-RU" sz="2800" dirty="0">
                <a:solidFill>
                  <a:schemeClr val="tx1"/>
                </a:solidFill>
              </a:rPr>
              <a:t>образовательного учреждения </a:t>
            </a:r>
            <a:r>
              <a:rPr lang="ru-RU" sz="2800">
                <a:solidFill>
                  <a:schemeClr val="tx1"/>
                </a:solidFill>
              </a:rPr>
              <a:t>или </a:t>
            </a:r>
            <a:r>
              <a:rPr lang="ru-RU" sz="2800" b="1">
                <a:solidFill>
                  <a:srgbClr val="FF0000"/>
                </a:solidFill>
              </a:rPr>
              <a:t>учителя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Расчет в электронном виде</a:t>
            </a:r>
          </a:p>
        </p:txBody>
      </p:sp>
      <p:graphicFrame>
        <p:nvGraphicFramePr>
          <p:cNvPr id="56323" name="Содержимое 5"/>
          <p:cNvGraphicFramePr>
            <a:graphicFrameLocks noChangeAspect="1"/>
          </p:cNvGraphicFramePr>
          <p:nvPr>
            <p:ph idx="1"/>
          </p:nvPr>
        </p:nvGraphicFramePr>
        <p:xfrm>
          <a:off x="2357438" y="2071688"/>
          <a:ext cx="3930650" cy="3070225"/>
        </p:xfrm>
        <a:graphic>
          <a:graphicData uri="http://schemas.openxmlformats.org/presentationml/2006/ole">
            <p:oleObj spid="_x0000_s56323" name="Лист" showAsIcon="1" r:id="rId3" imgW="914400" imgH="7142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Приложение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571625"/>
            <a:ext cx="4357687" cy="50006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схемы организации теоретического и практических занятий,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примеры отчетов по физическому и </a:t>
            </a:r>
            <a:r>
              <a:rPr lang="ru-RU" smtClean="0"/>
              <a:t>химическому экспериментам, </a:t>
            </a: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инструкция к опыту-практикуму.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71612"/>
            <a:ext cx="4357686" cy="50006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571612"/>
            <a:ext cx="4391017" cy="507209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Частичная апробация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>
          <a:xfrm>
            <a:off x="457200" y="1571625"/>
            <a:ext cx="8229600" cy="3500438"/>
          </a:xfrm>
        </p:spPr>
        <p:txBody>
          <a:bodyPr/>
          <a:lstStyle/>
          <a:p>
            <a:r>
              <a:rPr lang="ru-RU" b="1" smtClean="0">
                <a:solidFill>
                  <a:schemeClr val="accent1"/>
                </a:solidFill>
              </a:rPr>
              <a:t>«Физика. Химия» </a:t>
            </a:r>
            <a:r>
              <a:rPr lang="ru-RU" smtClean="0"/>
              <a:t>для обучающихся 5-6 классов, 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«История техники»</a:t>
            </a:r>
            <a:r>
              <a:rPr lang="ru-RU" smtClean="0"/>
              <a:t> для обучающихся 8-9 классов</a:t>
            </a:r>
          </a:p>
          <a:p>
            <a:r>
              <a:rPr lang="ru-RU" b="1" smtClean="0">
                <a:solidFill>
                  <a:schemeClr val="accent1"/>
                </a:solidFill>
              </a:rPr>
              <a:t>«Методы решения физических задач»</a:t>
            </a:r>
            <a:r>
              <a:rPr lang="ru-RU" smtClean="0"/>
              <a:t> для обучающихся 8-9 классов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Результаты</a:t>
            </a:r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358188" cy="2786062"/>
          </a:xfrm>
        </p:spPr>
        <p:txBody>
          <a:bodyPr/>
          <a:lstStyle/>
          <a:p>
            <a:r>
              <a:rPr lang="ru-RU" b="1" smtClean="0"/>
              <a:t>повышение исследовательской </a:t>
            </a:r>
            <a:r>
              <a:rPr lang="ru-RU" b="1" smtClean="0">
                <a:solidFill>
                  <a:srgbClr val="FF0000"/>
                </a:solidFill>
              </a:rPr>
              <a:t>активности</a:t>
            </a:r>
            <a:r>
              <a:rPr lang="ru-RU" b="1" smtClean="0"/>
              <a:t> гимназистов</a:t>
            </a:r>
          </a:p>
          <a:p>
            <a:r>
              <a:rPr lang="ru-RU" b="1" smtClean="0"/>
              <a:t>повышение</a:t>
            </a:r>
            <a:r>
              <a:rPr lang="ru-RU" smtClean="0"/>
              <a:t> </a:t>
            </a:r>
            <a:r>
              <a:rPr lang="ru-RU" b="1" smtClean="0">
                <a:solidFill>
                  <a:srgbClr val="FF0000"/>
                </a:solidFill>
              </a:rPr>
              <a:t>качества</a:t>
            </a:r>
            <a:r>
              <a:rPr lang="ru-RU" b="1" smtClean="0"/>
              <a:t> </a:t>
            </a:r>
            <a:r>
              <a:rPr lang="ru-RU" smtClean="0"/>
              <a:t>представляемых</a:t>
            </a:r>
            <a:r>
              <a:rPr lang="ru-RU" b="1" smtClean="0"/>
              <a:t> исследовательских работ на конкурсах</a:t>
            </a:r>
            <a:endParaRPr lang="ru-RU" smtClean="0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684213" y="4221163"/>
            <a:ext cx="2305050" cy="2303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3492500" y="4221163"/>
            <a:ext cx="2305050" cy="2303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6227763" y="4221163"/>
            <a:ext cx="2305050" cy="2303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92867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Участие в конкурсах</a:t>
            </a:r>
            <a:r>
              <a:rPr lang="en-US" sz="36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400" dirty="0" smtClean="0">
                <a:ln w="3175">
                  <a:solidFill>
                    <a:schemeClr val="tx1"/>
                  </a:solidFill>
                </a:ln>
                <a:latin typeface="+mn-lt"/>
              </a:rPr>
              <a:t>2011-2012 у/г</a:t>
            </a:r>
            <a:endParaRPr lang="ru-RU" sz="2400" b="1" dirty="0" smtClean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000108"/>
          <a:ext cx="8643997" cy="5543576"/>
        </p:xfrm>
        <a:graphic>
          <a:graphicData uri="http://schemas.openxmlformats.org/drawingml/2006/table">
            <a:tbl>
              <a:tblPr bandRow="1">
                <a:effectLst/>
                <a:tableStyleId>{C083E6E3-FA7D-4D7B-A595-EF9225AFEA82}</a:tableStyleId>
              </a:tblPr>
              <a:tblGrid>
                <a:gridCol w="4922230"/>
                <a:gridCol w="1563157"/>
                <a:gridCol w="684909"/>
                <a:gridCol w="1473701"/>
              </a:tblGrid>
              <a:tr h="5715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Название конкурса (конференции)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Уровень 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Кол-во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Результат 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НПК </a:t>
                      </a:r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«Поиск. Открытие. Творчество-2012»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Гимназический 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6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4 призовые места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Городская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НПК 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исследовательских, пр. и </a:t>
                      </a:r>
                      <a:r>
                        <a:rPr lang="ru-RU" sz="2400" b="0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</a:t>
                      </a:r>
                      <a:r>
                        <a:rPr lang="ru-RU" sz="2400" b="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работ.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«Первые шаги»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Муниципальный 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Грамота участника</a:t>
                      </a:r>
                      <a:endParaRPr lang="ru-RU" sz="18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00132">
                <a:tc>
                  <a:txBody>
                    <a:bodyPr/>
                    <a:lstStyle/>
                    <a:p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 НПК исследовательских работ обучающихся </a:t>
                      </a:r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«Эрудит-2012»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Региональный 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5623">
                <a:tc>
                  <a:txBody>
                    <a:bodyPr/>
                    <a:lstStyle/>
                    <a:p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НПК </a:t>
                      </a:r>
                      <a:r>
                        <a:rPr lang="ru-RU" sz="2400" b="0" kern="1200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исслед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работ учащихся младшего (2-5 классы) и среднего звена (6-8 классы) образовательных учреждений Кемеровской области </a:t>
                      </a:r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«Диалог»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Региональный </a:t>
                      </a:r>
                    </a:p>
                    <a:p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4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+mn-lt"/>
              </a:rPr>
              <a:t>Участие в конкурсах</a:t>
            </a:r>
            <a:r>
              <a:rPr lang="en-US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400" dirty="0" smtClean="0">
                <a:ln w="3175">
                  <a:solidFill>
                    <a:schemeClr val="tx1"/>
                  </a:solidFill>
                </a:ln>
                <a:latin typeface="+mn-lt"/>
              </a:rPr>
              <a:t>2012-2013 у/г</a:t>
            </a:r>
            <a:endParaRPr lang="ru-RU" sz="2400" b="1" dirty="0" smtClean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19" y="1000108"/>
          <a:ext cx="8643998" cy="5692144"/>
        </p:xfrm>
        <a:graphic>
          <a:graphicData uri="http://schemas.openxmlformats.org/drawingml/2006/table">
            <a:tbl>
              <a:tblPr bandRow="1">
                <a:effectLst/>
                <a:tableStyleId>{C083E6E3-FA7D-4D7B-A595-EF9225AFEA82}</a:tableStyleId>
              </a:tblPr>
              <a:tblGrid>
                <a:gridCol w="4714909"/>
                <a:gridCol w="1571636"/>
                <a:gridCol w="714380"/>
                <a:gridCol w="1643073"/>
              </a:tblGrid>
              <a:tr h="5715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Название конкурса (конференции)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Уровень 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Кол-во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1" dirty="0" smtClean="0">
                          <a:ln w="3175"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latin typeface="+mn-lt"/>
                        </a:rPr>
                        <a:t>Результат </a:t>
                      </a:r>
                      <a:endParaRPr lang="ru-RU" sz="1800" b="0" i="1" dirty="0">
                        <a:ln w="317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НПК </a:t>
                      </a:r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«Поиск. Открытие. Творчество-2012»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Гимназический 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6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3 призовые места</a:t>
                      </a:r>
                      <a:endParaRPr lang="ru-RU" sz="1800" b="1" cap="none" spc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5623">
                <a:tc>
                  <a:txBody>
                    <a:bodyPr/>
                    <a:lstStyle/>
                    <a:p>
                      <a:r>
                        <a:rPr lang="en-US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 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НПК </a:t>
                      </a:r>
                      <a:r>
                        <a:rPr lang="ru-RU" sz="2400" b="0" kern="1200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исслед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работ учащихся младшего (2-5 классы) и среднего звена (6-8 классы) образовательных учреждений Кемеровской области </a:t>
                      </a:r>
                      <a:endParaRPr lang="en-US" sz="2400" b="0" kern="1200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«Диалог»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Региональный </a:t>
                      </a:r>
                    </a:p>
                    <a:p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cap="none" spc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</a:t>
                      </a: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5623">
                <a:tc>
                  <a:txBody>
                    <a:bodyPr/>
                    <a:lstStyle/>
                    <a:p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Всероссийский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конкурс научно-исследовательских работ обучающихся ОУ </a:t>
                      </a:r>
                      <a:r>
                        <a:rPr lang="ru-RU" sz="24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им. Д.И. Менделеева 2013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Всероссийский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Грамота финалиста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5623">
                <a:tc>
                  <a:txBody>
                    <a:bodyPr/>
                    <a:lstStyle/>
                    <a:p>
                      <a:r>
                        <a:rPr lang="en-US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IV</a:t>
                      </a:r>
                      <a:r>
                        <a:rPr lang="ru-RU" sz="2400" b="0" kern="1200" cap="none" spc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Международная научная </a:t>
                      </a:r>
                      <a:r>
                        <a:rPr lang="ru-RU" sz="2400" b="0" kern="1200" cap="none" spc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коференция</a:t>
                      </a:r>
                      <a:r>
                        <a:rPr lang="ru-RU" sz="2400" b="0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«Инновации в технологиях и образовании»</a:t>
                      </a:r>
                      <a:endParaRPr lang="ru-RU" sz="2400" b="0" kern="1200" cap="none" spc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Международный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cap="none" spc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2000" b="1" cap="none" spc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Диплом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cap="none" spc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 </a:t>
                      </a:r>
                      <a:r>
                        <a:rPr lang="ru-RU" sz="2000" b="1" kern="1200" cap="none" spc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степени</a:t>
                      </a:r>
                    </a:p>
                  </a:txBody>
                  <a:tcPr marL="0" marR="0" marT="0" marB="0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2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000125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Новизна</a:t>
            </a:r>
            <a:endParaRPr lang="ru-RU" sz="36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5214938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интегрирование курсов физики и химии;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экспериментальный подход к определению физических и химических закономерностей;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доступность курса для младших школьников;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возможность создавать творческие проекты, проводить самостоятельные исследования;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прикладной характер исследований.</a:t>
            </a:r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0" y="1214438"/>
            <a:ext cx="5214938" cy="3286125"/>
          </a:xfrm>
          <a:prstGeom prst="verticalScroll">
            <a:avLst>
              <a:gd name="adj" fmla="val 9782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Измерение выталкивающей силы</a:t>
            </a:r>
          </a:p>
        </p:txBody>
      </p:sp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643188"/>
            <a:ext cx="3143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4214813" y="1214438"/>
            <a:ext cx="4929187" cy="3286125"/>
          </a:xfrm>
          <a:prstGeom prst="verticalScroll">
            <a:avLst>
              <a:gd name="adj" fmla="val 9782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ru-RU" sz="2400" b="1">
                <a:latin typeface="Georgia" pitchFamily="18" charset="0"/>
              </a:rPr>
              <a:t> </a:t>
            </a: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Присутствие посторонних примесей в молоке </a:t>
            </a:r>
          </a:p>
        </p:txBody>
      </p:sp>
      <p:pic>
        <p:nvPicPr>
          <p:cNvPr id="10" name="Picture 2" descr="http://bmvl.ru/foto/mil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2857500"/>
            <a:ext cx="15001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0" y="928688"/>
            <a:ext cx="8786813" cy="5610225"/>
          </a:xfrm>
          <a:prstGeom prst="verticalScroll">
            <a:avLst>
              <a:gd name="adj" fmla="val 9782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34925" cap="sq" cmpd="thickThin">
            <a:solidFill>
              <a:srgbClr val="FFC000"/>
            </a:solidFill>
            <a:bevel/>
            <a:headEnd/>
            <a:tailEnd/>
          </a:ln>
        </p:spPr>
        <p:txBody>
          <a:bodyPr/>
          <a:lstStyle/>
          <a:p>
            <a:pPr algn="just">
              <a:spcAft>
                <a:spcPts val="1000"/>
              </a:spcAft>
            </a:pPr>
            <a:r>
              <a:rPr lang="ru-RU" sz="2400" b="1">
                <a:latin typeface="Georgia" pitchFamily="18" charset="0"/>
              </a:rPr>
              <a:t>                                       Теперь я знаю!</a:t>
            </a:r>
          </a:p>
          <a:p>
            <a:pPr lvl="1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Жевательная резинка освежает дыхание</a:t>
            </a:r>
          </a:p>
          <a:p>
            <a:pPr lvl="1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Восстанавливает кислотно-щелочной баланс</a:t>
            </a:r>
            <a:endParaRPr lang="ru-RU" sz="2400">
              <a:latin typeface="Georgia" pitchFamily="18" charset="0"/>
            </a:endParaRPr>
          </a:p>
          <a:p>
            <a:pPr lvl="1" algn="ctr">
              <a:spcAft>
                <a:spcPts val="1000"/>
              </a:spcAft>
            </a:pPr>
            <a:r>
              <a:rPr lang="ru-RU" sz="2400" b="1">
                <a:latin typeface="Georgia" pitchFamily="18" charset="0"/>
              </a:rPr>
              <a:t>Но!</a:t>
            </a:r>
            <a:endParaRPr lang="ru-RU" sz="2400">
              <a:latin typeface="Georgia" pitchFamily="18" charset="0"/>
            </a:endParaRPr>
          </a:p>
          <a:p>
            <a:pPr lvl="1" algn="just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Жевательная резинка провоцирует развитие гастрита</a:t>
            </a:r>
          </a:p>
          <a:p>
            <a:pPr lvl="1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«Жвачка» способна провоцировать выпадение пломб</a:t>
            </a:r>
          </a:p>
          <a:p>
            <a:pPr lvl="1">
              <a:spcAft>
                <a:spcPts val="1000"/>
              </a:spcAft>
            </a:pPr>
            <a:r>
              <a:rPr lang="ru-RU" sz="2400" b="1">
                <a:solidFill>
                  <a:srgbClr val="FF0000"/>
                </a:solidFill>
                <a:latin typeface="Georgia" pitchFamily="18" charset="0"/>
              </a:rPr>
              <a:t>Наполнители могут вызывать аллергические реакции</a:t>
            </a:r>
            <a:endParaRPr lang="ru-RU" sz="240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6" grpId="1" animBg="1"/>
      <p:bldP spid="9" grpId="0" animBg="1"/>
      <p:bldP spid="9" grpId="1" animBg="1"/>
      <p:bldP spid="10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Заключение 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357313"/>
            <a:ext cx="6429375" cy="5357812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Курс </a:t>
            </a:r>
            <a:r>
              <a:rPr lang="ru-RU" b="1" dirty="0" smtClean="0"/>
              <a:t>открывает широкие возможности </a:t>
            </a:r>
            <a:r>
              <a:rPr lang="ru-RU" b="1" dirty="0" smtClean="0">
                <a:solidFill>
                  <a:schemeClr val="accent1"/>
                </a:solidFill>
              </a:rPr>
              <a:t>для развития общих и специальных знаний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chemeClr val="accent1"/>
                </a:solidFill>
              </a:rPr>
              <a:t>повышения интереса </a:t>
            </a:r>
            <a:r>
              <a:rPr lang="ru-RU" dirty="0" smtClean="0"/>
              <a:t>обучающихся к физике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Программа </a:t>
            </a:r>
            <a:r>
              <a:rPr lang="ru-RU" b="1" dirty="0" smtClean="0"/>
              <a:t>содержит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новые</a:t>
            </a:r>
            <a:r>
              <a:rPr lang="ru-RU" dirty="0" smtClean="0"/>
              <a:t> для обучающихся </a:t>
            </a:r>
            <a:r>
              <a:rPr lang="ru-RU" b="1" dirty="0" smtClean="0">
                <a:solidFill>
                  <a:schemeClr val="accent1"/>
                </a:solidFill>
              </a:rPr>
              <a:t>сведения</a:t>
            </a:r>
            <a:r>
              <a:rPr lang="ru-RU" dirty="0" smtClean="0"/>
              <a:t>, не входящие в обязательную программу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Содержание</a:t>
            </a:r>
            <a:r>
              <a:rPr lang="ru-RU" dirty="0" smtClean="0"/>
              <a:t> программы </a:t>
            </a:r>
            <a:r>
              <a:rPr lang="ru-RU" b="1" dirty="0" smtClean="0"/>
              <a:t>способствует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/>
                </a:solidFill>
              </a:rPr>
              <a:t>интеллектуальному и творческому развитию </a:t>
            </a:r>
            <a:r>
              <a:rPr lang="ru-RU" dirty="0" smtClean="0"/>
              <a:t>школьников, формированию системности знаний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6588125" y="1557338"/>
            <a:ext cx="2305050" cy="136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6588125" y="3068638"/>
            <a:ext cx="2305050" cy="34559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686675" cy="1857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Отличие программы внеурочной деятельности от курсов по выбору 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>
          <a:xfrm>
            <a:off x="428625" y="1928813"/>
            <a:ext cx="6072188" cy="4572000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97 %</a:t>
            </a:r>
            <a:r>
              <a:rPr lang="ru-RU" smtClean="0"/>
              <a:t> занятий - </a:t>
            </a:r>
            <a:r>
              <a:rPr lang="ru-RU" smtClean="0">
                <a:solidFill>
                  <a:srgbClr val="FF0000"/>
                </a:solidFill>
              </a:rPr>
              <a:t>лабораторные и практические исследования;</a:t>
            </a:r>
          </a:p>
          <a:p>
            <a:r>
              <a:rPr lang="ru-RU" b="1" smtClean="0">
                <a:solidFill>
                  <a:srgbClr val="FF0000"/>
                </a:solidFill>
              </a:rPr>
              <a:t>3-5 минут </a:t>
            </a:r>
            <a:r>
              <a:rPr lang="ru-RU" smtClean="0"/>
              <a:t>- оформление результатов </a:t>
            </a:r>
            <a:r>
              <a:rPr lang="ru-RU" smtClean="0">
                <a:solidFill>
                  <a:srgbClr val="FF0000"/>
                </a:solidFill>
              </a:rPr>
              <a:t>по заготовленным шаблонам;</a:t>
            </a:r>
          </a:p>
          <a:p>
            <a:r>
              <a:rPr lang="ru-RU" b="1" smtClean="0">
                <a:solidFill>
                  <a:srgbClr val="FF0000"/>
                </a:solidFill>
              </a:rPr>
              <a:t>20 %</a:t>
            </a:r>
            <a:r>
              <a:rPr lang="ru-RU" smtClean="0"/>
              <a:t> занятий – </a:t>
            </a:r>
            <a:r>
              <a:rPr lang="ru-RU" smtClean="0">
                <a:solidFill>
                  <a:srgbClr val="FF0000"/>
                </a:solidFill>
              </a:rPr>
              <a:t>на улице</a:t>
            </a:r>
          </a:p>
        </p:txBody>
      </p:sp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6588125" y="1484313"/>
            <a:ext cx="2305050" cy="136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6588125" y="3068638"/>
            <a:ext cx="2305050" cy="136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6588125" y="4652963"/>
            <a:ext cx="2305050" cy="136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3" descr="DSC033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285750"/>
            <a:ext cx="200025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Рисунок 2" descr="Школа-2007, декабрь 045.jpg"/>
          <p:cNvPicPr>
            <a:picLocks noChangeAspect="1"/>
          </p:cNvPicPr>
          <p:nvPr/>
        </p:nvPicPr>
        <p:blipFill>
          <a:blip r:embed="rId3"/>
          <a:srcRect t="4781" b="4781"/>
          <a:stretch>
            <a:fillRect/>
          </a:stretch>
        </p:blipFill>
        <p:spPr bwMode="auto">
          <a:xfrm>
            <a:off x="7572375" y="5405438"/>
            <a:ext cx="1260475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1357313"/>
            <a:ext cx="207168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25" y="285750"/>
            <a:ext cx="2428875" cy="380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2" descr="F:\Сайты\Гимназия №1\Физика\3. Диф. решетка-we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357188"/>
            <a:ext cx="2286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3214688"/>
            <a:ext cx="174307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63" y="285750"/>
            <a:ext cx="1357312" cy="276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2" descr="http://irinai4.narod.ru/resulytati/utilid-28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50" y="5000625"/>
            <a:ext cx="2214563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375" y="3214688"/>
            <a:ext cx="2335213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2" name="Рисунок 13" descr="C:\Documents and Settings\Ирина\Local Settings\Temporary Internet Files\Content.Word\DSC08709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71750" y="4143375"/>
            <a:ext cx="18954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3" name="Рисунок 14" descr="C:\Documents and Settings\Ирина\Local Settings\Temporary Internet Files\Content.Word\DSC08704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50" y="2286000"/>
            <a:ext cx="22288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4" name="Рисунок 15" descr="C:\Documents and Settings\Ирина\Local Settings\Temporary Internet Files\Content.Word\DSC09184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86500" y="5429250"/>
            <a:ext cx="11906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395288" y="549275"/>
            <a:ext cx="8353425" cy="59039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9096" y="1995477"/>
            <a:ext cx="7929618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Спасибо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За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внимание!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Цель программы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600200"/>
            <a:ext cx="8401050" cy="4525963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формирование</a:t>
            </a:r>
            <a:r>
              <a:rPr lang="ru-RU" dirty="0" smtClean="0"/>
              <a:t> умений </a:t>
            </a:r>
            <a:r>
              <a:rPr lang="ru-RU" b="1" dirty="0" smtClean="0">
                <a:solidFill>
                  <a:srgbClr val="C00000"/>
                </a:solidFill>
              </a:rPr>
              <a:t>наблюдать</a:t>
            </a:r>
            <a:r>
              <a:rPr lang="ru-RU" dirty="0" smtClean="0"/>
              <a:t> природные явления и </a:t>
            </a:r>
            <a:r>
              <a:rPr lang="ru-RU" b="1" dirty="0" smtClean="0">
                <a:solidFill>
                  <a:srgbClr val="C00000"/>
                </a:solidFill>
              </a:rPr>
              <a:t>выполнять</a:t>
            </a:r>
            <a:r>
              <a:rPr lang="ru-RU" dirty="0" smtClean="0"/>
              <a:t> опыты, лабораторные работы и экспериментальные исследования объектов и явлений природы;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развитие</a:t>
            </a:r>
            <a:r>
              <a:rPr lang="ru-RU" dirty="0" smtClean="0"/>
              <a:t> познавательных интересов и творческих способностей обучающихся, </a:t>
            </a:r>
            <a:r>
              <a:rPr lang="ru-RU" b="1" dirty="0" smtClean="0">
                <a:solidFill>
                  <a:srgbClr val="C00000"/>
                </a:solidFill>
              </a:rPr>
              <a:t>передача</a:t>
            </a:r>
            <a:r>
              <a:rPr lang="ru-RU" dirty="0" smtClean="0"/>
              <a:t> им </a:t>
            </a:r>
            <a:r>
              <a:rPr lang="ru-RU" b="1" dirty="0" smtClean="0">
                <a:solidFill>
                  <a:srgbClr val="C00000"/>
                </a:solidFill>
              </a:rPr>
              <a:t>опыта творческой деятельности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Задачи</a:t>
            </a:r>
          </a:p>
        </p:txBody>
      </p:sp>
      <p:sp>
        <p:nvSpPr>
          <p:cNvPr id="17410" name="Содержимое 4"/>
          <p:cNvSpPr>
            <a:spLocks noGrp="1"/>
          </p:cNvSpPr>
          <p:nvPr>
            <p:ph idx="1"/>
          </p:nvPr>
        </p:nvSpPr>
        <p:spPr>
          <a:xfrm>
            <a:off x="428625" y="1571625"/>
            <a:ext cx="8286750" cy="4929188"/>
          </a:xfrm>
        </p:spPr>
        <p:txBody>
          <a:bodyPr/>
          <a:lstStyle/>
          <a:p>
            <a:pPr marL="457200" indent="-457200">
              <a:buFont typeface="Trebuchet MS" pitchFamily="34" charset="0"/>
              <a:buAutoNum type="arabicPeriod"/>
            </a:pPr>
            <a:r>
              <a:rPr lang="ru-RU" sz="2400" b="1" smtClean="0">
                <a:solidFill>
                  <a:srgbClr val="C00000"/>
                </a:solidFill>
              </a:rPr>
              <a:t>формировать</a:t>
            </a:r>
            <a:r>
              <a:rPr lang="ru-RU" sz="2400" smtClean="0"/>
              <a:t> у обучающихся </a:t>
            </a:r>
            <a:r>
              <a:rPr lang="ru-RU" sz="2400" b="1" smtClean="0">
                <a:solidFill>
                  <a:srgbClr val="C00000"/>
                </a:solidFill>
              </a:rPr>
              <a:t>умение</a:t>
            </a:r>
            <a:r>
              <a:rPr lang="ru-RU" sz="2400" smtClean="0"/>
              <a:t> безопасного и эффективного </a:t>
            </a:r>
            <a:r>
              <a:rPr lang="ru-RU" sz="2400" b="1" smtClean="0">
                <a:solidFill>
                  <a:srgbClr val="C00000"/>
                </a:solidFill>
              </a:rPr>
              <a:t>использования лабораторного оборудования</a:t>
            </a:r>
            <a:r>
              <a:rPr lang="ru-RU" sz="2400" smtClean="0"/>
              <a:t>;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ru-RU" sz="2400" b="1" smtClean="0">
                <a:solidFill>
                  <a:srgbClr val="C00000"/>
                </a:solidFill>
              </a:rPr>
              <a:t>формировать</a:t>
            </a:r>
            <a:r>
              <a:rPr lang="ru-RU" sz="2400" smtClean="0"/>
              <a:t> навыки </a:t>
            </a:r>
            <a:r>
              <a:rPr lang="ru-RU" sz="2400" b="1" smtClean="0">
                <a:solidFill>
                  <a:srgbClr val="C00000"/>
                </a:solidFill>
              </a:rPr>
              <a:t>исследовательской деятельности</a:t>
            </a:r>
            <a:r>
              <a:rPr lang="ru-RU" sz="2400" smtClean="0"/>
              <a:t>, управления объектами с помощью составленных для них алгоритмов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Задачи</a:t>
            </a:r>
          </a:p>
        </p:txBody>
      </p:sp>
      <p:sp>
        <p:nvSpPr>
          <p:cNvPr id="18434" name="Содержимое 4"/>
          <p:cNvSpPr>
            <a:spLocks noGrp="1"/>
          </p:cNvSpPr>
          <p:nvPr>
            <p:ph idx="1"/>
          </p:nvPr>
        </p:nvSpPr>
        <p:spPr>
          <a:xfrm>
            <a:off x="285750" y="1500188"/>
            <a:ext cx="8429625" cy="5072062"/>
          </a:xfrm>
        </p:spPr>
        <p:txBody>
          <a:bodyPr/>
          <a:lstStyle/>
          <a:p>
            <a:pPr marL="514350" indent="-514350">
              <a:buFont typeface="Trebuchet MS" pitchFamily="34" charset="0"/>
              <a:buAutoNum type="arabicPeriod" startAt="3"/>
            </a:pPr>
            <a:r>
              <a:rPr lang="ru-RU" sz="2400" b="1" smtClean="0">
                <a:solidFill>
                  <a:srgbClr val="C00000"/>
                </a:solidFill>
              </a:rPr>
              <a:t>формировать</a:t>
            </a:r>
            <a:r>
              <a:rPr lang="ru-RU" sz="2400" smtClean="0"/>
              <a:t> готовность и способность обучающихся к </a:t>
            </a:r>
            <a:r>
              <a:rPr lang="ru-RU" sz="2400" b="1" smtClean="0">
                <a:solidFill>
                  <a:srgbClr val="C00000"/>
                </a:solidFill>
              </a:rPr>
              <a:t>осознанному выбору </a:t>
            </a:r>
            <a:r>
              <a:rPr lang="ru-RU" sz="2400" smtClean="0"/>
              <a:t>и </a:t>
            </a:r>
            <a:r>
              <a:rPr lang="ru-RU" sz="2400" b="1" smtClean="0">
                <a:solidFill>
                  <a:srgbClr val="C00000"/>
                </a:solidFill>
              </a:rPr>
              <a:t>построению дальнейшей индивидуальной траектории </a:t>
            </a:r>
            <a:r>
              <a:rPr lang="ru-RU" sz="2400" smtClean="0"/>
              <a:t>образования на базе ориентировки в мире профессий и профессиональных предпочтений;</a:t>
            </a:r>
          </a:p>
          <a:p>
            <a:pPr marL="514350" indent="-514350">
              <a:buFont typeface="Trebuchet MS" pitchFamily="34" charset="0"/>
              <a:buAutoNum type="arabicPeriod" startAt="3"/>
            </a:pPr>
            <a:r>
              <a:rPr lang="ru-RU" sz="2400" b="1" smtClean="0">
                <a:solidFill>
                  <a:srgbClr val="C00000"/>
                </a:solidFill>
              </a:rPr>
              <a:t>создать условия </a:t>
            </a:r>
            <a:r>
              <a:rPr lang="ru-RU" sz="2400" smtClean="0"/>
              <a:t>для формирования </a:t>
            </a:r>
            <a:r>
              <a:rPr lang="ru-RU" sz="2400" b="1" smtClean="0">
                <a:solidFill>
                  <a:srgbClr val="C00000"/>
                </a:solidFill>
              </a:rPr>
              <a:t>коммуникативной компетентности</a:t>
            </a:r>
            <a:r>
              <a:rPr lang="ru-RU" sz="2400" smtClean="0"/>
              <a:t> в общении и сотрудничестве со сверстниками, взрослыми в процессе учебно-исследовательской и творческой деятельности; умения выступать перед аудиторией, представляя ей результаты своей работы с помощью средств ИКТ.</a:t>
            </a:r>
          </a:p>
          <a:p>
            <a:pPr marL="514350" indent="-514350">
              <a:buFont typeface="Trebuchet MS" pitchFamily="34" charset="0"/>
              <a:buAutoNum type="arabicPeriod" startAt="3"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714875" cy="1000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Этапы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285875"/>
            <a:ext cx="4714875" cy="54292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Необходимо </a:t>
            </a:r>
          </a:p>
          <a:p>
            <a:r>
              <a:rPr lang="ru-RU" sz="3200" smtClean="0"/>
              <a:t>организовать работу обучающихся в лаборатории, </a:t>
            </a:r>
          </a:p>
          <a:p>
            <a:r>
              <a:rPr lang="ru-RU" sz="3200" smtClean="0"/>
              <a:t>предоставить возможность </a:t>
            </a:r>
            <a:r>
              <a:rPr lang="ru-RU" sz="3200" b="1" smtClean="0">
                <a:solidFill>
                  <a:srgbClr val="C00000"/>
                </a:solidFill>
              </a:rPr>
              <a:t>индивидуальных исследований </a:t>
            </a:r>
            <a:r>
              <a:rPr lang="ru-RU" sz="3200" smtClean="0"/>
              <a:t>и групповой работы, работы в парах. 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5500688" y="1071563"/>
            <a:ext cx="3214687" cy="1214437"/>
          </a:xfrm>
          <a:prstGeom prst="downArrowCallout">
            <a:avLst>
              <a:gd name="adj1" fmla="val 31981"/>
              <a:gd name="adj2" fmla="val 30780"/>
              <a:gd name="adj3" fmla="val 14940"/>
              <a:gd name="adj4" fmla="val 74924"/>
            </a:avLst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Сбор информации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5500688" y="2214563"/>
            <a:ext cx="3214687" cy="1214437"/>
          </a:xfrm>
          <a:prstGeom prst="downArrowCallout">
            <a:avLst>
              <a:gd name="adj1" fmla="val 31981"/>
              <a:gd name="adj2" fmla="val 30780"/>
              <a:gd name="adj3" fmla="val 14940"/>
              <a:gd name="adj4" fmla="val 74924"/>
            </a:avLst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Наблюдение (эксперимент)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5500688" y="3357563"/>
            <a:ext cx="3214687" cy="1214437"/>
          </a:xfrm>
          <a:prstGeom prst="downArrowCallout">
            <a:avLst>
              <a:gd name="adj1" fmla="val 31981"/>
              <a:gd name="adj2" fmla="val 30780"/>
              <a:gd name="adj3" fmla="val 14940"/>
              <a:gd name="adj4" fmla="val 74924"/>
            </a:avLst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Анализ</a:t>
            </a: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5500688" y="4500563"/>
            <a:ext cx="3214687" cy="1214437"/>
          </a:xfrm>
          <a:prstGeom prst="downArrowCallout">
            <a:avLst>
              <a:gd name="adj1" fmla="val 31981"/>
              <a:gd name="adj2" fmla="val 30780"/>
              <a:gd name="adj3" fmla="val 14940"/>
              <a:gd name="adj4" fmla="val 74924"/>
            </a:avLst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Выработка гипотезы</a:t>
            </a:r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500688" y="5643563"/>
            <a:ext cx="3214687" cy="1214437"/>
          </a:xfrm>
          <a:prstGeom prst="downArrowCallout">
            <a:avLst>
              <a:gd name="adj1" fmla="val 31981"/>
              <a:gd name="adj2" fmla="val 30780"/>
              <a:gd name="adj3" fmla="val 14940"/>
              <a:gd name="adj4" fmla="val 74924"/>
            </a:avLst>
          </a:prstGeom>
          <a:gradFill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Разработка теории</a:t>
            </a: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857750" y="0"/>
            <a:ext cx="4286250" cy="928688"/>
          </a:xfrm>
          <a:prstGeom prst="wedgeRoundRectCallout">
            <a:avLst>
              <a:gd name="adj1" fmla="val -2596"/>
              <a:gd name="adj2" fmla="val 76793"/>
              <a:gd name="adj3" fmla="val 16667"/>
            </a:avLst>
          </a:prstGeom>
          <a:gradFill>
            <a:gsLst>
              <a:gs pos="0">
                <a:schemeClr val="bg2"/>
              </a:gs>
              <a:gs pos="50000">
                <a:srgbClr val="FFFFFF"/>
              </a:gs>
              <a:gs pos="100000">
                <a:schemeClr val="bg2"/>
              </a:gs>
            </a:gsLst>
            <a:lin ang="5400000" scaled="1"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Работа по этапам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857875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Виды занятий</a:t>
            </a: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500188"/>
            <a:ext cx="5857875" cy="5214937"/>
          </a:xfrm>
        </p:spPr>
        <p:txBody>
          <a:bodyPr/>
          <a:lstStyle/>
          <a:p>
            <a:r>
              <a:rPr lang="ru-RU" smtClean="0"/>
              <a:t>Практические (лабораторные) работы, </a:t>
            </a:r>
          </a:p>
          <a:p>
            <a:r>
              <a:rPr lang="ru-RU" smtClean="0"/>
              <a:t>индивидуальные исследования, </a:t>
            </a:r>
          </a:p>
          <a:p>
            <a:r>
              <a:rPr lang="ru-RU" smtClean="0"/>
              <a:t>экспериментальное моделирование; </a:t>
            </a:r>
          </a:p>
          <a:p>
            <a:r>
              <a:rPr lang="ru-RU" smtClean="0"/>
              <a:t>демонстрация учителем экспериментов; использование наглядных пособий (видеоматериала, презентаций, раздаточного материала)</a:t>
            </a: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38" y="5072063"/>
            <a:ext cx="2508250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0" y="214313"/>
            <a:ext cx="6786563" cy="6215062"/>
          </a:xfrm>
          <a:prstGeom prst="verticalScroll">
            <a:avLst>
              <a:gd name="adj" fmla="val 11528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FFC000"/>
            </a:solidFill>
            <a:round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2800">
                <a:latin typeface="Georgia" pitchFamily="18" charset="0"/>
              </a:rPr>
              <a:t>Программа основывается преимущественно</a:t>
            </a:r>
          </a:p>
          <a:p>
            <a:pPr algn="ctr">
              <a:spcAft>
                <a:spcPts val="1000"/>
              </a:spcAft>
            </a:pPr>
            <a:r>
              <a:rPr lang="ru-RU" sz="2800">
                <a:latin typeface="Georgia" pitchFamily="18" charset="0"/>
              </a:rPr>
              <a:t> </a:t>
            </a:r>
            <a:r>
              <a:rPr lang="ru-RU" sz="2800" b="1">
                <a:solidFill>
                  <a:srgbClr val="FF0000"/>
                </a:solidFill>
                <a:latin typeface="Georgia" pitchFamily="18" charset="0"/>
              </a:rPr>
              <a:t>на методах активного обучения</a:t>
            </a:r>
            <a:r>
              <a:rPr lang="ru-RU" sz="2800">
                <a:latin typeface="Georgia" pitchFamily="18" charset="0"/>
              </a:rPr>
              <a:t>,</a:t>
            </a:r>
          </a:p>
          <a:p>
            <a:pPr>
              <a:spcAft>
                <a:spcPts val="1000"/>
              </a:spcAft>
            </a:pPr>
            <a:r>
              <a:rPr lang="ru-RU" sz="2800">
                <a:latin typeface="Georgia" pitchFamily="18" charset="0"/>
              </a:rPr>
              <a:t>уделяется значительное внимание </a:t>
            </a:r>
          </a:p>
          <a:p>
            <a:pPr algn="ctr">
              <a:spcAft>
                <a:spcPts val="1000"/>
              </a:spcAft>
            </a:pPr>
            <a:r>
              <a:rPr lang="ru-RU" sz="2800" b="1">
                <a:solidFill>
                  <a:srgbClr val="FF0000"/>
                </a:solidFill>
                <a:latin typeface="Georgia" pitchFamily="18" charset="0"/>
              </a:rPr>
              <a:t>самостоятельной работе</a:t>
            </a:r>
            <a:r>
              <a:rPr lang="ru-RU" sz="2800">
                <a:latin typeface="Georgia" pitchFamily="18" charset="0"/>
              </a:rPr>
              <a:t> обучающихся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6372225" y="2708275"/>
            <a:ext cx="2520950" cy="23034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6372225" y="1052513"/>
            <a:ext cx="2520950" cy="16557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/>
              <a:t>Фото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6215063" cy="1285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Структура программы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500188"/>
            <a:ext cx="8286750" cy="5143500"/>
          </a:xfrm>
        </p:spPr>
        <p:txBody>
          <a:bodyPr rtlCol="0">
            <a:normAutofit fontScale="77500" lnSpcReduction="20000"/>
          </a:bodyPr>
          <a:lstStyle/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Пояснительная записка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Общая характеристика программы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Личностные,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и предметные результаты освоения программы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Содержание учебного программы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Тематическое планирование с определением основных видов учебной деятельности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Описание учебно-методического и материально-технического обеспечения образовательного процесса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Планируемые результаты изучения программы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Список информационных источников, использованных при подготовке программы</a:t>
            </a:r>
          </a:p>
          <a:p>
            <a:pPr marL="571500" indent="-571500" fontAlgn="auto">
              <a:spcAft>
                <a:spcPts val="0"/>
              </a:spcAft>
              <a:buFont typeface="+mj-lt"/>
              <a:buAutoNum type="romanUcPeriod"/>
              <a:defRPr/>
            </a:pPr>
            <a:r>
              <a:rPr lang="ru-RU" dirty="0" smtClean="0"/>
              <a:t>Приложение</a:t>
            </a:r>
            <a:endParaRPr lang="ru-RU" dirty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214313"/>
            <a:ext cx="12985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</TotalTime>
  <Words>1101</Words>
  <Application>Microsoft Office PowerPoint</Application>
  <PresentationFormat>Экран (4:3)</PresentationFormat>
  <Paragraphs>285</Paragraphs>
  <Slides>32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Georgia</vt:lpstr>
      <vt:lpstr>Arial</vt:lpstr>
      <vt:lpstr>Trebuchet MS</vt:lpstr>
      <vt:lpstr>Calibri</vt:lpstr>
      <vt:lpstr>Wingdings</vt:lpstr>
      <vt:lpstr>Times New Roman</vt:lpstr>
      <vt:lpstr>+mj-lt</vt:lpstr>
      <vt:lpstr>Тема Office</vt:lpstr>
      <vt:lpstr>Лист</vt:lpstr>
      <vt:lpstr>Наука опытным путем Рабочая программа внеурочной деятельности</vt:lpstr>
      <vt:lpstr>Наука опытным путем Рабочая программа внеурочной деятельности</vt:lpstr>
      <vt:lpstr>Новизна</vt:lpstr>
      <vt:lpstr>Цель программы</vt:lpstr>
      <vt:lpstr>Задачи</vt:lpstr>
      <vt:lpstr>Задачи</vt:lpstr>
      <vt:lpstr>Этапы</vt:lpstr>
      <vt:lpstr>Виды занятий</vt:lpstr>
      <vt:lpstr>Структура программы</vt:lpstr>
      <vt:lpstr>Содержание программы</vt:lpstr>
      <vt:lpstr>Содержание программы</vt:lpstr>
      <vt:lpstr>Содержание программы</vt:lpstr>
      <vt:lpstr>Перечень оборудования кабинета для реализации программы</vt:lpstr>
      <vt:lpstr>Планируемые результаты изучения программы</vt:lpstr>
      <vt:lpstr>Слайд 15</vt:lpstr>
      <vt:lpstr>Слайд 16</vt:lpstr>
      <vt:lpstr>Слайд 17</vt:lpstr>
      <vt:lpstr>Критерии определения потребностей</vt:lpstr>
      <vt:lpstr>Рефлексия обучающегося</vt:lpstr>
      <vt:lpstr>Формы подведения итогов</vt:lpstr>
      <vt:lpstr>Слайд 21</vt:lpstr>
      <vt:lpstr>Слайд 22</vt:lpstr>
      <vt:lpstr>Слайд 23</vt:lpstr>
      <vt:lpstr>Расчет в электронном виде</vt:lpstr>
      <vt:lpstr>Приложение</vt:lpstr>
      <vt:lpstr>Частичная апробация</vt:lpstr>
      <vt:lpstr>Результаты</vt:lpstr>
      <vt:lpstr>Слайд 28</vt:lpstr>
      <vt:lpstr>Слайд 29</vt:lpstr>
      <vt:lpstr>Заключение </vt:lpstr>
      <vt:lpstr>Отличие программы внеурочной деятельности от курсов по выбору 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Мама</cp:lastModifiedBy>
  <cp:revision>119</cp:revision>
  <dcterms:modified xsi:type="dcterms:W3CDTF">2013-08-27T11:12:30Z</dcterms:modified>
</cp:coreProperties>
</file>