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4" r:id="rId8"/>
    <p:sldId id="262" r:id="rId9"/>
    <p:sldId id="270" r:id="rId10"/>
    <p:sldId id="271" r:id="rId11"/>
    <p:sldId id="272" r:id="rId12"/>
    <p:sldId id="278" r:id="rId13"/>
    <p:sldId id="274" r:id="rId14"/>
    <p:sldId id="277" r:id="rId15"/>
    <p:sldId id="276" r:id="rId16"/>
    <p:sldId id="273" r:id="rId17"/>
    <p:sldId id="263" r:id="rId18"/>
    <p:sldId id="265" r:id="rId19"/>
    <p:sldId id="266" r:id="rId20"/>
    <p:sldId id="267" r:id="rId21"/>
    <p:sldId id="269" r:id="rId22"/>
    <p:sldId id="26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99FF99"/>
    <a:srgbClr val="66CCFF"/>
    <a:srgbClr val="9966FF"/>
    <a:srgbClr val="FFCCCC"/>
    <a:srgbClr val="FFFF66"/>
    <a:srgbClr val="99FF66"/>
    <a:srgbClr val="66FFFF"/>
    <a:srgbClr val="CCFF99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85794"/>
            <a:ext cx="7643866" cy="2571768"/>
          </a:xfrm>
          <a:solidFill>
            <a:schemeClr val="bg1"/>
          </a:solidFill>
          <a:ln w="11112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sz="8000" b="1" dirty="0" smtClean="0">
                <a:latin typeface="Arial Black" pitchFamily="34" charset="0"/>
              </a:rPr>
              <a:t>СОЦИОЛОГИЯ КАК НАУКА</a:t>
            </a:r>
            <a:br>
              <a:rPr lang="ru-RU" sz="8000" b="1" dirty="0" smtClean="0">
                <a:latin typeface="Arial Black" pitchFamily="34" charset="0"/>
              </a:rPr>
            </a:br>
            <a:endParaRPr lang="ru-RU" sz="8000" b="1" dirty="0">
              <a:latin typeface="Arial Black" pitchFamily="34" charset="0"/>
            </a:endParaRPr>
          </a:p>
        </p:txBody>
      </p:sp>
      <p:pic>
        <p:nvPicPr>
          <p:cNvPr id="5" name="Рисунок 4" descr="1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3357562"/>
            <a:ext cx="3286148" cy="3286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00042"/>
            <a:ext cx="8786874" cy="178594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ahoma" pitchFamily="34" charset="0"/>
              </a:rPr>
              <a:t>В отличие от естественных наук, в </a:t>
            </a:r>
            <a:r>
              <a:rPr lang="ru-RU" sz="2400" b="1" dirty="0" smtClean="0">
                <a:latin typeface="Tahoma" pitchFamily="34" charset="0"/>
              </a:rPr>
              <a:t>познании социальной жизни использование математических и подобных им процедур возможно лишь в достаточно ограниченных пределах, а иногда просто невозможно.</a:t>
            </a:r>
            <a:endParaRPr lang="ru-RU" sz="2400" b="1" dirty="0"/>
          </a:p>
        </p:txBody>
      </p:sp>
      <p:pic>
        <p:nvPicPr>
          <p:cNvPr id="4" name="Содержимое 3" descr="rotbhfor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43372" y="2571744"/>
            <a:ext cx="4572032" cy="3474744"/>
          </a:xfrm>
        </p:spPr>
      </p:pic>
      <p:pic>
        <p:nvPicPr>
          <p:cNvPr id="5" name="Рисунок 4" descr="1с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4" y="3000372"/>
            <a:ext cx="4000528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  <a:ln w="120650"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latin typeface="Tahoma" pitchFamily="34" charset="0"/>
              </a:rPr>
              <a:t>Поскольку </a:t>
            </a:r>
            <a:r>
              <a:rPr lang="ru-RU" sz="2800" b="1" dirty="0" smtClean="0">
                <a:latin typeface="Tahoma" pitchFamily="34" charset="0"/>
              </a:rPr>
              <a:t>общество выступает одновременно и субъектом, и объектом познания, социальное познание выступает как самопознание.</a:t>
            </a:r>
            <a:endParaRPr lang="ru-RU" sz="2800" b="1" dirty="0"/>
          </a:p>
        </p:txBody>
      </p:sp>
      <p:pic>
        <p:nvPicPr>
          <p:cNvPr id="4" name="Содержимое 3" descr="мт25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2500306"/>
            <a:ext cx="1647539" cy="1928826"/>
          </a:xfrm>
        </p:spPr>
      </p:pic>
      <p:pic>
        <p:nvPicPr>
          <p:cNvPr id="5" name="Рисунок 4" descr="00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2835"/>
            <a:ext cx="2138371" cy="3505165"/>
          </a:xfrm>
          <a:prstGeom prst="rect">
            <a:avLst/>
          </a:prstGeom>
        </p:spPr>
      </p:pic>
      <p:pic>
        <p:nvPicPr>
          <p:cNvPr id="6" name="Рисунок 5" descr="3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3571876"/>
            <a:ext cx="1785950" cy="2274110"/>
          </a:xfrm>
          <a:prstGeom prst="rect">
            <a:avLst/>
          </a:prstGeom>
        </p:spPr>
      </p:pic>
      <p:pic>
        <p:nvPicPr>
          <p:cNvPr id="7" name="Рисунок 6" descr="69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5959" y="4500570"/>
            <a:ext cx="2879845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3. </a:t>
            </a:r>
            <a:r>
              <a:rPr lang="ru-RU" sz="3100" b="1" dirty="0" smtClean="0">
                <a:latin typeface="Arial Black" pitchFamily="34" charset="0"/>
              </a:rPr>
              <a:t>МЕСТО СОЦИОЛОГИИ В СИСТЕМЕ НАУЧНОГО ЗНАНИЯ. </a:t>
            </a:r>
            <a:br>
              <a:rPr lang="ru-RU" sz="3100" b="1" dirty="0" smtClean="0">
                <a:latin typeface="Arial Black" pitchFamily="34" charset="0"/>
              </a:rPr>
            </a:br>
            <a:endParaRPr lang="ru-RU" sz="31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4525963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700" b="1" dirty="0" smtClean="0">
                <a:latin typeface="Arial Black" pitchFamily="34" charset="0"/>
              </a:rPr>
              <a:t>СОЦИОЛОГИЯ </a:t>
            </a:r>
          </a:p>
          <a:p>
            <a:pPr algn="ctr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содружестве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с родственными ей дисциплинами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–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b="1" i="1" dirty="0" smtClean="0">
                <a:latin typeface="Arial Black" pitchFamily="34" charset="0"/>
              </a:rPr>
              <a:t>психологией</a:t>
            </a:r>
            <a:r>
              <a:rPr lang="ru-RU" b="1" i="1" dirty="0" smtClean="0">
                <a:latin typeface="Arial Black" pitchFamily="34" charset="0"/>
              </a:rPr>
              <a:t>, </a:t>
            </a:r>
            <a:endParaRPr lang="ru-RU" b="1" i="1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b="1" i="1" dirty="0" smtClean="0">
                <a:latin typeface="Arial Black" pitchFamily="34" charset="0"/>
              </a:rPr>
              <a:t>социальной </a:t>
            </a:r>
            <a:r>
              <a:rPr lang="ru-RU" b="1" i="1" dirty="0" smtClean="0">
                <a:latin typeface="Arial Black" pitchFamily="34" charset="0"/>
              </a:rPr>
              <a:t>психологией, </a:t>
            </a:r>
            <a:endParaRPr lang="ru-RU" b="1" i="1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b="1" i="1" dirty="0" smtClean="0">
                <a:latin typeface="Arial Black" pitchFamily="34" charset="0"/>
              </a:rPr>
              <a:t>экономикой</a:t>
            </a:r>
            <a:r>
              <a:rPr lang="ru-RU" b="1" i="1" dirty="0" smtClean="0">
                <a:latin typeface="Arial Black" pitchFamily="34" charset="0"/>
              </a:rPr>
              <a:t>, </a:t>
            </a:r>
            <a:endParaRPr lang="ru-RU" b="1" i="1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b="1" i="1" dirty="0" smtClean="0">
                <a:latin typeface="Arial Black" pitchFamily="34" charset="0"/>
              </a:rPr>
              <a:t>антропологией</a:t>
            </a:r>
            <a:r>
              <a:rPr lang="ru-RU" b="1" i="1" dirty="0" smtClean="0">
                <a:latin typeface="Arial Black" pitchFamily="34" charset="0"/>
              </a:rPr>
              <a:t>, </a:t>
            </a:r>
            <a:endParaRPr lang="ru-RU" b="1" i="1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b="1" i="1" dirty="0" smtClean="0">
                <a:latin typeface="Arial Black" pitchFamily="34" charset="0"/>
              </a:rPr>
              <a:t>политологией,</a:t>
            </a:r>
          </a:p>
          <a:p>
            <a:pPr algn="ctr">
              <a:buNone/>
            </a:pPr>
            <a:r>
              <a:rPr lang="ru-RU" b="1" i="1" dirty="0" smtClean="0">
                <a:latin typeface="Arial Black" pitchFamily="34" charset="0"/>
              </a:rPr>
              <a:t>этнографией </a:t>
            </a:r>
          </a:p>
          <a:p>
            <a:pPr algn="ctr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образует систему научного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знания </a:t>
            </a:r>
            <a:r>
              <a:rPr lang="ru-RU" b="1" dirty="0" smtClean="0">
                <a:latin typeface="Arial Black" pitchFamily="34" charset="0"/>
              </a:rPr>
              <a:t>– </a:t>
            </a:r>
            <a:endParaRPr lang="ru-RU" b="1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sz="4600" b="1" dirty="0" smtClean="0">
                <a:latin typeface="Arial Black" pitchFamily="34" charset="0"/>
              </a:rPr>
              <a:t>социальное </a:t>
            </a:r>
            <a:r>
              <a:rPr lang="ru-RU" sz="4600" b="1" dirty="0" smtClean="0">
                <a:latin typeface="Arial Black" pitchFamily="34" charset="0"/>
              </a:rPr>
              <a:t>знание.</a:t>
            </a:r>
            <a:endParaRPr lang="ru-RU" sz="46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ГУМАНИТАРНЫЕ ЗНАНИЯ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 </a:t>
            </a:r>
            <a:r>
              <a:rPr lang="ru-RU" sz="2200" b="1" dirty="0" smtClean="0"/>
              <a:t>(философия, </a:t>
            </a:r>
            <a:r>
              <a:rPr lang="ru-RU" sz="2200" b="1" dirty="0" err="1" smtClean="0"/>
              <a:t>культурология</a:t>
            </a:r>
            <a:r>
              <a:rPr lang="ru-RU" sz="2200" b="1" dirty="0" smtClean="0"/>
              <a:t>, религиоведение) </a:t>
            </a:r>
            <a:br>
              <a:rPr lang="ru-RU" sz="2200" b="1" dirty="0" smtClean="0"/>
            </a:br>
            <a:r>
              <a:rPr lang="ru-RU" sz="2200" b="1" dirty="0" smtClean="0"/>
              <a:t>в меньшей степени опираются на </a:t>
            </a:r>
            <a:r>
              <a:rPr lang="ru-RU" sz="2200" b="1" dirty="0" smtClean="0"/>
              <a:t>сбор </a:t>
            </a:r>
            <a:r>
              <a:rPr lang="ru-RU" sz="2200" b="1" dirty="0" smtClean="0"/>
              <a:t>фактов и эмпирические методы, не используют математический аппарат </a:t>
            </a:r>
            <a:r>
              <a:rPr lang="ru-RU" sz="2200" b="1" dirty="0" smtClean="0"/>
              <a:t>и </a:t>
            </a:r>
            <a:r>
              <a:rPr lang="ru-RU" sz="2200" b="1" dirty="0" smtClean="0"/>
              <a:t>статистику. Здесь доминируют субъективные </a:t>
            </a:r>
            <a:r>
              <a:rPr lang="ru-RU" sz="2200" b="1" dirty="0" smtClean="0"/>
              <a:t>оценки и ценностные </a:t>
            </a:r>
            <a:r>
              <a:rPr lang="ru-RU" sz="2200" b="1" dirty="0" smtClean="0"/>
              <a:t>суждения.</a:t>
            </a:r>
            <a:endParaRPr lang="ru-RU" sz="22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500" r="6107" b="15748"/>
          <a:stretch>
            <a:fillRect/>
          </a:stretch>
        </p:blipFill>
        <p:spPr bwMode="auto">
          <a:xfrm>
            <a:off x="76079" y="2177319"/>
            <a:ext cx="9067921" cy="4823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43206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Arial Black" pitchFamily="34" charset="0"/>
              </a:rPr>
              <a:t>В отличие от других наук </a:t>
            </a:r>
            <a:r>
              <a:rPr lang="ru-RU" sz="2800" dirty="0" smtClean="0">
                <a:latin typeface="Arial Black" pitchFamily="34" charset="0"/>
              </a:rPr>
              <a:t>социология, </a:t>
            </a:r>
            <a:r>
              <a:rPr lang="ru-RU" sz="2800" dirty="0" smtClean="0">
                <a:latin typeface="Arial Black" pitchFamily="34" charset="0"/>
              </a:rPr>
              <a:t>мыслит крупными блоками. </a:t>
            </a:r>
            <a:r>
              <a:rPr lang="ru-RU" sz="2800" dirty="0" smtClean="0">
                <a:latin typeface="Arial Black" pitchFamily="34" charset="0"/>
              </a:rPr>
              <a:t/>
            </a:r>
            <a:br>
              <a:rPr lang="ru-RU" sz="2800" dirty="0" smtClean="0">
                <a:latin typeface="Arial Black" pitchFamily="34" charset="0"/>
              </a:rPr>
            </a:br>
            <a:r>
              <a:rPr lang="ru-RU" sz="2800" dirty="0" smtClean="0">
                <a:latin typeface="Arial Black" pitchFamily="34" charset="0"/>
              </a:rPr>
              <a:t>Она </a:t>
            </a:r>
            <a:r>
              <a:rPr lang="ru-RU" sz="2800" dirty="0" smtClean="0">
                <a:latin typeface="Arial Black" pitchFamily="34" charset="0"/>
              </a:rPr>
              <a:t>способна описать поведение больших масс людей, поэтому тяготеет к статистике.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3428" y="2357430"/>
            <a:ext cx="648629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0585" y="285728"/>
            <a:ext cx="9013415" cy="55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r>
              <a:rPr lang="ru-RU" sz="4000" dirty="0" smtClean="0">
                <a:latin typeface="Arial Black" pitchFamily="34" charset="0"/>
              </a:rPr>
              <a:t>4. СТРУКТУРА СОЦИОЛОГИИ. </a:t>
            </a:r>
            <a:br>
              <a:rPr lang="ru-RU" sz="4000" dirty="0" smtClean="0">
                <a:latin typeface="Arial Black" pitchFamily="34" charset="0"/>
              </a:rPr>
            </a:br>
            <a:endParaRPr lang="ru-RU" sz="40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В современной социологии сосуществуют три подхода к структуре </a:t>
            </a:r>
            <a:r>
              <a:rPr lang="ru-RU" b="1" dirty="0" smtClean="0"/>
              <a:t>социологии: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   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2786058"/>
            <a:ext cx="5461752" cy="584775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635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1) СОДЕРЖАТЕЛЬНЫЙ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3714752"/>
            <a:ext cx="4071966" cy="584775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635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 Black" pitchFamily="34" charset="0"/>
              </a:rPr>
              <a:t>2) ЦЕЛЕВОЙ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7620" y="4572008"/>
            <a:ext cx="4714908" cy="584775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 w="666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 Black" pitchFamily="34" charset="0"/>
              </a:rPr>
              <a:t>3) МАСШТАБНЫЙ</a:t>
            </a:r>
            <a:endParaRPr lang="ru-RU" sz="32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642910" y="285728"/>
            <a:ext cx="7630615" cy="584775"/>
          </a:xfrm>
          <a:prstGeom prst="rect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ln w="635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1) СОДЕРЖАТЕЛЬНЫЙ ПОДХОД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214422"/>
            <a:ext cx="7643867" cy="1815882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47625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ЭМПИРИЧЕСКИЙ УРОВЕНЬ</a:t>
            </a:r>
          </a:p>
          <a:p>
            <a:pPr algn="ctr"/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комплекс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социологических исследований, </a:t>
            </a:r>
            <a:endParaRPr lang="ru-RU" sz="22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ориентированных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на сбор и анализ </a:t>
            </a:r>
            <a:endParaRPr lang="ru-RU" sz="22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реальных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фактов социальной жизни </a:t>
            </a:r>
            <a:endParaRPr lang="ru-RU" sz="22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использованием специальной методики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3214686"/>
            <a:ext cx="7643867" cy="1800493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47625">
            <a:solidFill>
              <a:schemeClr val="accent5">
                <a:lumMod val="75000"/>
              </a:schemeClr>
            </a:solidFill>
          </a:ln>
        </p:spPr>
        <p:txBody>
          <a:bodyPr wrap="square" bIns="0" rtlCol="0" anchor="ctr" anchorCtr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ТЕОРЕТИЧЕСКИЙ УРОВЕНЬ</a:t>
            </a:r>
          </a:p>
          <a:p>
            <a:pPr algn="ctr"/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совокупность суждений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, взглядов, моделей, гипотез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ru-RU" sz="2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объясняющих процессы развития социальной системы в целом и ее элементов</a:t>
            </a:r>
            <a:endParaRPr lang="ru-RU" sz="22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400" dirty="0" smtClean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5214950"/>
            <a:ext cx="7643867" cy="1508105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47625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МЕТОДОЛОГИЧЕСКИЙ УРОВЕНЬ</a:t>
            </a:r>
          </a:p>
          <a:p>
            <a:pPr algn="ctr"/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dirty="0" smtClean="0"/>
              <a:t>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система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принципов, лежащих в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основе накопления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, построения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применения социологического знания.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28992" y="2071678"/>
            <a:ext cx="5286444" cy="4524315"/>
          </a:xfrm>
          <a:prstGeom prst="rect">
            <a:avLst/>
          </a:prstGeom>
          <a:solidFill>
            <a:srgbClr val="FFCCFF"/>
          </a:solidFill>
          <a:ln w="635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        ПРИКЛАДНАЯ  </a:t>
            </a:r>
          </a:p>
          <a:p>
            <a:pPr algn="ctr"/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dirty="0" smtClean="0">
                <a:latin typeface="Arial Black" pitchFamily="34" charset="0"/>
              </a:rPr>
              <a:t>      СОЦИОЛОГИЯ </a:t>
            </a:r>
          </a:p>
          <a:p>
            <a:pPr algn="ctr"/>
            <a:r>
              <a:rPr lang="ru-RU" sz="2400" b="1" dirty="0" smtClean="0"/>
              <a:t>           ориентирована  на   </a:t>
            </a:r>
          </a:p>
          <a:p>
            <a:pPr algn="ctr"/>
            <a:r>
              <a:rPr lang="ru-RU" sz="2400" b="1" dirty="0" smtClean="0"/>
              <a:t>           практическую пользу;</a:t>
            </a:r>
          </a:p>
          <a:p>
            <a:pPr algn="ctr"/>
            <a:r>
              <a:rPr lang="ru-RU" sz="2400" b="1" dirty="0" smtClean="0"/>
              <a:t>          совокупность </a:t>
            </a:r>
            <a:r>
              <a:rPr lang="ru-RU" sz="2400" b="1" dirty="0" smtClean="0"/>
              <a:t>теоретических </a:t>
            </a:r>
            <a:r>
              <a:rPr lang="ru-RU" sz="2400" b="1" dirty="0" smtClean="0"/>
              <a:t>        </a:t>
            </a:r>
          </a:p>
          <a:p>
            <a:pPr algn="ctr"/>
            <a:r>
              <a:rPr lang="ru-RU" sz="2400" b="1" dirty="0" smtClean="0"/>
              <a:t> </a:t>
            </a:r>
            <a:r>
              <a:rPr lang="ru-RU" sz="2400" b="1" dirty="0" smtClean="0"/>
              <a:t>          моделей</a:t>
            </a:r>
            <a:r>
              <a:rPr lang="ru-RU" sz="2400" b="1" dirty="0" smtClean="0"/>
              <a:t>, методов, процедур </a:t>
            </a:r>
            <a:r>
              <a:rPr lang="ru-RU" sz="2400" b="1" dirty="0" smtClean="0"/>
              <a:t> </a:t>
            </a:r>
          </a:p>
          <a:p>
            <a:pPr algn="ctr"/>
            <a:r>
              <a:rPr lang="ru-RU" sz="2400" b="1" dirty="0" smtClean="0"/>
              <a:t> </a:t>
            </a:r>
            <a:r>
              <a:rPr lang="ru-RU" sz="2400" b="1" dirty="0" smtClean="0"/>
              <a:t>        исследования</a:t>
            </a:r>
            <a:r>
              <a:rPr lang="ru-RU" sz="2400" b="1" dirty="0" smtClean="0"/>
              <a:t>, социальных </a:t>
            </a:r>
            <a:r>
              <a:rPr lang="ru-RU" sz="2400" b="1" dirty="0" smtClean="0"/>
              <a:t> </a:t>
            </a:r>
          </a:p>
          <a:p>
            <a:pPr algn="ctr"/>
            <a:r>
              <a:rPr lang="ru-RU" sz="2400" b="1" dirty="0" smtClean="0"/>
              <a:t> </a:t>
            </a:r>
            <a:r>
              <a:rPr lang="ru-RU" sz="2400" b="1" dirty="0" smtClean="0"/>
              <a:t>       технологий</a:t>
            </a:r>
            <a:r>
              <a:rPr lang="ru-RU" sz="2400" b="1" dirty="0" smtClean="0"/>
              <a:t>, конкретных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 </a:t>
            </a:r>
            <a:r>
              <a:rPr lang="ru-RU" sz="2400" b="1" dirty="0" smtClean="0"/>
              <a:t>          программ </a:t>
            </a:r>
            <a:r>
              <a:rPr lang="ru-RU" sz="2400" b="1" dirty="0" smtClean="0"/>
              <a:t>и рекомендаций, </a:t>
            </a:r>
            <a:r>
              <a:rPr lang="ru-RU" sz="2400" b="1" dirty="0" smtClean="0"/>
              <a:t> </a:t>
            </a:r>
          </a:p>
          <a:p>
            <a:pPr algn="ctr"/>
            <a:r>
              <a:rPr lang="ru-RU" sz="2400" b="1" dirty="0" smtClean="0"/>
              <a:t> </a:t>
            </a:r>
            <a:r>
              <a:rPr lang="ru-RU" sz="2400" b="1" dirty="0" smtClean="0"/>
              <a:t>         нацеленных </a:t>
            </a:r>
            <a:r>
              <a:rPr lang="ru-RU" sz="2400" b="1" dirty="0" smtClean="0"/>
              <a:t>на достижение </a:t>
            </a:r>
            <a:r>
              <a:rPr lang="ru-RU" sz="2400" b="1" dirty="0" smtClean="0"/>
              <a:t>  </a:t>
            </a:r>
          </a:p>
          <a:p>
            <a:pPr algn="ctr"/>
            <a:r>
              <a:rPr lang="ru-RU" sz="2400" b="1" dirty="0" smtClean="0"/>
              <a:t> </a:t>
            </a:r>
            <a:r>
              <a:rPr lang="ru-RU" sz="2400" b="1" dirty="0" smtClean="0"/>
              <a:t>         реального </a:t>
            </a:r>
            <a:r>
              <a:rPr lang="ru-RU" sz="2400" b="1" dirty="0" smtClean="0"/>
              <a:t>социального </a:t>
            </a:r>
            <a:r>
              <a:rPr lang="ru-RU" sz="2400" b="1" dirty="0" smtClean="0"/>
              <a:t> </a:t>
            </a:r>
          </a:p>
          <a:p>
            <a:pPr algn="ctr"/>
            <a:r>
              <a:rPr lang="ru-RU" sz="2400" b="1" dirty="0" smtClean="0"/>
              <a:t>              эффекта</a:t>
            </a:r>
            <a:r>
              <a:rPr lang="ru-RU" sz="2400" b="1" dirty="0" smtClean="0"/>
              <a:t>.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  <a:prstGeom prst="rect">
            <a:avLst/>
          </a:prstGeom>
          <a:solidFill>
            <a:srgbClr val="FFCCFF"/>
          </a:solidFill>
          <a:ln w="635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2) ЦЕЛЕВОЙ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285860"/>
            <a:ext cx="4000528" cy="3662541"/>
          </a:xfrm>
          <a:prstGeom prst="rect">
            <a:avLst/>
          </a:prstGeom>
          <a:solidFill>
            <a:srgbClr val="FFCCFF"/>
          </a:solidFill>
          <a:ln w="635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ФУНДАМЕНТАЛЬНАЯ СОЦИОЛОГИЯ  </a:t>
            </a:r>
          </a:p>
          <a:p>
            <a:pPr algn="ctr"/>
            <a:endParaRPr lang="ru-RU" sz="2400" b="1" dirty="0" smtClean="0"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решает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научные проблемы, связанные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 формированием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знания о социальной действительности, описанием,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объяснением</a:t>
            </a:r>
          </a:p>
          <a:p>
            <a:pPr algn="ctr"/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и пониманием процессов социального развития.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6000">
              <a:srgbClr val="1F1F1F"/>
            </a:gs>
            <a:gs pos="17999">
              <a:srgbClr val="FFFFFF"/>
            </a:gs>
            <a:gs pos="42000">
              <a:srgbClr val="636363"/>
            </a:gs>
            <a:gs pos="53000">
              <a:srgbClr val="CFCFCF"/>
            </a:gs>
            <a:gs pos="66000">
              <a:srgbClr val="CFCFCF"/>
            </a:gs>
            <a:gs pos="75999">
              <a:srgbClr val="1F1F1F"/>
            </a:gs>
            <a:gs pos="78999">
              <a:srgbClr val="FFFFFF"/>
            </a:gs>
            <a:gs pos="100000">
              <a:srgbClr val="7F7F7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214422"/>
            <a:ext cx="7500990" cy="3929090"/>
          </a:xfrm>
          <a:solidFill>
            <a:schemeClr val="bg1"/>
          </a:solidFill>
          <a:ln w="82550">
            <a:solidFill>
              <a:schemeClr val="tx1"/>
            </a:solidFill>
          </a:ln>
        </p:spPr>
        <p:txBody>
          <a:bodyPr lIns="396000"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Объект и предмет социологии.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Специфика </a:t>
            </a:r>
            <a:r>
              <a:rPr lang="ru-RU" b="1" dirty="0" smtClean="0"/>
              <a:t>предмета социологии. 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Место </a:t>
            </a:r>
            <a:r>
              <a:rPr lang="ru-RU" b="1" dirty="0" smtClean="0"/>
              <a:t>социологии в системе научного знания. 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Структура </a:t>
            </a:r>
            <a:r>
              <a:rPr lang="ru-RU" b="1" dirty="0" smtClean="0"/>
              <a:t>социологии. 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Функции </a:t>
            </a:r>
            <a:r>
              <a:rPr lang="ru-RU" b="1" dirty="0" smtClean="0"/>
              <a:t>социологии</a:t>
            </a:r>
            <a:r>
              <a:rPr lang="ru-RU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500034" y="357166"/>
            <a:ext cx="8186766" cy="707886"/>
          </a:xfrm>
          <a:prstGeom prst="rect">
            <a:avLst/>
          </a:prstGeom>
          <a:solidFill>
            <a:srgbClr val="CCFF99"/>
          </a:solidFill>
          <a:ln w="666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Arial Black" pitchFamily="34" charset="0"/>
              </a:rPr>
              <a:t>3) МАСШТАБНЫЙ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571472" y="1428736"/>
            <a:ext cx="8072494" cy="1928826"/>
          </a:xfrm>
          <a:prstGeom prst="cub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МАКРОСОЦИОЛОГИЯ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изучает 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крупномасштабные социальные явления (этносы, государства, социальные институты, 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группы)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Куб 6"/>
          <p:cNvSpPr/>
          <p:nvPr/>
        </p:nvSpPr>
        <p:spPr>
          <a:xfrm>
            <a:off x="500034" y="3500438"/>
            <a:ext cx="8215370" cy="2357454"/>
          </a:xfrm>
          <a:prstGeom prst="cube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МИКРОСОЦИОЛОГИЯ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изучает сферы 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непосредственного социального взаимодействия (межличностные отношения, процессы общения в группах, сфера повседневной реальности)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5. ФУНКЦИИ СОЦИОЛОГИИ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285720" y="1285860"/>
            <a:ext cx="4857784" cy="714380"/>
          </a:xfrm>
          <a:prstGeom prst="bevel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ПОЗНАВАТЕЛЬНАЯ</a:t>
            </a: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1214414" y="2143116"/>
            <a:ext cx="5000660" cy="857256"/>
          </a:xfrm>
          <a:prstGeom prst="bevel">
            <a:avLst/>
          </a:prstGeom>
          <a:solidFill>
            <a:srgbClr val="99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ДИАГНОСТИЧЕСКАЯ</a:t>
            </a: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1928794" y="3143248"/>
            <a:ext cx="5286412" cy="785818"/>
          </a:xfrm>
          <a:prstGeom prst="bevel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ПРОГНОСТИЧЕСКАЯ</a:t>
            </a:r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0" name="Багетная рамка 9"/>
          <p:cNvSpPr/>
          <p:nvPr/>
        </p:nvSpPr>
        <p:spPr>
          <a:xfrm>
            <a:off x="2643174" y="4071942"/>
            <a:ext cx="5357850" cy="857256"/>
          </a:xfrm>
          <a:prstGeom prst="bevel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КООРДИНИРУЮЩАЯ</a:t>
            </a:r>
          </a:p>
          <a:p>
            <a:pPr algn="ctr"/>
            <a:endParaRPr lang="ru-RU" dirty="0"/>
          </a:p>
        </p:txBody>
      </p:sp>
      <p:sp>
        <p:nvSpPr>
          <p:cNvPr id="11" name="Багетная рамка 10"/>
          <p:cNvSpPr/>
          <p:nvPr/>
        </p:nvSpPr>
        <p:spPr>
          <a:xfrm>
            <a:off x="3428992" y="5072074"/>
            <a:ext cx="5357850" cy="857256"/>
          </a:xfrm>
          <a:prstGeom prst="bevel">
            <a:avLst/>
          </a:prstGeom>
          <a:solidFill>
            <a:srgbClr val="99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ГУМАНИСТИЧЕСКАЯ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771530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Arial Black" pitchFamily="34" charset="0"/>
              </a:rPr>
              <a:t>1.ОБЪЕКТ И ПРЕДМЕТ СОЦИОЛОГИИ</a:t>
            </a:r>
            <a:r>
              <a:rPr lang="ru-RU" sz="3100" b="1" dirty="0" smtClean="0">
                <a:latin typeface="Arial Black" pitchFamily="34" charset="0"/>
              </a:rPr>
              <a:t>. </a:t>
            </a:r>
            <a:br>
              <a:rPr lang="ru-RU" sz="3100" b="1" dirty="0" smtClean="0">
                <a:latin typeface="Arial Black" pitchFamily="34" charset="0"/>
              </a:rPr>
            </a:br>
            <a:endParaRPr lang="ru-RU" sz="3100" dirty="0">
              <a:latin typeface="Arial Black" pitchFamily="34" charset="0"/>
            </a:endParaRPr>
          </a:p>
        </p:txBody>
      </p:sp>
      <p:pic>
        <p:nvPicPr>
          <p:cNvPr id="4" name="Содержимое 3" descr="cjW2UDeSaS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4846" y="1632975"/>
            <a:ext cx="6859054" cy="47584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072494" cy="1143000"/>
          </a:xfrm>
          <a:ln w="165100"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ru-RU" sz="7200" dirty="0" smtClean="0">
                <a:latin typeface="Arial Black" pitchFamily="34" charset="0"/>
              </a:rPr>
              <a:t>СОЦИОЛОГИЯ</a:t>
            </a:r>
            <a:endParaRPr lang="ru-RU" sz="7200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3143248"/>
            <a:ext cx="3714776" cy="1938992"/>
          </a:xfrm>
          <a:prstGeom prst="rect">
            <a:avLst/>
          </a:prstGeom>
          <a:noFill/>
          <a:ln w="984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лат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SOCIUS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— 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ОБЩЕСТВЕННЫЙ</a:t>
            </a:r>
          </a:p>
          <a:p>
            <a:pPr algn="ctr"/>
            <a:endParaRPr lang="ru-RU" sz="2400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3143248"/>
            <a:ext cx="3786214" cy="1938992"/>
          </a:xfrm>
          <a:prstGeom prst="rect">
            <a:avLst/>
          </a:prstGeom>
          <a:noFill/>
          <a:ln w="1047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.-греч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l-GR" sz="2400" dirty="0" smtClean="0">
                <a:latin typeface="Arial Black" pitchFamily="34" charset="0"/>
              </a:rPr>
              <a:t> </a:t>
            </a:r>
            <a:r>
              <a:rPr lang="el-GR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ΛΟΓΟΣ</a:t>
            </a:r>
            <a:r>
              <a:rPr lang="el-GR" sz="2400" dirty="0" smtClean="0">
                <a:latin typeface="Arial Black" pitchFamily="34" charset="0"/>
              </a:rPr>
              <a:t> </a:t>
            </a:r>
            <a:endParaRPr lang="ru-RU" sz="2400" dirty="0" smtClean="0">
              <a:latin typeface="Arial Black" pitchFamily="34" charset="0"/>
            </a:endParaRPr>
          </a:p>
          <a:p>
            <a:pPr algn="ctr"/>
            <a:r>
              <a:rPr lang="el-GR" sz="2400" dirty="0" smtClean="0">
                <a:latin typeface="Arial Black" pitchFamily="34" charset="0"/>
              </a:rPr>
              <a:t>— </a:t>
            </a:r>
            <a:endParaRPr lang="ru-RU" sz="2400" dirty="0" smtClean="0">
              <a:latin typeface="Arial Black" pitchFamily="34" charset="0"/>
            </a:endParaRPr>
          </a:p>
          <a:p>
            <a:pPr algn="ctr"/>
            <a:r>
              <a:rPr lang="ru-RU" sz="2400" dirty="0" smtClean="0">
                <a:latin typeface="Arial Black" pitchFamily="34" charset="0"/>
              </a:rPr>
              <a:t>НАУКА</a:t>
            </a:r>
          </a:p>
          <a:p>
            <a:pPr algn="ctr"/>
            <a:endParaRPr lang="ru-RU" sz="2400" dirty="0"/>
          </a:p>
        </p:txBody>
      </p:sp>
      <p:cxnSp>
        <p:nvCxnSpPr>
          <p:cNvPr id="13" name="Прямая соединительная линия 12"/>
          <p:cNvCxnSpPr>
            <a:stCxn id="6" idx="2"/>
            <a:endCxn id="11" idx="0"/>
          </p:cNvCxnSpPr>
          <p:nvPr/>
        </p:nvCxnSpPr>
        <p:spPr>
          <a:xfrm rot="16200000" flipH="1">
            <a:off x="5179219" y="1571608"/>
            <a:ext cx="928702" cy="221457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6" idx="2"/>
            <a:endCxn id="8" idx="0"/>
          </p:cNvCxnSpPr>
          <p:nvPr/>
        </p:nvCxnSpPr>
        <p:spPr>
          <a:xfrm rot="5400000">
            <a:off x="2982501" y="1589468"/>
            <a:ext cx="928702" cy="2178859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4572032"/>
          </a:xfrm>
          <a:ln w="234950">
            <a:solidFill>
              <a:srgbClr val="C00000"/>
            </a:solidFill>
          </a:ln>
        </p:spPr>
        <p:txBody>
          <a:bodyPr/>
          <a:lstStyle/>
          <a:p>
            <a:pPr algn="ctr">
              <a:buNone/>
            </a:pPr>
            <a:endParaRPr lang="ru-RU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sz="4400" dirty="0" smtClean="0">
                <a:latin typeface="Arial Black" pitchFamily="34" charset="0"/>
              </a:rPr>
              <a:t>СОЦИОЛОГИЯ </a:t>
            </a:r>
          </a:p>
          <a:p>
            <a:pPr algn="ctr">
              <a:buNone/>
            </a:pPr>
            <a:r>
              <a:rPr lang="ru-RU" dirty="0" smtClean="0">
                <a:latin typeface="Arial Black" pitchFamily="34" charset="0"/>
              </a:rPr>
              <a:t>— </a:t>
            </a:r>
            <a:r>
              <a:rPr lang="ru-RU" sz="2800" dirty="0" smtClean="0">
                <a:latin typeface="Arial Black" pitchFamily="34" charset="0"/>
              </a:rPr>
              <a:t>это наука </a:t>
            </a:r>
            <a:r>
              <a:rPr lang="ru-RU" sz="2800" dirty="0" smtClean="0">
                <a:latin typeface="Arial Black" pitchFamily="34" charset="0"/>
              </a:rPr>
              <a:t>об обществе</a:t>
            </a:r>
            <a:r>
              <a:rPr lang="ru-RU" sz="2800" dirty="0" smtClean="0">
                <a:latin typeface="Arial Black" pitchFamily="34" charset="0"/>
              </a:rPr>
              <a:t>, </a:t>
            </a:r>
            <a:endParaRPr lang="ru-RU" sz="2800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sz="2800" dirty="0" smtClean="0">
                <a:latin typeface="Arial Black" pitchFamily="34" charset="0"/>
              </a:rPr>
              <a:t>закономерностях </a:t>
            </a:r>
            <a:r>
              <a:rPr lang="ru-RU" sz="2800" dirty="0" smtClean="0">
                <a:latin typeface="Arial Black" pitchFamily="34" charset="0"/>
              </a:rPr>
              <a:t>его функционирования </a:t>
            </a:r>
            <a:r>
              <a:rPr lang="ru-RU" sz="2800" dirty="0" smtClean="0">
                <a:latin typeface="Arial Black" pitchFamily="34" charset="0"/>
              </a:rPr>
              <a:t>и развития</a:t>
            </a:r>
            <a:r>
              <a:rPr lang="ru-RU" sz="2800" dirty="0" smtClean="0">
                <a:latin typeface="Arial Black" pitchFamily="34" charset="0"/>
              </a:rPr>
              <a:t>, </a:t>
            </a:r>
            <a:endParaRPr lang="ru-RU" sz="2800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ru-RU" sz="2800" dirty="0" smtClean="0">
                <a:latin typeface="Arial Black" pitchFamily="34" charset="0"/>
              </a:rPr>
              <a:t>социальных институтах и общностях, </a:t>
            </a:r>
          </a:p>
          <a:p>
            <a:pPr algn="ctr">
              <a:buNone/>
            </a:pPr>
            <a:r>
              <a:rPr lang="ru-RU" sz="2800" dirty="0" smtClean="0">
                <a:latin typeface="Arial Black" pitchFamily="34" charset="0"/>
              </a:rPr>
              <a:t>а также отношениях между ними.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18"/>
            <a:ext cx="91440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ОБЩЕСТВО - ОБЪЕКТ СОЦИОЛОГИИ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28596" y="1785926"/>
            <a:ext cx="8286808" cy="3724096"/>
          </a:xfrm>
          <a:prstGeom prst="rect">
            <a:avLst/>
          </a:prstGeom>
          <a:solidFill>
            <a:srgbClr val="660066"/>
          </a:solidFill>
          <a:ln w="203200">
            <a:solidFill>
              <a:srgbClr val="FF66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endParaRPr lang="ru-RU" sz="3200" b="1" dirty="0">
              <a:cs typeface="Times New Roman" pitchFamily="18" charset="0"/>
            </a:endParaRPr>
          </a:p>
          <a:p>
            <a:pPr marL="342900" indent="-342900" algn="ctr"/>
            <a:r>
              <a:rPr lang="ru-RU" sz="3200" b="1" dirty="0" smtClean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ОБЩЕСТВО </a:t>
            </a:r>
          </a:p>
          <a:p>
            <a:pPr marL="342900" indent="-342900" algn="ctr"/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– </a:t>
            </a:r>
            <a:r>
              <a:rPr lang="ru-RU" sz="2800" b="1" dirty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это обособившаяся от природы часть материального мира, </a:t>
            </a:r>
            <a:endParaRPr lang="ru-RU" sz="2800" b="1" dirty="0" smtClean="0">
              <a:solidFill>
                <a:schemeClr val="bg1"/>
              </a:solidFill>
              <a:latin typeface="Arial Black" pitchFamily="34" charset="0"/>
              <a:cs typeface="Times New Roman" pitchFamily="18" charset="0"/>
            </a:endParaRPr>
          </a:p>
          <a:p>
            <a:pPr marL="342900" indent="-342900" algn="ctr"/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представляющая </a:t>
            </a:r>
            <a:r>
              <a:rPr lang="ru-RU" sz="2800" b="1" dirty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собой исторически развивающуюся </a:t>
            </a:r>
            <a:r>
              <a:rPr lang="ru-RU" sz="2800" b="1" dirty="0" smtClean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систему форм </a:t>
            </a:r>
            <a:r>
              <a:rPr lang="ru-RU" sz="2800" b="1" dirty="0">
                <a:solidFill>
                  <a:schemeClr val="bg1"/>
                </a:solidFill>
                <a:latin typeface="Arial Black" pitchFamily="34" charset="0"/>
                <a:cs typeface="Times New Roman" pitchFamily="18" charset="0"/>
              </a:rPr>
              <a:t>жизнедеятельности людей. </a:t>
            </a:r>
          </a:p>
          <a:p>
            <a:pPr marL="342900" indent="-342900" algn="ctr"/>
            <a:endParaRPr lang="ru-RU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  <a:ln w="184150">
            <a:solidFill>
              <a:srgbClr val="C00000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ОБЪЕКТОМ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СОЦИОЛОГИИ </a:t>
            </a:r>
            <a:r>
              <a:rPr lang="ru-RU" sz="2800" b="1" dirty="0" smtClean="0">
                <a:latin typeface="Arial Black" pitchFamily="34" charset="0"/>
              </a:rPr>
              <a:t>ЯВЛЯЕТСЯ </a:t>
            </a:r>
            <a:endParaRPr lang="ru-RU" sz="2800" b="1" dirty="0" smtClean="0">
              <a:latin typeface="Arial Black" pitchFamily="34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/>
              <a:t>общество, как способ и результат взаимодействия людей друг с другом и с окружающим миром, постоянно изменяющаяся действительность общественной жизни.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3687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ПРЕДМЕТ СОЦИОЛОГИИ</a:t>
            </a:r>
            <a:r>
              <a:rPr lang="ru-RU" sz="3600" dirty="0" smtClean="0">
                <a:latin typeface="Arial Black" pitchFamily="34" charset="0"/>
              </a:rPr>
              <a:t/>
            </a:r>
            <a:br>
              <a:rPr lang="ru-RU" sz="3600" dirty="0" smtClean="0">
                <a:latin typeface="Arial Black" pitchFamily="34" charset="0"/>
              </a:rPr>
            </a:br>
            <a:r>
              <a:rPr lang="ru-RU" sz="3200" dirty="0" smtClean="0">
                <a:latin typeface="Arial Black" pitchFamily="34" charset="0"/>
              </a:rPr>
              <a:t>- </a:t>
            </a:r>
            <a:r>
              <a:rPr lang="ru-RU" sz="3200" i="1" dirty="0" smtClean="0">
                <a:solidFill>
                  <a:srgbClr val="C00000"/>
                </a:solidFill>
                <a:latin typeface="Arial Black" pitchFamily="34" charset="0"/>
              </a:rPr>
              <a:t>социальная </a:t>
            </a:r>
            <a:r>
              <a:rPr lang="ru-RU" sz="3200" i="1" dirty="0" smtClean="0">
                <a:solidFill>
                  <a:srgbClr val="C00000"/>
                </a:solidFill>
                <a:latin typeface="Arial Black" pitchFamily="34" charset="0"/>
              </a:rPr>
              <a:t>жизнь общества</a:t>
            </a:r>
            <a:r>
              <a:rPr lang="ru-RU" sz="3200" dirty="0" smtClean="0">
                <a:latin typeface="Arial Black" pitchFamily="34" charset="0"/>
              </a:rPr>
              <a:t>,</a:t>
            </a:r>
            <a:br>
              <a:rPr lang="ru-RU" sz="3200" dirty="0" smtClean="0">
                <a:latin typeface="Arial Black" pitchFamily="34" charset="0"/>
              </a:rPr>
            </a:br>
            <a:r>
              <a:rPr lang="ru-RU" sz="3200" dirty="0" smtClean="0">
                <a:latin typeface="Arial Black" pitchFamily="34" charset="0"/>
              </a:rPr>
              <a:t> </a:t>
            </a: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т.е. комплекс социальных явлений, </a:t>
            </a:r>
            <a:r>
              <a:rPr lang="ru-RU" sz="27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вытекающих </a:t>
            </a: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из взаимодействия </a:t>
            </a: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людей,</a:t>
            </a:r>
            <a:br>
              <a:rPr lang="ru-RU" sz="2700" b="1" dirty="0" smtClean="0"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cs typeface="Arial" pitchFamily="34" charset="0"/>
              </a:rPr>
              <a:t> общностей и социальных институтов. </a:t>
            </a:r>
            <a:endParaRPr lang="ru-RU" sz="27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62" y="3223600"/>
            <a:ext cx="3643338" cy="363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90871"/>
            <a:ext cx="5500694" cy="3667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92869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2. </a:t>
            </a:r>
            <a:r>
              <a:rPr lang="ru-RU" sz="3100" b="1" dirty="0" smtClean="0">
                <a:latin typeface="Arial Black" pitchFamily="34" charset="0"/>
              </a:rPr>
              <a:t>СПЕЦИФИКА ПРЕДМЕТА СОЦИОЛОГИИ. </a:t>
            </a:r>
            <a:br>
              <a:rPr lang="ru-RU" sz="3100" b="1" dirty="0" smtClean="0">
                <a:latin typeface="Arial Black" pitchFamily="34" charset="0"/>
              </a:rPr>
            </a:br>
            <a:endParaRPr lang="ru-RU" sz="3100" dirty="0">
              <a:latin typeface="Arial Black" pitchFamily="34" charset="0"/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214282" y="1000108"/>
            <a:ext cx="4429156" cy="5429288"/>
          </a:xfrm>
          <a:prstGeom prst="bevel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 Black" pitchFamily="34" charset="0"/>
              </a:rPr>
              <a:t>ПРИРОДА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эволюционные процессы протекают в больших интервалах времени;</a:t>
            </a:r>
          </a:p>
          <a:p>
            <a:endParaRPr lang="ru-RU" sz="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законы жёстко детерминированы и носят универсальный характер;</a:t>
            </a:r>
          </a:p>
          <a:p>
            <a:endParaRPr lang="ru-RU" sz="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изучаемый объект можно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рассматривать изолированно от других, </a:t>
            </a:r>
            <a:endParaRPr lang="ru-RU" sz="2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без учета связей с реальностью….</a:t>
            </a:r>
            <a:endParaRPr lang="ru-RU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4500562" y="1000108"/>
            <a:ext cx="4429156" cy="5429288"/>
          </a:xfrm>
          <a:prstGeom prst="bevel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ОБЩЕСТВО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социальные процессы быстротечны, каждые 25 лет происходит смена поколений;</a:t>
            </a:r>
          </a:p>
          <a:p>
            <a:endParaRPr lang="ru-RU" sz="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законы носят характер тенденций;</a:t>
            </a:r>
          </a:p>
          <a:p>
            <a:pPr>
              <a:buFontTx/>
              <a:buChar char="-"/>
            </a:pPr>
            <a:endParaRPr lang="ru-RU" sz="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социальное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познание имеет дело исключительно с системой взаимосвязей и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отношений….</a:t>
            </a:r>
          </a:p>
          <a:p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474</Words>
  <PresentationFormat>Экран (4:3)</PresentationFormat>
  <Paragraphs>112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 СОЦИОЛОГИЯ КАК НАУКА </vt:lpstr>
      <vt:lpstr>Слайд 2</vt:lpstr>
      <vt:lpstr>1.ОБЪЕКТ И ПРЕДМЕТ СОЦИОЛОГИИ.  </vt:lpstr>
      <vt:lpstr>СОЦИОЛОГИЯ</vt:lpstr>
      <vt:lpstr>Слайд 5</vt:lpstr>
      <vt:lpstr>ОБЩЕСТВО - ОБЪЕКТ СОЦИОЛОГИИ</vt:lpstr>
      <vt:lpstr>Слайд 7</vt:lpstr>
      <vt:lpstr> ПРЕДМЕТ СОЦИОЛОГИИ - социальная жизнь общества,  т.е. комплекс социальных явлений,  вытекающих из взаимодействия людей,  общностей и социальных институтов. </vt:lpstr>
      <vt:lpstr>2. СПЕЦИФИКА ПРЕДМЕТА СОЦИОЛОГИИ.  </vt:lpstr>
      <vt:lpstr>В отличие от естественных наук, в познании социальной жизни использование математических и подобных им процедур возможно лишь в достаточно ограниченных пределах, а иногда просто невозможно.</vt:lpstr>
      <vt:lpstr>Поскольку общество выступает одновременно и субъектом, и объектом познания, социальное познание выступает как самопознание.</vt:lpstr>
      <vt:lpstr>3. МЕСТО СОЦИОЛОГИИ В СИСТЕМЕ НАУЧНОГО ЗНАНИЯ.  </vt:lpstr>
      <vt:lpstr>Слайд 13</vt:lpstr>
      <vt:lpstr>ГУМАНИТАРНЫЕ ЗНАНИЯ  (философия, культурология, религиоведение)  в меньшей степени опираются на сбор фактов и эмпирические методы, не используют математический аппарат и статистику. Здесь доминируют субъективные оценки и ценностные суждения.</vt:lpstr>
      <vt:lpstr>В отличие от других наук социология, мыслит крупными блоками.  Она способна описать поведение больших масс людей, поэтому тяготеет к статистике.</vt:lpstr>
      <vt:lpstr>Слайд 16</vt:lpstr>
      <vt:lpstr> 4. СТРУКТУРА СОЦИОЛОГИИ.  </vt:lpstr>
      <vt:lpstr>1) СОДЕРЖАТЕЛЬНЫЙ ПОДХОД</vt:lpstr>
      <vt:lpstr>2) ЦЕЛЕВОЙ</vt:lpstr>
      <vt:lpstr>3) МАСШТАБНЫЙ</vt:lpstr>
      <vt:lpstr>5. ФУНКЦИИ СОЦИОЛОГИИ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СОЦИОЛОГИЯ КАК НАУКА </dc:title>
  <dc:creator>User</dc:creator>
  <cp:lastModifiedBy>User</cp:lastModifiedBy>
  <cp:revision>34</cp:revision>
  <dcterms:created xsi:type="dcterms:W3CDTF">2011-02-07T13:49:05Z</dcterms:created>
  <dcterms:modified xsi:type="dcterms:W3CDTF">2011-02-07T20:43:24Z</dcterms:modified>
</cp:coreProperties>
</file>