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7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09.11.2010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 rot="922303">
            <a:off x="1004074" y="1820703"/>
            <a:ext cx="7778730" cy="3774951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68635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 cap="rnd">
                  <a:round/>
                  <a:headEnd/>
                  <a:tailE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effectLst/>
                <a:latin typeface="Impact"/>
              </a:rPr>
              <a:t>Железо внутри нас</a:t>
            </a:r>
            <a:endParaRPr lang="ru-RU" sz="3600" kern="10" spc="0" dirty="0">
              <a:ln w="9525" cap="rnd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effectLst/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728" y="214290"/>
            <a:ext cx="62865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ЭТАПЫ ОБМЕНА ЖЕЛЕЗА В ОРГАНИЗМЕ </a:t>
            </a:r>
            <a:endParaRPr lang="ru-RU" sz="2400" dirty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85720" y="1285860"/>
            <a:ext cx="864399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среднем поступлении с пищей 10-20 мг железа в сутки у здорового человека не более 1-2 мг </a:t>
            </a: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абсорбируется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желудочнокишечном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тракте. Наиболее интенсивно этот процесс происходит в  двенадцатиперстной кишке и начальных отделах тощей кишки. Желудок играет лишь незначительную роль в усвоении: в нем абсорбируется не более 1-2% от общего количества поступающего в желудочно-кишечный тракт. Соотношение в пище продуктов животного и растительного происхождения, веществ, усиливающих и тормозящих абсорбцию, функциональное и морфологическое состояние эпителия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желудочнокишечного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тракта все это оказывает влияние на величину усвоения железа.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57158" y="571481"/>
            <a:ext cx="8551379" cy="732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роцесс всасывания железа состоит из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ряда последовательных этапов: </a:t>
            </a:r>
          </a:p>
          <a:p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lang="ru-RU" sz="3600" dirty="0" smtClean="0"/>
              <a:t>начальный захват железа щеточной каймой клеток слизистой </a:t>
            </a:r>
          </a:p>
          <a:p>
            <a:r>
              <a:rPr lang="ru-RU" sz="3600" dirty="0" smtClean="0"/>
              <a:t>оболочки кишечника; </a:t>
            </a:r>
            <a:endParaRPr lang="ru-RU" sz="3600" dirty="0" smtClean="0"/>
          </a:p>
          <a:p>
            <a:r>
              <a:rPr lang="ru-RU" sz="3600" dirty="0" smtClean="0"/>
              <a:t>2)</a:t>
            </a:r>
            <a:r>
              <a:rPr lang="ru-RU" sz="3600" dirty="0" smtClean="0"/>
              <a:t> внутриклеточный транспорт его образование лабильных запасов </a:t>
            </a:r>
          </a:p>
          <a:p>
            <a:r>
              <a:rPr lang="ru-RU" sz="3600" dirty="0" smtClean="0"/>
              <a:t>железа в клетке; </a:t>
            </a:r>
          </a:p>
          <a:p>
            <a:r>
              <a:rPr lang="ru-RU" sz="3600" dirty="0" smtClean="0"/>
              <a:t>3)</a:t>
            </a:r>
            <a:r>
              <a:rPr lang="ru-RU" sz="3600" dirty="0" smtClean="0"/>
              <a:t> освобождение железа из слизистой оболочки кишечника в кровь.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7_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285728"/>
            <a:ext cx="6429420" cy="6233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807246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Металлы, входящие в состав живых организмов, играют огромную роль в их жизнедеятельности. Они стимулируют нормальный обмен веществ, активно участвуют в кроветворении, влияют на рост, размножение и наследственность. Вот почему их называют металлами жизни. К ним относятся </a:t>
            </a:r>
            <a:r>
              <a:rPr lang="ru-RU" sz="28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железо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цинк, медь, селен, марганец, кальций, кобальт и др. Знания о них позволили найти принципиально новые подходы к лечению многих болезней, считавшихся ранее неизлечимым.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1071546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v"/>
            </a:pPr>
            <a:r>
              <a:rPr lang="ru-RU" sz="3600" u="sng" dirty="0" smtClean="0">
                <a:solidFill>
                  <a:srgbClr val="FF0000"/>
                </a:solidFill>
                <a:hlinkClick r:id="rId2" action="ppaction://hlinksldjump"/>
              </a:rPr>
              <a:t> Роль </a:t>
            </a:r>
            <a:r>
              <a:rPr lang="ru-RU" sz="3600" u="sng" dirty="0" smtClean="0">
                <a:solidFill>
                  <a:srgbClr val="FF0000"/>
                </a:solidFill>
                <a:hlinkClick r:id="rId2" action="ppaction://hlinksldjump"/>
              </a:rPr>
              <a:t>железа в жизнедеятельности </a:t>
            </a:r>
            <a:r>
              <a:rPr lang="ru-RU" sz="3600" u="sng" dirty="0" smtClean="0">
                <a:solidFill>
                  <a:srgbClr val="FF0000"/>
                </a:solidFill>
                <a:hlinkClick r:id="rId2" action="ppaction://hlinksldjump"/>
              </a:rPr>
              <a:t>человека 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2928934"/>
            <a:ext cx="4017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err="1" smtClean="0">
                <a:solidFill>
                  <a:srgbClr val="002060"/>
                </a:solidFill>
                <a:hlinkClick r:id="rId3" action="ppaction://hlinksldjump"/>
              </a:rPr>
              <a:t>Ж</a:t>
            </a:r>
            <a:r>
              <a:rPr lang="ru-RU" sz="3600" dirty="0" err="1" smtClean="0">
                <a:solidFill>
                  <a:srgbClr val="002060"/>
                </a:solidFill>
                <a:hlinkClick r:id="rId3" action="ppaction://hlinksldjump"/>
              </a:rPr>
              <a:t>елезодефицит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143512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chemeClr val="accent6">
                    <a:lumMod val="25000"/>
                  </a:schemeClr>
                </a:solidFill>
                <a:hlinkClick r:id="rId4" action="ppaction://hlinksldjump"/>
              </a:rPr>
              <a:t>ЭТАПЫ ОБМЕНА ЖЕЛЕЗА В ОРГАНИЗМЕ </a:t>
            </a:r>
            <a:endParaRPr lang="ru-RU" sz="3200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4071942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rgbClr val="FFFF00"/>
                </a:solidFill>
                <a:hlinkClick r:id="rId5" action="ppaction://hlinksldjump"/>
              </a:rPr>
              <a:t>Продукты содержащие железо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28564" y="1714488"/>
            <a:ext cx="850115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Несмотря на малое содержание железа в организме человека (2-5 г у взрослых и 340-400 мг у новорожденных), по своей значимости оно является уникальным микроэлементом. Входя в состав крови, железо участвует в переносе кислорода от легких ко всем тканям, органам и системам нашего организма. А без кислорода, как нам известно с детства, человек не может прожить и нескольких минут. Это связано с тем, что жизнедеятельность всех живых клеток невозможна без постоянного получения энергии, выработку которой обеспечивают протекающие в них сложные биохимические реакции, идущие с участием кислорода.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28604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Роль железа в жизнедеятельности человека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071546"/>
            <a:ext cx="664371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Непосредственную доставку кислорода к каждой клетке осуществляет входящее в состав крови специальное белковое соединение гемоглобин. Впервые он был обнаружен в 1839 году немецким исследователем Р. Хюнефельдом в составе красных кровяных телец - эритроцитов. Гемоглобин состоит из двух частей: крупной белковой молекулы - глобина и встроенной в нее небелковой структуры - гема, в сердцевине которого и находится ион железа.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 железо легко вступает в связь с кислородом и именно соединение кислорода с железом окрашивает кровь в красный цвет.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214414" y="1142984"/>
            <a:ext cx="650082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недостатке железа в организме образуется недостаточное количество гемоглобина. Это приводит к развитию железодефицитной анемии (ЖДА) - малокровия.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6" name="Picture 8" descr="C:\Program Files\Microsoft Office\MEDIA\CAGCAT10\j0149481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5143512"/>
            <a:ext cx="1144030" cy="1162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4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85786" y="571480"/>
            <a:ext cx="7072362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Последствия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железодефицита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(ЖД) очень неприятны, так как любой недостаток железа в организме нарушает снабжение клеток кислородом. В результате этого: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развивается железодефицитная анемия (малокровие);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снижается иммунитет и, как следствие этого, увеличивается риск инфекционных заболеваний;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детей происходит задержка роста и умственного развития, повышается утомляемость и снижается успеваемость;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взрослые ощущают постоянную усталость;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происходят нежелательные изменения в тканях и органах.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3682249_lar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000108"/>
            <a:ext cx="5948384" cy="4727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714356"/>
            <a:ext cx="6572296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Внешние проявления </a:t>
            </a:r>
            <a:r>
              <a:rPr lang="ru-RU" sz="2400" dirty="0" err="1" smtClean="0">
                <a:solidFill>
                  <a:srgbClr val="FF0000"/>
                </a:solidFill>
              </a:rPr>
              <a:t>железодефицита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 smtClean="0"/>
          </a:p>
          <a:p>
            <a:r>
              <a:rPr lang="ru-RU" dirty="0" smtClean="0"/>
              <a:t>бледность кожных покровов и слизистых оболочек</a:t>
            </a:r>
          </a:p>
          <a:p>
            <a:r>
              <a:rPr lang="ru-RU" dirty="0" err="1" smtClean="0"/>
              <a:t>синюшность</a:t>
            </a:r>
            <a:r>
              <a:rPr lang="ru-RU" dirty="0" smtClean="0"/>
              <a:t> губ</a:t>
            </a:r>
          </a:p>
          <a:p>
            <a:r>
              <a:rPr lang="ru-RU" dirty="0" smtClean="0"/>
              <a:t>сухость кожи</a:t>
            </a:r>
          </a:p>
          <a:p>
            <a:r>
              <a:rPr lang="ru-RU" dirty="0" smtClean="0"/>
              <a:t>ломкость волос и ногтей</a:t>
            </a:r>
          </a:p>
          <a:p>
            <a:r>
              <a:rPr lang="ru-RU" dirty="0" smtClean="0"/>
              <a:t>стоматиты</a:t>
            </a:r>
          </a:p>
          <a:p>
            <a:r>
              <a:rPr lang="ru-RU" dirty="0" smtClean="0"/>
              <a:t>частые ОРЗ</a:t>
            </a:r>
          </a:p>
          <a:p>
            <a:r>
              <a:rPr lang="ru-RU" dirty="0" smtClean="0"/>
              <a:t>вялость, постоянное чувство усталости</a:t>
            </a:r>
          </a:p>
          <a:p>
            <a:r>
              <a:rPr lang="ru-RU" dirty="0" smtClean="0"/>
              <a:t>снижение эмоционального тонуса</a:t>
            </a:r>
          </a:p>
          <a:p>
            <a:r>
              <a:rPr lang="ru-RU" dirty="0" smtClean="0"/>
              <a:t>одышка</a:t>
            </a:r>
          </a:p>
          <a:p>
            <a:r>
              <a:rPr lang="ru-RU" dirty="0" smtClean="0"/>
              <a:t>тахикардия</a:t>
            </a:r>
          </a:p>
          <a:p>
            <a:r>
              <a:rPr lang="ru-RU" dirty="0" smtClean="0"/>
              <a:t>гипотония мышц</a:t>
            </a:r>
          </a:p>
          <a:p>
            <a:r>
              <a:rPr lang="ru-RU" dirty="0" smtClean="0"/>
              <a:t>снижение аппетита</a:t>
            </a:r>
          </a:p>
          <a:p>
            <a:pPr lvl="0"/>
            <a:r>
              <a:rPr lang="ru-RU" dirty="0" smtClean="0"/>
              <a:t>расстройство </a:t>
            </a:r>
            <a:r>
              <a:rPr lang="ru-RU" dirty="0" smtClean="0"/>
              <a:t>пищеварения</a:t>
            </a:r>
          </a:p>
          <a:p>
            <a:pPr lvl="0"/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отставание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физическом и психическом развитии у детей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8" descr="C:\Program Files\Microsoft Office\MEDIA\CAGCAT10\j0149481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286388"/>
            <a:ext cx="1144030" cy="1162547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12fd69f96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290"/>
            <a:ext cx="8958677" cy="62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8" descr="C:\Program Files\Microsoft Office\MEDIA\CAGCAT10\j0149481.wm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5429264"/>
            <a:ext cx="1144030" cy="1162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67</TotalTime>
  <Words>559</Words>
  <PresentationFormat>Экран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KeRReDviN</dc:creator>
  <cp:lastModifiedBy>Кирилл</cp:lastModifiedBy>
  <cp:revision>9</cp:revision>
  <dcterms:created xsi:type="dcterms:W3CDTF">2010-11-09T13:43:54Z</dcterms:created>
  <dcterms:modified xsi:type="dcterms:W3CDTF">2010-11-09T15:03:11Z</dcterms:modified>
</cp:coreProperties>
</file>