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handoutMasterIdLst>
    <p:handoutMasterId r:id="rId14"/>
  </p:handoutMasterIdLst>
  <p:sldIdLst>
    <p:sldId id="256" r:id="rId3"/>
    <p:sldId id="260" r:id="rId4"/>
    <p:sldId id="266" r:id="rId5"/>
    <p:sldId id="267" r:id="rId6"/>
    <p:sldId id="261" r:id="rId7"/>
    <p:sldId id="265" r:id="rId8"/>
    <p:sldId id="258" r:id="rId9"/>
    <p:sldId id="264" r:id="rId10"/>
    <p:sldId id="259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70101"/>
    <a:srgbClr val="CA9D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53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01" d="100"/>
          <a:sy n="101" d="100"/>
        </p:scale>
        <p:origin x="-357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C10133-69DA-46BD-A1AB-0981160CB716}" type="datetimeFigureOut">
              <a:rPr lang="ru-RU" smtClean="0"/>
              <a:pPr/>
              <a:t>03.04.2014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889174-8FA0-45E7-9419-C2F459C278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3505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4DBE25-306A-4FBD-B3FA-0329428D363E}" type="datetimeFigureOut">
              <a:rPr lang="ru-RU" smtClean="0"/>
              <a:pPr/>
              <a:t>03.04.2014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8CDD36-796C-4EE1-9A0B-9910740D73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774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CDD36-796C-4EE1-9A0B-9910740D7366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5483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CDD36-796C-4EE1-9A0B-9910740D7366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548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09597-99D8-4306-BFB2-1AA26A55A952}" type="datetimeFigureOut">
              <a:rPr lang="ru-RU" smtClean="0"/>
              <a:pPr/>
              <a:t>03.04.2014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0A788-A63C-40B0-ADB5-7FED4F851E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687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09597-99D8-4306-BFB2-1AA26A55A952}" type="datetimeFigureOut">
              <a:rPr lang="ru-RU" smtClean="0"/>
              <a:pPr/>
              <a:t>03.04.2014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0A788-A63C-40B0-ADB5-7FED4F851E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233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09597-99D8-4306-BFB2-1AA26A55A952}" type="datetimeFigureOut">
              <a:rPr lang="ru-RU" smtClean="0"/>
              <a:pPr/>
              <a:t>03.04.2014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0A788-A63C-40B0-ADB5-7FED4F851E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4902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7B344-4F08-44E0-8D7D-1BAB408987FB}" type="datetimeFigureOut">
              <a:rPr lang="ru-RU" smtClean="0"/>
              <a:pPr/>
              <a:t>03.04.2014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DD7A-D536-41AC-BBCB-2AA865F07E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1798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7B344-4F08-44E0-8D7D-1BAB408987FB}" type="datetimeFigureOut">
              <a:rPr lang="ru-RU" smtClean="0"/>
              <a:pPr/>
              <a:t>03.04.2014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DD7A-D536-41AC-BBCB-2AA865F07E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6800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7B344-4F08-44E0-8D7D-1BAB408987FB}" type="datetimeFigureOut">
              <a:rPr lang="ru-RU" smtClean="0"/>
              <a:pPr/>
              <a:t>03.04.2014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DD7A-D536-41AC-BBCB-2AA865F07E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21088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7B344-4F08-44E0-8D7D-1BAB408987FB}" type="datetimeFigureOut">
              <a:rPr lang="ru-RU" smtClean="0"/>
              <a:pPr/>
              <a:t>03.04.2014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DD7A-D536-41AC-BBCB-2AA865F07E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9915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7B344-4F08-44E0-8D7D-1BAB408987FB}" type="datetimeFigureOut">
              <a:rPr lang="ru-RU" smtClean="0"/>
              <a:pPr/>
              <a:t>03.04.2014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DD7A-D536-41AC-BBCB-2AA865F07E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604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7B344-4F08-44E0-8D7D-1BAB408987FB}" type="datetimeFigureOut">
              <a:rPr lang="ru-RU" smtClean="0"/>
              <a:pPr/>
              <a:t>03.04.2014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DD7A-D536-41AC-BBCB-2AA865F07E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3329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7B344-4F08-44E0-8D7D-1BAB408987FB}" type="datetimeFigureOut">
              <a:rPr lang="ru-RU" smtClean="0"/>
              <a:pPr/>
              <a:t>03.04.2014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DD7A-D536-41AC-BBCB-2AA865F07E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5193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7B344-4F08-44E0-8D7D-1BAB408987FB}" type="datetimeFigureOut">
              <a:rPr lang="ru-RU" smtClean="0"/>
              <a:pPr/>
              <a:t>03.04.2014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DD7A-D536-41AC-BBCB-2AA865F07E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615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E:\ахтунг\Ма\халтура\весна\kolont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013176"/>
            <a:ext cx="9108503" cy="1804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E:\ахтунг\Ма\халтура\весна\САЙТ\logo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733256"/>
            <a:ext cx="539607" cy="99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E:\ахтунг\Ма\халтура\весна\САЙТ\Untitled-1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043204"/>
            <a:ext cx="936104" cy="415176"/>
          </a:xfrm>
          <a:prstGeom prst="rect">
            <a:avLst/>
          </a:prstGeom>
          <a:noFill/>
          <a:effectLst>
            <a:glow rad="38100">
              <a:schemeClr val="bg1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E:\ахтунг\Ма\халтура\весна\kolont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0" y="-27384"/>
            <a:ext cx="9144000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/>
          <p:cNvCxnSpPr>
            <a:cxnSpLocks noChangeAspect="1"/>
          </p:cNvCxnSpPr>
          <p:nvPr userDrawn="1"/>
        </p:nvCxnSpPr>
        <p:spPr>
          <a:xfrm>
            <a:off x="0" y="260648"/>
            <a:ext cx="9144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5338" y="1312169"/>
            <a:ext cx="8021461" cy="676671"/>
          </a:xfrm>
        </p:spPr>
        <p:txBody>
          <a:bodyPr/>
          <a:lstStyle>
            <a:lvl1pPr marL="0" indent="0">
              <a:buClr>
                <a:srgbClr val="A70101"/>
              </a:buClr>
              <a:buSzPct val="70000"/>
              <a:buFontTx/>
              <a:buNone/>
              <a:defRPr lang="en-US" sz="2200" kern="1200" dirty="0" smtClean="0">
                <a:solidFill>
                  <a:srgbClr val="A70101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1500" b="1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lang="en-US" sz="1200" b="1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>
              <a:defRPr lang="en-US" sz="1200" b="1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>
              <a:defRPr lang="ru-RU" sz="12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ru-RU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21461" cy="346050"/>
          </a:xfrm>
        </p:spPr>
        <p:txBody>
          <a:bodyPr>
            <a:noAutofit/>
          </a:bodyPr>
          <a:lstStyle>
            <a:lvl1pPr algn="r">
              <a:defRPr sz="1800" b="0" cap="all" baseline="0">
                <a:latin typeface="Calibri" pitchFamily="34" charset="0"/>
                <a:ea typeface="Tahoma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6" name="Content Placeholder 2"/>
          <p:cNvSpPr>
            <a:spLocks noGrp="1"/>
          </p:cNvSpPr>
          <p:nvPr>
            <p:ph idx="10"/>
          </p:nvPr>
        </p:nvSpPr>
        <p:spPr>
          <a:xfrm>
            <a:off x="665338" y="2204864"/>
            <a:ext cx="8021461" cy="3312368"/>
          </a:xfrm>
          <a:noFill/>
          <a:ln>
            <a:solidFill>
              <a:schemeClr val="bg1"/>
            </a:solidFill>
          </a:ln>
          <a:effectLst>
            <a:reflection blurRad="12700" stA="38000" endPos="28000" dist="5000" dir="5400000" sy="-100000" algn="bl" rotWithShape="0"/>
          </a:effectLst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A70101"/>
              </a:buClr>
              <a:buSzPct val="70000"/>
              <a:buFontTx/>
              <a:buNone/>
              <a:defRPr lang="en-US" sz="13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Tx/>
              <a:buNone/>
              <a:defRPr lang="en-US" sz="15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Tx/>
              <a:buNone/>
              <a:defRPr lang="en-US" sz="15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Tx/>
              <a:buNone/>
              <a:defRPr lang="en-US" sz="15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Tx/>
              <a:buNone/>
              <a:defRPr lang="ru-RU" sz="15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35143" y="6043204"/>
            <a:ext cx="8208857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4622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7B344-4F08-44E0-8D7D-1BAB408987FB}" type="datetimeFigureOut">
              <a:rPr lang="ru-RU" smtClean="0"/>
              <a:pPr/>
              <a:t>03.04.2014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DD7A-D536-41AC-BBCB-2AA865F07E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561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7B344-4F08-44E0-8D7D-1BAB408987FB}" type="datetimeFigureOut">
              <a:rPr lang="ru-RU" smtClean="0"/>
              <a:pPr/>
              <a:t>03.04.2014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DD7A-D536-41AC-BBCB-2AA865F07E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50443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7B344-4F08-44E0-8D7D-1BAB408987FB}" type="datetimeFigureOut">
              <a:rPr lang="ru-RU" smtClean="0"/>
              <a:pPr/>
              <a:t>03.04.2014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DD7A-D536-41AC-BBCB-2AA865F07E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479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09597-99D8-4306-BFB2-1AA26A55A952}" type="datetimeFigureOut">
              <a:rPr lang="ru-RU" smtClean="0"/>
              <a:pPr/>
              <a:t>03.04.2014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0A788-A63C-40B0-ADB5-7FED4F851E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066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09597-99D8-4306-BFB2-1AA26A55A952}" type="datetimeFigureOut">
              <a:rPr lang="ru-RU" smtClean="0"/>
              <a:pPr/>
              <a:t>03.04.2014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0A788-A63C-40B0-ADB5-7FED4F851E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638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09597-99D8-4306-BFB2-1AA26A55A952}" type="datetimeFigureOut">
              <a:rPr lang="ru-RU" smtClean="0"/>
              <a:pPr/>
              <a:t>03.04.2014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0A788-A63C-40B0-ADB5-7FED4F851E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050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09597-99D8-4306-BFB2-1AA26A55A952}" type="datetimeFigureOut">
              <a:rPr lang="ru-RU" smtClean="0"/>
              <a:pPr/>
              <a:t>03.04.2014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0A788-A63C-40B0-ADB5-7FED4F851E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410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09597-99D8-4306-BFB2-1AA26A55A952}" type="datetimeFigureOut">
              <a:rPr lang="ru-RU" smtClean="0"/>
              <a:pPr/>
              <a:t>03.04.2014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0A788-A63C-40B0-ADB5-7FED4F851E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043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09597-99D8-4306-BFB2-1AA26A55A952}" type="datetimeFigureOut">
              <a:rPr lang="ru-RU" smtClean="0"/>
              <a:pPr/>
              <a:t>03.04.2014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0A788-A63C-40B0-ADB5-7FED4F851E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1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09597-99D8-4306-BFB2-1AA26A55A952}" type="datetimeFigureOut">
              <a:rPr lang="ru-RU" smtClean="0"/>
              <a:pPr/>
              <a:t>03.04.2014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0A788-A63C-40B0-ADB5-7FED4F851E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045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09597-99D8-4306-BFB2-1AA26A55A952}" type="datetimeFigureOut">
              <a:rPr lang="ru-RU" smtClean="0"/>
              <a:pPr/>
              <a:t>03.04.2014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D0A788-A63C-40B0-ADB5-7FED4F851E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0713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97B344-4F08-44E0-8D7D-1BAB408987FB}" type="datetimeFigureOut">
              <a:rPr lang="ru-RU" smtClean="0"/>
              <a:pPr/>
              <a:t>03.04.2014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6DD7A-D536-41AC-BBCB-2AA865F07E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002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12" Type="http://schemas.openxmlformats.org/officeDocument/2006/relationships/image" Target="../media/image2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E:\ахтунг\Ма\халтура\весна\Пробные\!Общие планы\VVP_31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499906"/>
            <a:ext cx="6048672" cy="4017326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E:\ахтунг\Ма\халтура\весна\САЙТ\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742788"/>
            <a:ext cx="873605" cy="1606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E:\ахтунг\Ма\халтура\весна\САЙТ\Untitled-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4674" y="1231478"/>
            <a:ext cx="1368152" cy="606796"/>
          </a:xfrm>
          <a:prstGeom prst="rect">
            <a:avLst/>
          </a:prstGeom>
          <a:noFill/>
          <a:effectLst>
            <a:glow rad="38100">
              <a:schemeClr val="bg1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1584176" y="1838274"/>
            <a:ext cx="7524328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1304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 БУДЕМ РАДЫ ВАС СЛЫШАТЬ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0"/>
          </p:nvPr>
        </p:nvSpPr>
        <p:spPr>
          <a:xfrm>
            <a:off x="395536" y="1196752"/>
            <a:ext cx="4032448" cy="3312368"/>
          </a:xfrm>
          <a:effectLst/>
        </p:spPr>
        <p:txBody>
          <a:bodyPr>
            <a:normAutofit/>
          </a:bodyPr>
          <a:lstStyle/>
          <a:p>
            <a:r>
              <a:rPr lang="ru-RU" sz="1600" dirty="0">
                <a:solidFill>
                  <a:srgbClr val="A70101"/>
                </a:solidFill>
              </a:rPr>
              <a:t>Вы можете связаться с нами по телефонам:</a:t>
            </a:r>
          </a:p>
          <a:p>
            <a:pPr lvl="1"/>
            <a:r>
              <a:rPr lang="ru-RU" sz="1600" dirty="0"/>
              <a:t>+7 499 186-73-31</a:t>
            </a:r>
          </a:p>
          <a:p>
            <a:pPr lvl="1"/>
            <a:r>
              <a:rPr lang="ru-RU" sz="1600" dirty="0"/>
              <a:t>+7 499 186-73-30</a:t>
            </a:r>
          </a:p>
          <a:p>
            <a:r>
              <a:rPr lang="ru-RU" sz="1600" dirty="0">
                <a:solidFill>
                  <a:srgbClr val="A70101"/>
                </a:solidFill>
              </a:rPr>
              <a:t>Приезжайте к нам по адресу: </a:t>
            </a:r>
          </a:p>
          <a:p>
            <a:pPr lvl="1"/>
            <a:r>
              <a:rPr lang="ru-RU" sz="1600" dirty="0"/>
              <a:t>127642 Москва, проезд </a:t>
            </a:r>
            <a:r>
              <a:rPr lang="en-US" sz="1600" dirty="0" smtClean="0"/>
              <a:t> </a:t>
            </a:r>
            <a:r>
              <a:rPr lang="ru-RU" sz="1600" dirty="0" smtClean="0"/>
              <a:t>Дежнёва</a:t>
            </a:r>
            <a:r>
              <a:rPr lang="ru-RU" sz="1600" dirty="0"/>
              <a:t>, д. 3 </a:t>
            </a:r>
          </a:p>
          <a:p>
            <a:r>
              <a:rPr lang="ru-RU" sz="1600" dirty="0">
                <a:solidFill>
                  <a:srgbClr val="A70101"/>
                </a:solidFill>
              </a:rPr>
              <a:t>Пишите нам: </a:t>
            </a:r>
          </a:p>
          <a:p>
            <a:pPr lvl="1"/>
            <a:r>
              <a:rPr lang="ru-RU" sz="1600" dirty="0"/>
              <a:t>факс +7 499 186-73-35</a:t>
            </a:r>
          </a:p>
          <a:p>
            <a:pPr lvl="1"/>
            <a:r>
              <a:rPr lang="en-US" sz="1600" dirty="0"/>
              <a:t>e</a:t>
            </a:r>
            <a:r>
              <a:rPr lang="en-US" sz="1600" dirty="0" smtClean="0"/>
              <a:t>-mail</a:t>
            </a:r>
            <a:r>
              <a:rPr lang="ru-RU" sz="1600" dirty="0" smtClean="0"/>
              <a:t>:</a:t>
            </a:r>
            <a:r>
              <a:rPr lang="en-US" sz="1600" dirty="0" smtClean="0"/>
              <a:t>  vesna@nline.ru</a:t>
            </a:r>
            <a:endParaRPr lang="ru-RU" sz="1600" dirty="0"/>
          </a:p>
          <a:p>
            <a:r>
              <a:rPr lang="ru-RU" sz="1600" dirty="0">
                <a:solidFill>
                  <a:srgbClr val="A70101"/>
                </a:solidFill>
              </a:rPr>
              <a:t>Наш сайт</a:t>
            </a:r>
            <a:r>
              <a:rPr lang="ru-RU" sz="1600" dirty="0" smtClean="0">
                <a:solidFill>
                  <a:srgbClr val="A70101"/>
                </a:solidFill>
              </a:rPr>
              <a:t>:</a:t>
            </a:r>
          </a:p>
          <a:p>
            <a:pPr lvl="1"/>
            <a:r>
              <a:rPr lang="en-US" sz="1600" b="1" dirty="0"/>
              <a:t>www.vesna-choir.ru</a:t>
            </a: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268760"/>
            <a:ext cx="4104456" cy="3332159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solidFill>
              <a:schemeClr val="bg1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 хоре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0"/>
          </p:nvPr>
        </p:nvSpPr>
        <p:spPr>
          <a:xfrm>
            <a:off x="539552" y="692696"/>
            <a:ext cx="8208912" cy="2448272"/>
          </a:xfrm>
          <a:effectLst/>
        </p:spPr>
        <p:txBody>
          <a:bodyPr>
            <a:normAutofit/>
          </a:bodyPr>
          <a:lstStyle/>
          <a:p>
            <a:pPr algn="just"/>
            <a:r>
              <a:rPr lang="ru-RU" sz="1200" dirty="0">
                <a:solidFill>
                  <a:srgbClr val="A70101"/>
                </a:solidFill>
              </a:rPr>
              <a:t>Детский хор «Весна» </a:t>
            </a:r>
            <a:r>
              <a:rPr lang="ru-RU" sz="1200" dirty="0"/>
              <a:t>– это Старший хор Детской хоровой школы «Весна», отметивший в 2010 году свой 45-летний юбилей. Школа представляет собой учебное и творческое </a:t>
            </a:r>
            <a:r>
              <a:rPr lang="ru-RU" sz="1200" dirty="0" smtClean="0"/>
              <a:t>учреждение </a:t>
            </a:r>
            <a:r>
              <a:rPr lang="ru-RU" sz="1200" dirty="0"/>
              <a:t>с уникальной системой организации, внутренней жизнью и богатыми традициями. </a:t>
            </a:r>
            <a:r>
              <a:rPr lang="ru-RU" sz="1200" dirty="0" smtClean="0"/>
              <a:t>Основателем </a:t>
            </a:r>
            <a:r>
              <a:rPr lang="ru-RU" sz="1200" dirty="0"/>
              <a:t>и директором школы,  художественным руководителем и дирижёром хора «Весна» до 2012 года, на протяжении почти 50 лет, являлся Заслуженный артист России Александр Сергеевич Пономарёв.</a:t>
            </a:r>
          </a:p>
          <a:p>
            <a:pPr algn="just"/>
            <a:endParaRPr lang="ru-RU" sz="1200" dirty="0" smtClean="0"/>
          </a:p>
          <a:p>
            <a:pPr algn="just"/>
            <a:r>
              <a:rPr lang="ru-RU" sz="1200" dirty="0" smtClean="0"/>
              <a:t>Репертуар </a:t>
            </a:r>
            <a:r>
              <a:rPr lang="ru-RU" sz="1200" dirty="0"/>
              <a:t>хора насчитывает сотни произведений музыкальной классики разных эпох и народов, стилей и жанров. Программы хора записаны на грампластинки, </a:t>
            </a:r>
            <a:r>
              <a:rPr lang="en-US" sz="1200" dirty="0"/>
              <a:t>CD</a:t>
            </a:r>
            <a:r>
              <a:rPr lang="ru-RU" sz="1200" dirty="0"/>
              <a:t>, в фонды телевидения и радио.</a:t>
            </a:r>
          </a:p>
          <a:p>
            <a:pPr algn="just"/>
            <a:r>
              <a:rPr lang="ru-RU" sz="1200" dirty="0"/>
              <a:t>Детский хор «Весна» широко известен в России и за рубежом. «Весна» гастролировала в  50 городах России, 12 странах Европы, в Канаде и Японии. Хор является победителем  самых </a:t>
            </a:r>
            <a:r>
              <a:rPr lang="ru-RU" sz="1200" dirty="0" smtClean="0"/>
              <a:t>престижных международных </a:t>
            </a:r>
            <a:r>
              <a:rPr lang="ru-RU" sz="1200" dirty="0"/>
              <a:t>хоровых конкурсов, в том числе </a:t>
            </a:r>
            <a:r>
              <a:rPr lang="ru-RU" sz="1200" dirty="0">
                <a:solidFill>
                  <a:srgbClr val="A70101"/>
                </a:solidFill>
              </a:rPr>
              <a:t>обладателем высшей европейской награды среди хоров всех типов и возрастов –  «Гран-при Европа-2000».</a:t>
            </a:r>
          </a:p>
          <a:p>
            <a:pPr algn="just"/>
            <a:r>
              <a:rPr lang="ru-RU" sz="1200" dirty="0"/>
              <a:t>Хор сотрудничает с известными оркестрами и </a:t>
            </a:r>
            <a:r>
              <a:rPr lang="ru-RU" sz="1200" dirty="0" smtClean="0"/>
              <a:t>дирижёрами </a:t>
            </a:r>
            <a:r>
              <a:rPr lang="ru-RU" sz="1200" dirty="0"/>
              <a:t>(В.Федосеев, Г.Рождественский, </a:t>
            </a:r>
            <a:r>
              <a:rPr lang="ru-RU" sz="1200" dirty="0" smtClean="0"/>
              <a:t>М.Плетнёв, В.Спиваков, С.Бычков, </a:t>
            </a:r>
            <a:r>
              <a:rPr lang="ru-RU" sz="1200" dirty="0" err="1"/>
              <a:t>С.Сондецкис</a:t>
            </a:r>
            <a:r>
              <a:rPr lang="ru-RU" sz="1200" dirty="0"/>
              <a:t>, </a:t>
            </a:r>
            <a:r>
              <a:rPr lang="ru-RU" sz="1200" dirty="0" err="1" smtClean="0"/>
              <a:t>Т.Зандерлинг</a:t>
            </a:r>
            <a:r>
              <a:rPr lang="ru-RU" sz="1200" dirty="0" smtClean="0"/>
              <a:t> </a:t>
            </a:r>
            <a:r>
              <a:rPr lang="ru-RU" sz="1200" dirty="0"/>
              <a:t>и др.). </a:t>
            </a:r>
          </a:p>
          <a:p>
            <a:endParaRPr lang="ru-RU" dirty="0"/>
          </a:p>
        </p:txBody>
      </p:sp>
      <p:pic>
        <p:nvPicPr>
          <p:cNvPr id="7169" name="Picture 1" descr="C:\Users\Sony\Desktop\ВЕСНА\Сайт\Drafts\2\фото для баннера\head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140968"/>
            <a:ext cx="8124775" cy="2540061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solidFill>
              <a:schemeClr val="bg1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>
            <a:cxnSpLocks noChangeAspect="1"/>
          </p:cNvCxnSpPr>
          <p:nvPr/>
        </p:nvCxnSpPr>
        <p:spPr>
          <a:xfrm>
            <a:off x="0" y="260648"/>
            <a:ext cx="9144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259632" y="1196752"/>
            <a:ext cx="507656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rgbClr val="A70101"/>
                </a:solidFill>
              </a:rPr>
              <a:t>Александр Сергеевич Пономарёв </a:t>
            </a:r>
          </a:p>
          <a:p>
            <a:pPr algn="just"/>
            <a:r>
              <a:rPr lang="ru-RU" dirty="0" smtClean="0">
                <a:solidFill>
                  <a:srgbClr val="A70101"/>
                </a:solidFill>
              </a:rPr>
              <a:t>(1938 – 2012)</a:t>
            </a:r>
            <a:endParaRPr lang="en-US" dirty="0" smtClean="0">
              <a:solidFill>
                <a:srgbClr val="A70101"/>
              </a:solidFill>
            </a:endParaRPr>
          </a:p>
          <a:p>
            <a:pPr algn="just"/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Основатель, художественный руководитель и главный дирижёр Детского хора «Весна», директор Детской хоровой школы «Весна» на протяжении почти 50 лет. С 2013 года школа носит его имя.</a:t>
            </a:r>
          </a:p>
          <a:p>
            <a:pPr algn="just"/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Заслуженный артист России (1984), лауреат «Премии Москвы в области литературы и искусства» (1994), Лауреат Премии федеральной целевой программы «Одаренные дети» президентской программы «Дети России» (2002), кавалер Ордена Дружбы (2004), лауреат Международных конкурсов.  </a:t>
            </a:r>
          </a:p>
          <a:p>
            <a:pPr algn="just"/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Член жюри Российских и Международных хоровых конкурсов. Автор методических статей, переложений и аранжировок  для детского хора. 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935143" y="6043204"/>
            <a:ext cx="8208857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228184" y="260648"/>
            <a:ext cx="2043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ОСНОВАТЕЛЬ ХОРА</a:t>
            </a:r>
            <a:endParaRPr lang="ru-RU" dirty="0"/>
          </a:p>
        </p:txBody>
      </p:sp>
      <p:pic>
        <p:nvPicPr>
          <p:cNvPr id="9" name="Picture 4" descr="E:\ахтунг\Ма\халтура\весна\Пробные\Портреты АС\Канада 2004 301 АС портрет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794" t="13634" r="28057" b="30022"/>
          <a:stretch/>
        </p:blipFill>
        <p:spPr bwMode="auto">
          <a:xfrm>
            <a:off x="6539451" y="1196752"/>
            <a:ext cx="1884977" cy="1800000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solidFill>
              <a:schemeClr val="bg1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4257579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>
            <a:cxnSpLocks noChangeAspect="1"/>
          </p:cNvCxnSpPr>
          <p:nvPr/>
        </p:nvCxnSpPr>
        <p:spPr>
          <a:xfrm>
            <a:off x="0" y="260648"/>
            <a:ext cx="9144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455876" y="1181651"/>
            <a:ext cx="493254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solidFill>
                  <a:srgbClr val="A70101"/>
                </a:solidFill>
              </a:rPr>
              <a:t>Надежда Владимировна </a:t>
            </a:r>
            <a:r>
              <a:rPr lang="ru-RU" dirty="0" err="1">
                <a:solidFill>
                  <a:srgbClr val="A70101"/>
                </a:solidFill>
              </a:rPr>
              <a:t>Аверина</a:t>
            </a:r>
            <a:r>
              <a:rPr lang="ru-RU" dirty="0">
                <a:solidFill>
                  <a:srgbClr val="A70101"/>
                </a:solidFill>
              </a:rPr>
              <a:t> </a:t>
            </a:r>
            <a:endParaRPr lang="en-US" dirty="0">
              <a:solidFill>
                <a:srgbClr val="A70101"/>
              </a:solidFill>
            </a:endParaRPr>
          </a:p>
          <a:p>
            <a:pPr lvl="0"/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Художественный руководитель и дирижёр Детского хора «Весна», директор Детской музыкальной школы «Весна» им. А.С. Пономарёва, лауреат Международных конкурсов. </a:t>
            </a:r>
          </a:p>
          <a:p>
            <a:pPr lvl="0"/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Выпускница хоровой школы «Весна», кандидат искусствоведения, профессор Московской консерватории, где на кафедре хорового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дирижирования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ведёт практику работы с детским хором и практику преподавания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дирижирования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  <a:p>
            <a:pPr lvl="0"/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Систематически проводит семинары и мастер-классы для хормейстеров России. Автор-составитель многочисленных хоровых сборников, автор методических статей, переложений и аранжировок для детского хора. Член жюри Российских хоровых конкурсов.</a:t>
            </a:r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935143" y="6043204"/>
            <a:ext cx="8208857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228184" y="260648"/>
            <a:ext cx="2309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РУКОВОДИТЕЛЬ ХОРА</a:t>
            </a:r>
            <a:endParaRPr lang="ru-RU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 t="2591" r="13976" b="24866"/>
          <a:stretch>
            <a:fillRect/>
          </a:stretch>
        </p:blipFill>
        <p:spPr bwMode="auto">
          <a:xfrm>
            <a:off x="1259632" y="1196752"/>
            <a:ext cx="1800200" cy="2016224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solidFill>
              <a:schemeClr val="bg1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257579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школы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0"/>
          </p:nvPr>
        </p:nvSpPr>
        <p:spPr>
          <a:xfrm>
            <a:off x="683568" y="764704"/>
            <a:ext cx="8021461" cy="2736304"/>
          </a:xfrm>
          <a:effectLst/>
        </p:spPr>
        <p:txBody>
          <a:bodyPr/>
          <a:lstStyle/>
          <a:p>
            <a:r>
              <a:rPr lang="ru-RU" sz="1200" dirty="0"/>
              <a:t>История хоровой школы «Весна» началась в 1965 г., когда в одном из отдалённых  районов г. Москвы студентом Музыкального училища А. Пономарёвым был организован хоровой кружок.  </a:t>
            </a:r>
            <a:r>
              <a:rPr lang="ru-RU" sz="1200" dirty="0">
                <a:solidFill>
                  <a:srgbClr val="A70101"/>
                </a:solidFill>
              </a:rPr>
              <a:t>31 марта 1965 года, день первого выступления коллектива на празднике «Музыкальная весна» стал официальным днём рождения хора. </a:t>
            </a:r>
            <a:r>
              <a:rPr lang="ru-RU" sz="1200" dirty="0"/>
              <a:t>Вскоре кружок стал хоровой студией, а позже преобразовался в школу</a:t>
            </a:r>
            <a:r>
              <a:rPr lang="ru-RU" sz="1200" dirty="0" smtClean="0"/>
              <a:t>.</a:t>
            </a:r>
          </a:p>
          <a:p>
            <a:endParaRPr lang="ru-RU" sz="1200" dirty="0"/>
          </a:p>
          <a:p>
            <a:r>
              <a:rPr lang="ru-RU" sz="1200" dirty="0"/>
              <a:t>Сегодня  «Весна» - государственная музыкальная хоровая </a:t>
            </a:r>
            <a:r>
              <a:rPr lang="ru-RU" sz="1200" dirty="0" smtClean="0"/>
              <a:t>школа, в которой учатся </a:t>
            </a:r>
            <a:r>
              <a:rPr lang="ru-RU" sz="1200" dirty="0"/>
              <a:t>около 300 детей в возрасте от 5 до 15 лет. Все они поют в одном из пяти хоров школы, изучают сольфеджио, музыкальную литературу, обучаются игре на фортепиано. Кроме этого, желающие учатся играть  на блокфлейте и </a:t>
            </a:r>
            <a:r>
              <a:rPr lang="ru-RU" sz="1200" dirty="0" smtClean="0"/>
              <a:t>органе. Занятия </a:t>
            </a:r>
            <a:r>
              <a:rPr lang="ru-RU" sz="1200" dirty="0"/>
              <a:t>проходят во второй половине дня, т.к. в первой дети учатся в разных общеобразовательных школах. </a:t>
            </a:r>
            <a:endParaRPr lang="ru-RU" sz="1200" dirty="0" smtClean="0"/>
          </a:p>
          <a:p>
            <a:endParaRPr lang="ru-RU" sz="1200" dirty="0"/>
          </a:p>
          <a:p>
            <a:r>
              <a:rPr lang="ru-RU" sz="1200" dirty="0"/>
              <a:t>Педагогический состав школы – высококлассные специалисты, многие из которых работают здесь уже не одно десятилетие.  Почти половина педагогов  «Весны» - её выпускники. </a:t>
            </a:r>
          </a:p>
          <a:p>
            <a:endParaRPr lang="ru-RU" dirty="0"/>
          </a:p>
        </p:txBody>
      </p:sp>
      <p:pic>
        <p:nvPicPr>
          <p:cNvPr id="6145" name="Picture 1" descr="C:\Users\Sony\Desktop\ВЕСНА\Сайт\Drafts\2\фото для баннера\head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306435"/>
            <a:ext cx="7992888" cy="2498829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solidFill>
              <a:schemeClr val="bg1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Наша школа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0"/>
          </p:nvPr>
        </p:nvSpPr>
        <p:spPr>
          <a:xfrm>
            <a:off x="683568" y="980728"/>
            <a:ext cx="8021461" cy="2088232"/>
          </a:xfrm>
        </p:spPr>
        <p:txBody>
          <a:bodyPr/>
          <a:lstStyle/>
          <a:p>
            <a:r>
              <a:rPr lang="ru-RU" sz="1200" dirty="0" smtClean="0"/>
              <a:t>Школа располагает </a:t>
            </a:r>
            <a:r>
              <a:rPr lang="ru-RU" sz="1200" dirty="0"/>
              <a:t>собственным зданием, которое она </a:t>
            </a:r>
            <a:r>
              <a:rPr lang="ru-RU" sz="1200" dirty="0" smtClean="0"/>
              <a:t>обрела  лишь </a:t>
            </a:r>
            <a:r>
              <a:rPr lang="ru-RU" sz="1200" dirty="0"/>
              <a:t>в конце 1987 г.  Общими усилиями детей и взрослых удалось вдохнуть жизнь в обычную типовую постройку: картины и скульптуры, фонтаны и цветы, просторные классы и два концертных зала, Зимний сад, Каминный зал, Детская, Читальный зал, Трапезная, Комната для родителей, Музей музыкальных инструментов и Музей истории школы, собственный парк с прудом… Теплота  и уют царят в «Весне»,  и  это делает её неповторимой, привлекательной и любимой для всех, кто когда-либо соприкасался с ней. </a:t>
            </a:r>
          </a:p>
          <a:p>
            <a:r>
              <a:rPr lang="ru-RU" sz="1200" dirty="0" smtClean="0"/>
              <a:t>Особой гордостью школы является концертный орган, построенный фирмой «</a:t>
            </a:r>
            <a:r>
              <a:rPr lang="en-US" sz="1200" dirty="0" smtClean="0"/>
              <a:t>Alexander </a:t>
            </a:r>
            <a:r>
              <a:rPr lang="en-US" sz="1200" dirty="0" err="1" smtClean="0"/>
              <a:t>Schuke</a:t>
            </a:r>
            <a:r>
              <a:rPr lang="ru-RU" sz="1200" dirty="0" smtClean="0"/>
              <a:t>» (Потсдам</a:t>
            </a:r>
            <a:r>
              <a:rPr lang="ru-RU" sz="1200" dirty="0"/>
              <a:t>, </a:t>
            </a:r>
            <a:r>
              <a:rPr lang="ru-RU" sz="1200" dirty="0" smtClean="0"/>
              <a:t>Германия) в 1997 </a:t>
            </a:r>
            <a:r>
              <a:rPr lang="ru-RU" sz="1200" dirty="0"/>
              <a:t>г</a:t>
            </a:r>
            <a:r>
              <a:rPr lang="ru-RU" sz="1200" dirty="0" smtClean="0"/>
              <a:t>.  В школе ведётся класс игры на органе. </a:t>
            </a:r>
            <a:r>
              <a:rPr lang="ru-RU" sz="1200" dirty="0" smtClean="0">
                <a:solidFill>
                  <a:srgbClr val="A70101"/>
                </a:solidFill>
              </a:rPr>
              <a:t>В Органном зале регулярно проводятся концерты для жителей Москвы с участием хора, российских и зарубежных органистов. </a:t>
            </a:r>
            <a:endParaRPr lang="ru-RU" sz="1200" dirty="0">
              <a:solidFill>
                <a:srgbClr val="A70101"/>
              </a:solidFill>
            </a:endParaRPr>
          </a:p>
          <a:p>
            <a:endParaRPr lang="ru-RU" sz="1200" dirty="0" smtClean="0"/>
          </a:p>
          <a:p>
            <a:endParaRPr lang="ru-RU" sz="1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151990"/>
            <a:ext cx="7704856" cy="2437250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solidFill>
              <a:schemeClr val="bg1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:\ахтунг\Ма\халтура\весна\САЙТ\Untitled-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043204"/>
            <a:ext cx="936104" cy="415176"/>
          </a:xfrm>
          <a:prstGeom prst="rect">
            <a:avLst/>
          </a:prstGeom>
          <a:noFill/>
          <a:effectLst>
            <a:glow rad="38100">
              <a:schemeClr val="bg1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99592" y="836712"/>
            <a:ext cx="75608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«Весна» - музыкальная хоровая школа, где главная цель – привлечение ребёнка к пониманию прекрасного, воспитание его художественного вкуса. Именно поэтому столь серьёзно внимание, которое уделяется здесь исполняемым произведениям. Истинно хоровая музыка величайших композиторов прошлого и современности (В.А.Моцарта, Ф.Шуберта, Г.Ф. Генделя,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Й.Райнбергера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 П.Чайковского, М.Глинки, С.Рахманинова, Г.Свиридова,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П.Чеснокова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В.Рубина,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А.Меллнеса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Б.Бриттена, Е.Подгайца и др.) составляют «золотой фонд»  репертуара хора.</a:t>
            </a:r>
          </a:p>
          <a:p>
            <a:pPr algn="just"/>
            <a:endParaRPr lang="ru-RU" sz="1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/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За почти полувековую историю хора, им были исполнены сотни хоровых произведений: от древнерусских унисонных песнопений до современного авангарда, от простых народных песен до сложнейших композиций монументальных хоровых жанров, сочинения с оркестром и органом, с фортепиано и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capella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светские и духовные, русских и зарубежных авторов.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935143" y="6043204"/>
            <a:ext cx="8208857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0" y="260648"/>
            <a:ext cx="9144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E:\ахтунг\Ма\халтура\весна\Пробные\CDs\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6251" y="3285104"/>
            <a:ext cx="1080000" cy="1080000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solidFill>
              <a:schemeClr val="bg1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1" name="Picture 3" descr="E:\ахтунг\Ма\халтура\весна\Пробные\CDs\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6206" y="3285104"/>
            <a:ext cx="1080000" cy="1080000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solidFill>
              <a:schemeClr val="bg1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2" name="Picture 4" descr="E:\ахтунг\Ма\халтура\весна\Пробные\CDs\1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285104"/>
            <a:ext cx="1080000" cy="1080000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solidFill>
              <a:schemeClr val="bg1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3" name="Picture 5" descr="E:\ахтунг\Ма\халтура\весна\Пробные\CDs\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6161" y="3285104"/>
            <a:ext cx="1080000" cy="1080000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solidFill>
              <a:schemeClr val="bg1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4" name="Picture 6" descr="E:\ахтунг\Ма\халтура\весна\Пробные\CDs\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5980" y="4653136"/>
            <a:ext cx="1080000" cy="1080000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solidFill>
              <a:schemeClr val="bg1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5" name="Picture 7" descr="E:\ахтунг\Ма\халтура\весна\Пробные\CDs\3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8148" y="4653136"/>
            <a:ext cx="1080000" cy="1080000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solidFill>
              <a:schemeClr val="bg1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6" name="Picture 8" descr="E:\ахтунг\Ма\халтура\весна\Пробные\CDs\4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653136"/>
            <a:ext cx="1080000" cy="1080000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solidFill>
              <a:schemeClr val="bg1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7" name="Picture 9" descr="E:\ахтунг\Ма\халтура\весна\Пробные\CDs\5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116" y="3285104"/>
            <a:ext cx="1080000" cy="1080000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solidFill>
              <a:schemeClr val="bg1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9" name="Picture 11" descr="E:\ахтунг\Ма\халтура\весна\Пробные\CDs\7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720" y="4653136"/>
            <a:ext cx="1080000" cy="1080000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solidFill>
              <a:schemeClr val="bg1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0" name="Заголовок 2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21461" cy="346050"/>
          </a:xfrm>
        </p:spPr>
        <p:txBody>
          <a:bodyPr/>
          <a:lstStyle/>
          <a:p>
            <a:r>
              <a:rPr lang="ru-RU" dirty="0" smtClean="0"/>
              <a:t>РЕПЕРТУАР ХОРА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236296" y="4653137"/>
            <a:ext cx="1076675" cy="1080120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solidFill>
              <a:schemeClr val="bg1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96526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99592" y="836712"/>
            <a:ext cx="75608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Одной из особенностей творческой жизни «Весны» является исполнение произведений крупной формы классической и современной музыки, среди которых: </a:t>
            </a:r>
            <a:r>
              <a:rPr lang="ru-RU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«</a:t>
            </a:r>
            <a:r>
              <a:rPr 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Gloria</a:t>
            </a:r>
            <a:r>
              <a:rPr lang="ru-RU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»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А.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Вивальди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ru-RU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«</a:t>
            </a:r>
            <a:r>
              <a:rPr 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Die </a:t>
            </a:r>
            <a:r>
              <a:rPr lang="en-US" sz="1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sieben</a:t>
            </a:r>
            <a:r>
              <a:rPr 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Worte</a:t>
            </a:r>
            <a:r>
              <a:rPr lang="ru-RU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» 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 </a:t>
            </a:r>
            <a:r>
              <a:rPr lang="ru-RU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«</a:t>
            </a:r>
            <a:r>
              <a:rPr lang="en-US" sz="1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Heiligmesse</a:t>
            </a:r>
            <a:r>
              <a:rPr lang="ru-RU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»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Й. Гайдна, </a:t>
            </a:r>
            <a:r>
              <a:rPr lang="ru-RU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«</a:t>
            </a:r>
            <a:r>
              <a:rPr lang="en-US" sz="1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Stabat</a:t>
            </a:r>
            <a:r>
              <a:rPr 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Mater</a:t>
            </a:r>
            <a:r>
              <a:rPr lang="ru-RU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»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Дж.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Перголези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ru-RU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«</a:t>
            </a:r>
            <a:r>
              <a:rPr lang="en-US" sz="1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Magnificat</a:t>
            </a:r>
            <a:r>
              <a:rPr lang="ru-RU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»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К. Монтеверди, </a:t>
            </a:r>
            <a:r>
              <a:rPr lang="ru-RU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«</a:t>
            </a:r>
            <a:r>
              <a:rPr lang="en-US" sz="1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Missa</a:t>
            </a:r>
            <a:r>
              <a:rPr 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brevis</a:t>
            </a:r>
            <a:r>
              <a:rPr lang="ru-RU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» 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 </a:t>
            </a:r>
            <a:r>
              <a:rPr lang="ru-RU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«</a:t>
            </a:r>
            <a:r>
              <a:rPr 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Ceremony of carols</a:t>
            </a:r>
            <a:r>
              <a:rPr lang="ru-RU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»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Б. Бриттена и многие др.</a:t>
            </a:r>
          </a:p>
          <a:p>
            <a:endParaRPr lang="ru-RU" sz="1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Многолетнее творческое сотрудничество связывает хор с московским композитором Е.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Подгайцем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Наиболее значимые </a:t>
            </a:r>
            <a:r>
              <a:rPr lang="ru-RU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сочинения Е. Подгайца, созданные специально для «Весны»: Концерт  «Времена года», «Нью-Йоркская месса», «</a:t>
            </a:r>
            <a:r>
              <a:rPr lang="en-US" sz="1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Missa</a:t>
            </a:r>
            <a:r>
              <a:rPr 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veris</a:t>
            </a:r>
            <a:r>
              <a:rPr lang="ru-RU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», кантата «Как нарисовать птицу» и др.</a:t>
            </a:r>
          </a:p>
          <a:p>
            <a:endParaRPr lang="ru-RU" sz="1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Многогранный репертуар и его максимально возможное художественное воплощение является одной из основ определяющей непрерывный творческий рост Детского хора «Весна».</a:t>
            </a:r>
          </a:p>
          <a:p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</a:t>
            </a:r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935143" y="6043204"/>
            <a:ext cx="8208857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0" y="260648"/>
            <a:ext cx="9144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Заголовок 2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21461" cy="346050"/>
          </a:xfrm>
        </p:spPr>
        <p:txBody>
          <a:bodyPr/>
          <a:lstStyle/>
          <a:p>
            <a:r>
              <a:rPr lang="ru-RU" dirty="0" smtClean="0"/>
              <a:t>РЕПЕРТУАР ХОРА</a:t>
            </a:r>
            <a:endParaRPr lang="ru-RU" dirty="0"/>
          </a:p>
        </p:txBody>
      </p:sp>
      <p:pic>
        <p:nvPicPr>
          <p:cNvPr id="2" name="Picture 2" descr="C:\Users\Sony\Desktop\ВЕСНА\Сайт\Drafts\2\фото для баннера\head9.jpg"/>
          <p:cNvPicPr>
            <a:picLocks noChangeAspect="1" noChangeArrowheads="1"/>
          </p:cNvPicPr>
          <p:nvPr/>
        </p:nvPicPr>
        <p:blipFill>
          <a:blip r:embed="rId2" cstate="print"/>
          <a:srcRect b="10662"/>
          <a:stretch>
            <a:fillRect/>
          </a:stretch>
        </p:blipFill>
        <p:spPr bwMode="auto">
          <a:xfrm>
            <a:off x="869928" y="3356992"/>
            <a:ext cx="7734520" cy="2160240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solidFill>
              <a:schemeClr val="bg1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96526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НАГРАДЫ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755576" y="764704"/>
            <a:ext cx="4536503" cy="3312368"/>
          </a:xfrm>
        </p:spPr>
        <p:txBody>
          <a:bodyPr>
            <a:normAutofit/>
          </a:bodyPr>
          <a:lstStyle/>
          <a:p>
            <a:r>
              <a:rPr lang="ru-RU" sz="1200" b="1" dirty="0" err="1" smtClean="0">
                <a:solidFill>
                  <a:srgbClr val="A70101"/>
                </a:solidFill>
              </a:rPr>
              <a:t>Мальчезине</a:t>
            </a:r>
            <a:r>
              <a:rPr lang="ru-RU" sz="1200" b="1" dirty="0" smtClean="0">
                <a:solidFill>
                  <a:srgbClr val="A70101"/>
                </a:solidFill>
              </a:rPr>
              <a:t> (Италия)</a:t>
            </a:r>
          </a:p>
          <a:p>
            <a:pPr lvl="1"/>
            <a:r>
              <a:rPr lang="ru-RU" sz="1200" b="1" dirty="0"/>
              <a:t>2012 Гран-при</a:t>
            </a:r>
          </a:p>
          <a:p>
            <a:r>
              <a:rPr lang="ru-RU" sz="1200" b="1" dirty="0" err="1">
                <a:solidFill>
                  <a:srgbClr val="A70101"/>
                </a:solidFill>
              </a:rPr>
              <a:t>Ниредьгаза (Венгрия)</a:t>
            </a:r>
          </a:p>
          <a:p>
            <a:pPr lvl="1"/>
            <a:r>
              <a:rPr lang="ru-RU" sz="1200" b="1" dirty="0"/>
              <a:t>2010</a:t>
            </a:r>
            <a:r>
              <a:rPr lang="ru-RU" sz="1200" dirty="0"/>
              <a:t>  Первая премия и Гран-при</a:t>
            </a:r>
          </a:p>
          <a:p>
            <a:r>
              <a:rPr lang="ru-RU" sz="1200" b="1" dirty="0">
                <a:solidFill>
                  <a:srgbClr val="A70101"/>
                </a:solidFill>
              </a:rPr>
              <a:t>Толоса (Испания)</a:t>
            </a:r>
          </a:p>
          <a:p>
            <a:pPr lvl="1"/>
            <a:r>
              <a:rPr lang="ru-RU" sz="1200" b="1" dirty="0"/>
              <a:t>2006</a:t>
            </a:r>
            <a:r>
              <a:rPr lang="ru-RU" sz="1200" dirty="0"/>
              <a:t> Первая премия и </a:t>
            </a:r>
            <a:r>
              <a:rPr lang="ru-RU" sz="1200" dirty="0" smtClean="0"/>
              <a:t>Гран-при</a:t>
            </a:r>
            <a:endParaRPr lang="ru-RU" sz="1200" dirty="0"/>
          </a:p>
          <a:p>
            <a:pPr lvl="1"/>
            <a:r>
              <a:rPr lang="ru-RU" sz="1200" b="1" dirty="0"/>
              <a:t>2000</a:t>
            </a:r>
            <a:r>
              <a:rPr lang="ru-RU" sz="1200" dirty="0"/>
              <a:t> Гран-при Европы-2000</a:t>
            </a:r>
          </a:p>
          <a:p>
            <a:pPr lvl="1"/>
            <a:r>
              <a:rPr lang="ru-RU" sz="1200" b="1" dirty="0"/>
              <a:t>1999</a:t>
            </a:r>
            <a:r>
              <a:rPr lang="ru-RU" sz="1200" dirty="0"/>
              <a:t> Первая премия и Гран-при</a:t>
            </a:r>
          </a:p>
          <a:p>
            <a:pPr lvl="1"/>
            <a:r>
              <a:rPr lang="ru-RU" sz="1200" b="1" dirty="0"/>
              <a:t>1993 </a:t>
            </a:r>
            <a:r>
              <a:rPr lang="ru-RU" sz="1200" dirty="0"/>
              <a:t>Вторая премия</a:t>
            </a:r>
          </a:p>
          <a:p>
            <a:r>
              <a:rPr lang="ru-RU" sz="1200" b="1" dirty="0">
                <a:solidFill>
                  <a:srgbClr val="A70101"/>
                </a:solidFill>
              </a:rPr>
              <a:t>Пауэлл </a:t>
            </a:r>
            <a:r>
              <a:rPr lang="ru-RU" sz="1200" b="1" dirty="0" err="1">
                <a:solidFill>
                  <a:srgbClr val="A70101"/>
                </a:solidFill>
              </a:rPr>
              <a:t>Ривер</a:t>
            </a:r>
            <a:r>
              <a:rPr lang="ru-RU" sz="1200" b="1" dirty="0">
                <a:solidFill>
                  <a:srgbClr val="A70101"/>
                </a:solidFill>
              </a:rPr>
              <a:t> (Канада)</a:t>
            </a:r>
          </a:p>
          <a:p>
            <a:pPr lvl="1"/>
            <a:r>
              <a:rPr lang="ru-RU" sz="1200" b="1" dirty="0"/>
              <a:t>2004</a:t>
            </a:r>
            <a:r>
              <a:rPr lang="ru-RU" sz="1200" dirty="0"/>
              <a:t> Первая премия и Гран-при</a:t>
            </a:r>
          </a:p>
          <a:p>
            <a:r>
              <a:rPr lang="ru-RU" sz="1200" b="1" dirty="0">
                <a:solidFill>
                  <a:srgbClr val="A70101"/>
                </a:solidFill>
              </a:rPr>
              <a:t>Дебрецен (Венгрия)</a:t>
            </a:r>
          </a:p>
          <a:p>
            <a:pPr lvl="1"/>
            <a:r>
              <a:rPr lang="ru-RU" sz="1200" b="1" dirty="0"/>
              <a:t> 2004 </a:t>
            </a:r>
            <a:r>
              <a:rPr lang="ru-RU" sz="1200" dirty="0"/>
              <a:t>Первая премия</a:t>
            </a:r>
          </a:p>
          <a:p>
            <a:pPr lvl="1"/>
            <a:r>
              <a:rPr lang="ru-RU" sz="1200" b="1" dirty="0"/>
              <a:t>1992</a:t>
            </a:r>
            <a:r>
              <a:rPr lang="ru-RU" sz="1200" dirty="0"/>
              <a:t> Первая премия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idx="10"/>
          </p:nvPr>
        </p:nvSpPr>
        <p:spPr>
          <a:xfrm>
            <a:off x="5292080" y="764704"/>
            <a:ext cx="3312368" cy="3312368"/>
          </a:xfrm>
        </p:spPr>
        <p:txBody>
          <a:bodyPr>
            <a:normAutofit/>
          </a:bodyPr>
          <a:lstStyle/>
          <a:p>
            <a:pPr marL="342900" lvl="0" indent="-342900">
              <a:buClr>
                <a:srgbClr val="006600"/>
              </a:buClr>
              <a:buSzTx/>
              <a:defRPr/>
            </a:pPr>
            <a:r>
              <a:rPr lang="ru-RU" sz="1200" b="1" dirty="0" err="1">
                <a:solidFill>
                  <a:srgbClr val="A70101"/>
                </a:solidFill>
              </a:rPr>
              <a:t>Торрьевьеха</a:t>
            </a:r>
            <a:r>
              <a:rPr lang="ru-RU" sz="1200" b="1" dirty="0">
                <a:solidFill>
                  <a:srgbClr val="A70101"/>
                </a:solidFill>
              </a:rPr>
              <a:t> (Испания)</a:t>
            </a:r>
          </a:p>
          <a:p>
            <a:pPr marL="800100" lvl="1" indent="-342900">
              <a:buClr>
                <a:srgbClr val="006600"/>
              </a:buClr>
            </a:pPr>
            <a:r>
              <a:rPr lang="ru-RU" sz="1200" b="1" dirty="0"/>
              <a:t>2003</a:t>
            </a:r>
            <a:r>
              <a:rPr lang="ru-RU" sz="1200" dirty="0"/>
              <a:t> Третья премия</a:t>
            </a:r>
          </a:p>
          <a:p>
            <a:pPr marL="342900" lvl="0" indent="-342900">
              <a:buClr>
                <a:srgbClr val="006600"/>
              </a:buClr>
              <a:buSzTx/>
              <a:defRPr/>
            </a:pPr>
            <a:r>
              <a:rPr lang="ru-RU" sz="1200" b="1" dirty="0" smtClean="0">
                <a:solidFill>
                  <a:srgbClr val="A70101"/>
                </a:solidFill>
              </a:rPr>
              <a:t>Варна (</a:t>
            </a:r>
            <a:r>
              <a:rPr lang="ru-RU" sz="1200" b="1" dirty="0">
                <a:solidFill>
                  <a:srgbClr val="A70101"/>
                </a:solidFill>
              </a:rPr>
              <a:t>Болгария)</a:t>
            </a:r>
          </a:p>
          <a:p>
            <a:pPr marL="800100" lvl="1" indent="-342900">
              <a:buClr>
                <a:srgbClr val="006600"/>
              </a:buClr>
            </a:pPr>
            <a:r>
              <a:rPr lang="ru-RU" sz="1200" b="1" dirty="0"/>
              <a:t> 2003 </a:t>
            </a:r>
            <a:r>
              <a:rPr lang="ru-RU" sz="1200" dirty="0"/>
              <a:t>Первая премия</a:t>
            </a:r>
          </a:p>
          <a:p>
            <a:pPr marL="342900" lvl="0" indent="-342900">
              <a:buClr>
                <a:srgbClr val="006600"/>
              </a:buClr>
              <a:buSzTx/>
              <a:defRPr/>
            </a:pPr>
            <a:r>
              <a:rPr lang="ru-RU" sz="1200" b="1" dirty="0">
                <a:solidFill>
                  <a:srgbClr val="A70101"/>
                </a:solidFill>
              </a:rPr>
              <a:t>Тур (Франция)</a:t>
            </a:r>
          </a:p>
          <a:p>
            <a:pPr marL="800100" lvl="1" indent="-342900">
              <a:buClr>
                <a:srgbClr val="006600"/>
              </a:buClr>
            </a:pPr>
            <a:r>
              <a:rPr lang="ru-RU" sz="1200" b="1" dirty="0"/>
              <a:t>2002 </a:t>
            </a:r>
            <a:r>
              <a:rPr lang="ru-RU" sz="1200" dirty="0"/>
              <a:t>Первая премия и приз публики</a:t>
            </a:r>
          </a:p>
          <a:p>
            <a:pPr marL="342900" lvl="0" indent="-342900">
              <a:buClr>
                <a:srgbClr val="006600"/>
              </a:buClr>
              <a:buSzTx/>
              <a:defRPr/>
            </a:pPr>
            <a:r>
              <a:rPr lang="ru-RU" sz="1200" b="1" dirty="0" err="1">
                <a:solidFill>
                  <a:srgbClr val="A70101"/>
                </a:solidFill>
              </a:rPr>
              <a:t>Ареццо</a:t>
            </a:r>
            <a:r>
              <a:rPr lang="ru-RU" sz="1200" b="1" dirty="0">
                <a:solidFill>
                  <a:srgbClr val="A70101"/>
                </a:solidFill>
              </a:rPr>
              <a:t> (Италия)</a:t>
            </a:r>
          </a:p>
          <a:p>
            <a:pPr marL="800100" lvl="1" indent="-342900">
              <a:buClr>
                <a:srgbClr val="006600"/>
              </a:buClr>
            </a:pPr>
            <a:r>
              <a:rPr lang="ru-RU" sz="1200" b="1" dirty="0"/>
              <a:t>2002</a:t>
            </a:r>
            <a:r>
              <a:rPr lang="ru-RU" sz="1200" dirty="0"/>
              <a:t> Первая премия</a:t>
            </a:r>
          </a:p>
          <a:p>
            <a:pPr marL="800100" lvl="1" indent="-342900">
              <a:buClr>
                <a:srgbClr val="006600"/>
              </a:buClr>
            </a:pPr>
            <a:r>
              <a:rPr lang="ru-RU" sz="1200" b="1" dirty="0"/>
              <a:t>1992</a:t>
            </a:r>
            <a:r>
              <a:rPr lang="ru-RU" sz="1200" dirty="0"/>
              <a:t> Первая премия и Гран-при</a:t>
            </a:r>
          </a:p>
          <a:p>
            <a:pPr marL="342900" lvl="0" indent="-342900">
              <a:buClr>
                <a:srgbClr val="006600"/>
              </a:buClr>
              <a:buSzTx/>
              <a:defRPr/>
            </a:pPr>
            <a:r>
              <a:rPr lang="ru-RU" sz="1200" b="1" dirty="0">
                <a:solidFill>
                  <a:srgbClr val="A70101"/>
                </a:solidFill>
              </a:rPr>
              <a:t>Нант (Франция)</a:t>
            </a:r>
          </a:p>
          <a:p>
            <a:pPr marL="800100" lvl="1" indent="-342900">
              <a:buClr>
                <a:srgbClr val="006600"/>
              </a:buClr>
            </a:pPr>
            <a:r>
              <a:rPr lang="ru-RU" sz="1200" b="1" dirty="0"/>
              <a:t>1995</a:t>
            </a:r>
            <a:r>
              <a:rPr lang="ru-RU" sz="1200" dirty="0"/>
              <a:t> Первая премия и приз публики</a:t>
            </a:r>
          </a:p>
          <a:p>
            <a:pPr marL="800100" lvl="1" indent="-342900">
              <a:buClr>
                <a:srgbClr val="006600"/>
              </a:buClr>
            </a:pPr>
            <a:r>
              <a:rPr lang="ru-RU" sz="1200" b="1" dirty="0"/>
              <a:t>1991</a:t>
            </a:r>
            <a:r>
              <a:rPr lang="ru-RU" sz="1200" dirty="0"/>
              <a:t> Вторая премия</a:t>
            </a:r>
          </a:p>
        </p:txBody>
      </p:sp>
      <p:pic>
        <p:nvPicPr>
          <p:cNvPr id="9217" name="Picture 1" descr="C:\Users\Sony\Desktop\ВЕСНА\Сайт\Drafts\2\фото для баннера\head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645024"/>
            <a:ext cx="7416824" cy="2318733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solidFill>
              <a:schemeClr val="bg1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8427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U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RUS</Template>
  <TotalTime>2182</TotalTime>
  <Words>1015</Words>
  <Application>Microsoft Office PowerPoint</Application>
  <PresentationFormat>Экран (4:3)</PresentationFormat>
  <Paragraphs>77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RUS</vt:lpstr>
      <vt:lpstr>Custom Design</vt:lpstr>
      <vt:lpstr>Презентация PowerPoint</vt:lpstr>
      <vt:lpstr>О хоре</vt:lpstr>
      <vt:lpstr>Презентация PowerPoint</vt:lpstr>
      <vt:lpstr>Презентация PowerPoint</vt:lpstr>
      <vt:lpstr>История школы</vt:lpstr>
      <vt:lpstr>Наша школа</vt:lpstr>
      <vt:lpstr>РЕПЕРТУАР ХОРА</vt:lpstr>
      <vt:lpstr>РЕПЕРТУАР ХОРА</vt:lpstr>
      <vt:lpstr>НАГРАДЫ</vt:lpstr>
      <vt:lpstr>МЫ БУДЕМ РАДЫ ВАС СЛЫШАТЬ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Dom</dc:creator>
  <cp:lastModifiedBy>Владимир</cp:lastModifiedBy>
  <cp:revision>39</cp:revision>
  <dcterms:created xsi:type="dcterms:W3CDTF">2012-02-01T16:05:30Z</dcterms:created>
  <dcterms:modified xsi:type="dcterms:W3CDTF">2014-04-03T14:46:42Z</dcterms:modified>
</cp:coreProperties>
</file>