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ED92B1D-D910-45E4-BB96-9E23EB45941A}" type="datetimeFigureOut">
              <a:rPr lang="ru-RU" smtClean="0"/>
              <a:t>19.05.2014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C347214-0E68-4C8F-B0FA-D79B4593CAF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Повесть М. Булгакова «Роковые яйца»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9049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067944" y="2276873"/>
            <a:ext cx="4824536" cy="424847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200" dirty="0" smtClean="0">
                <a:latin typeface="Arial Narrow" panose="020B0606020202030204" pitchFamily="34" charset="0"/>
              </a:rPr>
              <a:t>«Роковые яйца» - фантастическая повесть Михаила Афанасьевича Булгакова.</a:t>
            </a:r>
          </a:p>
          <a:p>
            <a:pPr marL="0" indent="0" algn="l">
              <a:buNone/>
            </a:pPr>
            <a:r>
              <a:rPr lang="ru-RU" sz="2200" dirty="0" smtClean="0">
                <a:latin typeface="Arial Narrow" panose="020B0606020202030204" pitchFamily="34" charset="0"/>
              </a:rPr>
              <a:t>   В </a:t>
            </a:r>
            <a:r>
              <a:rPr lang="ru-RU" sz="2200" dirty="0">
                <a:latin typeface="Arial Narrow" panose="020B0606020202030204" pitchFamily="34" charset="0"/>
              </a:rPr>
              <a:t>1921 г. В феодосийской газете появилась заметка о появлении в районе горы Карадаг «огромного гада». Жена М. Волошина вырезала из газеты сообщение о «гаде», а М. Волошин отправил его в Москву Булгакову. Примерно так, по словам Вс. Иванова, было заложено зерно будущей повести. </a:t>
            </a:r>
            <a:r>
              <a:rPr lang="ru-RU" sz="2200" dirty="0" smtClean="0">
                <a:latin typeface="Arial Narrow" panose="020B0606020202030204" pitchFamily="34" charset="0"/>
              </a:rPr>
              <a:t>Повесть </a:t>
            </a:r>
            <a:r>
              <a:rPr lang="ru-RU" sz="2200" dirty="0">
                <a:latin typeface="Arial Narrow" panose="020B0606020202030204" pitchFamily="34" charset="0"/>
              </a:rPr>
              <a:t>была закончена в 1924 г</a:t>
            </a:r>
            <a:r>
              <a:rPr lang="ru-RU" sz="2200" dirty="0" smtClean="0"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История создания</a:t>
            </a:r>
            <a:endParaRPr lang="ru-RU" sz="2400" dirty="0"/>
          </a:p>
        </p:txBody>
      </p:sp>
      <p:pic>
        <p:nvPicPr>
          <p:cNvPr id="1027" name="Picture 3" descr="C:\Users\пользователь\Desktop\Qwerty\9961a13654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45396"/>
            <a:ext cx="3098925" cy="361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4255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716016" y="2132856"/>
            <a:ext cx="4248472" cy="432048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400" dirty="0" smtClean="0">
                <a:latin typeface="Arial Narrow" panose="020B0606020202030204" pitchFamily="34" charset="0"/>
              </a:rPr>
              <a:t>Повесть </a:t>
            </a:r>
            <a:r>
              <a:rPr lang="ru-RU" sz="2400" dirty="0">
                <a:latin typeface="Arial Narrow" panose="020B0606020202030204" pitchFamily="34" charset="0"/>
              </a:rPr>
              <a:t>«Роковые яйца» была опубликована в 1925 г. в журнале «Красная панорама» (в № 19-21 под названием «Луч жизни», в № 22 и 24 появилось нынешнее название). В альманахе «Недра» вышел расширенный вариант. Также повесть вошла в сборники: </a:t>
            </a:r>
            <a:r>
              <a:rPr lang="ru-RU" sz="2400" dirty="0" smtClean="0">
                <a:latin typeface="Arial Narrow" panose="020B0606020202030204" pitchFamily="34" charset="0"/>
              </a:rPr>
              <a:t>«</a:t>
            </a:r>
            <a:r>
              <a:rPr lang="kk-KZ" sz="2400" dirty="0" smtClean="0">
                <a:latin typeface="Arial Narrow" panose="020B0606020202030204" pitchFamily="34" charset="0"/>
              </a:rPr>
              <a:t>Дьяволиада</a:t>
            </a:r>
            <a:r>
              <a:rPr lang="ru-RU" sz="2400" dirty="0" smtClean="0">
                <a:latin typeface="Arial Narrow" panose="020B0606020202030204" pitchFamily="34" charset="0"/>
              </a:rPr>
              <a:t>» (1925) </a:t>
            </a:r>
            <a:r>
              <a:rPr lang="ru-RU" sz="2400" dirty="0">
                <a:latin typeface="Arial Narrow" panose="020B0606020202030204" pitchFamily="34" charset="0"/>
              </a:rPr>
              <a:t>и </a:t>
            </a:r>
            <a:r>
              <a:rPr lang="ru-RU" sz="2400" dirty="0" smtClean="0">
                <a:latin typeface="Arial Narrow" panose="020B0606020202030204" pitchFamily="34" charset="0"/>
              </a:rPr>
              <a:t>«Роковые яйца» (1928).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975360"/>
            <a:ext cx="4608512" cy="7010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История публикации</a:t>
            </a:r>
            <a:endParaRPr lang="ru-RU" sz="2400" dirty="0"/>
          </a:p>
        </p:txBody>
      </p:sp>
      <p:pic>
        <p:nvPicPr>
          <p:cNvPr id="2051" name="Picture 3" descr="C:\Users\пользователь\Desktop\Qwerty\3750_44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47746"/>
            <a:ext cx="445982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0032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347864" y="2148616"/>
            <a:ext cx="5616624" cy="2041147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dirty="0" smtClean="0">
                <a:latin typeface="Arial Narrow" panose="020B0606020202030204" pitchFamily="34" charset="0"/>
              </a:rPr>
              <a:t>Повесть принесла писателю шумную славу и невероятные поношения. После 1926 г</a:t>
            </a:r>
            <a:r>
              <a:rPr lang="kk-KZ" dirty="0" smtClean="0">
                <a:latin typeface="Arial Narrow" panose="020B0606020202030204" pitchFamily="34" charset="0"/>
              </a:rPr>
              <a:t>. рапповская </a:t>
            </a:r>
            <a:r>
              <a:rPr lang="ru-RU" dirty="0" smtClean="0">
                <a:latin typeface="Arial Narrow" panose="020B0606020202030204" pitchFamily="34" charset="0"/>
              </a:rPr>
              <a:t>критика повела по Булгакову «прицельный огонь». Статьи были резки и оскорбительны. Писателя обвиняли в «зубоскальстве», «злопыхательстве», во враждебности к советской власти.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99792" y="908720"/>
            <a:ext cx="3888432" cy="72008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Реакция критики</a:t>
            </a:r>
            <a:endParaRPr lang="ru-RU" sz="2400" dirty="0"/>
          </a:p>
        </p:txBody>
      </p:sp>
      <p:pic>
        <p:nvPicPr>
          <p:cNvPr id="3074" name="Picture 2" descr="C:\Users\пользователь\Desktop\Qwerty\14279_html_9c32cb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2019636"/>
            <a:ext cx="2160240" cy="229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9283" y="4586190"/>
            <a:ext cx="52908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873624"/>
              </a:buClr>
            </a:pPr>
            <a:r>
              <a:rPr lang="ru-RU" sz="2000" dirty="0" smtClean="0">
                <a:latin typeface="Arial Narrow" panose="020B0606020202030204" pitchFamily="34" charset="0"/>
              </a:rPr>
              <a:t>Лучшие </a:t>
            </a:r>
            <a:r>
              <a:rPr lang="ru-RU" sz="2000" dirty="0">
                <a:latin typeface="Arial Narrow" panose="020B0606020202030204" pitchFamily="34" charset="0"/>
              </a:rPr>
              <a:t>умы России восприняли повесть восторженно. 30 июня 1925 г. В. В. Вересаев писал М. Горькому: «Обратили ли вы внимание на М. Булгакова в </a:t>
            </a:r>
            <a:r>
              <a:rPr lang="ru-RU" sz="2000" dirty="0" smtClean="0">
                <a:latin typeface="Arial Narrow" panose="020B0606020202030204" pitchFamily="34" charset="0"/>
              </a:rPr>
              <a:t>«Недрах</a:t>
            </a:r>
            <a:r>
              <a:rPr lang="ru-RU" sz="2000" dirty="0">
                <a:latin typeface="Arial Narrow" panose="020B0606020202030204" pitchFamily="34" charset="0"/>
              </a:rPr>
              <a:t>»? Я от него жду многого…» Первая реакция Горького была положительная, затем он дал более критическую оценку.</a:t>
            </a:r>
          </a:p>
        </p:txBody>
      </p:sp>
      <p:pic>
        <p:nvPicPr>
          <p:cNvPr id="3075" name="Picture 3" descr="C:\Users\пользователь\Desktop\Qwerty\53869466_Veresae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133" y="4412187"/>
            <a:ext cx="1461517" cy="228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ьзователь\Desktop\Qwerty\maxim-gork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882" y="4412186"/>
            <a:ext cx="1568836" cy="2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4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716016" y="1916832"/>
            <a:ext cx="4219800" cy="4824536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   </a:t>
            </a:r>
            <a:r>
              <a:rPr lang="ru-RU" sz="2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Гениальный зоолог </a:t>
            </a:r>
            <a:r>
              <a:rPr lang="ru-RU" sz="2000" dirty="0">
                <a:solidFill>
                  <a:schemeClr val="tx1"/>
                </a:solidFill>
                <a:latin typeface="Arial Narrow" panose="020B0606020202030204" pitchFamily="34" charset="0"/>
              </a:rPr>
              <a:t>профессор Владимир </a:t>
            </a:r>
            <a:r>
              <a:rPr lang="kk-KZ" sz="2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Ипатьевич</a:t>
            </a:r>
            <a:r>
              <a:rPr lang="ru-RU" sz="2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Arial Narrow" panose="020B0606020202030204" pitchFamily="34" charset="0"/>
              </a:rPr>
              <a:t>Персиков случайно обнаруживает удивительный феномен стимулирующего воздействия света красной части спектра (что символично) на эмбрионы. Организмы, в момент развития облученные открытым </a:t>
            </a:r>
            <a:r>
              <a:rPr lang="ru-RU" sz="2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Персик</a:t>
            </a:r>
            <a:r>
              <a:rPr lang="ru-RU" sz="2000" dirty="0" smtClean="0">
                <a:latin typeface="Arial Narrow" panose="020B0606020202030204" pitchFamily="34" charset="0"/>
              </a:rPr>
              <a:t>овым </a:t>
            </a:r>
            <a:r>
              <a:rPr lang="ru-RU" dirty="0">
                <a:latin typeface="Arial Narrow" panose="020B0606020202030204" pitchFamily="34" charset="0"/>
              </a:rPr>
              <a:t>лучом </a:t>
            </a:r>
            <a:r>
              <a:rPr lang="ru-RU" dirty="0" smtClean="0">
                <a:latin typeface="Arial Narrow" panose="020B0606020202030204" pitchFamily="34" charset="0"/>
              </a:rPr>
              <a:t>начинают развиваться </a:t>
            </a:r>
            <a:r>
              <a:rPr lang="ru-RU" dirty="0">
                <a:latin typeface="Arial Narrow" panose="020B0606020202030204" pitchFamily="34" charset="0"/>
              </a:rPr>
              <a:t>гораздо быстрее и достигают более крупных размеров, чем «оригиналы». Кроме того, они отличаются злобой и невероятной способностью стремительно размножаться.</a:t>
            </a:r>
          </a:p>
          <a:p>
            <a:pPr marL="0" indent="0" algn="l">
              <a:buNone/>
            </a:pPr>
            <a:r>
              <a:rPr lang="ru-RU" sz="2000" dirty="0" smtClean="0">
                <a:latin typeface="Arial Narrow" panose="020B0606020202030204" pitchFamily="34" charset="0"/>
              </a:rPr>
              <a:t> 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31840" y="980728"/>
            <a:ext cx="3024336" cy="57606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Сюжет</a:t>
            </a:r>
            <a:endParaRPr lang="ru-RU" sz="2400" dirty="0"/>
          </a:p>
        </p:txBody>
      </p:sp>
      <p:pic>
        <p:nvPicPr>
          <p:cNvPr id="4099" name="Picture 3" descr="C:\Users\пользователь\Desktop\Qwerty\p_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71486"/>
            <a:ext cx="4210051" cy="288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41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316233" y="1412776"/>
            <a:ext cx="5796136" cy="5328592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В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то время по 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стране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прокатился куриный мор, и один совхоз во главе с человеком по фамилии 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Рокк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решает использовать открытие 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Персикова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для восстановления поголовья кур. 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Рокк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забирает у 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Персикова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камеры-облучатели и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увозит их. 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Рокк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заказывает за границей куриные 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яйца, а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Персиков — змеиные яйца для опытов. Увидев на доставленных «куриных» яйцах «какую-то 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г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рязюку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» 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Рокк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звонит 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Персикову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,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профессор думает, что это 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ошибка,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а потому 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разрешает Рокку 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их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не мыть. 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Рокк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начинает облучение яиц, к вечеру из них вылупляются анаконды и крокодилы чудовищных размеров, они убивают жену 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Рокка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и приехавших чекистов. 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Персиков получает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куриные яйца. Профессор возмущен этой ошибкой, его помощник доцент Иванов показывает ему «экстренное приложение» к свежему номеру газеты, где на фотографии изображена громадных размеров анаконда… из Смоленской губернии! Персиков понимает, что произошла чудовищная 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ошибка.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За 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«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грязюку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» </a:t>
            </a:r>
            <a:r>
              <a:rPr lang="kk-KZ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Рокк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принимал сетчатый рисунок на змеиных яйцах. Пресмыкающиеся и 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беспрестанно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размножаются; их 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полчища движутся </a:t>
            </a:r>
            <a:r>
              <a:rPr lang="ru-RU" sz="1700" dirty="0">
                <a:solidFill>
                  <a:schemeClr val="tx1"/>
                </a:solidFill>
                <a:latin typeface="Arial Narrow" panose="020B0606020202030204" pitchFamily="34" charset="0"/>
              </a:rPr>
              <a:t>вперед, к Москве</a:t>
            </a:r>
            <a:r>
              <a:rPr lang="ru-RU" sz="17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.</a:t>
            </a:r>
            <a:endParaRPr lang="ru-RU" sz="17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1026" name="Picture 2" descr="C:\Users\пользователь\Desktop\Qwerty\000007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99484"/>
            <a:ext cx="2725562" cy="293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24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635896" y="1484784"/>
            <a:ext cx="5256584" cy="494754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Столицу,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охватывает паника; обезумевшая толпа, решив, что это Персиков распустил гадов, и,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рассвирепев,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врывается в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институт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и убивает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профессора.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Когда казалось, что спасения не будет, вдруг упал страшный по меркам августа мороз — минус 18 градусов. И рептилии, не выдержав его,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погибают. </a:t>
            </a:r>
          </a:p>
          <a:p>
            <a:pPr marL="0" indent="0" algn="l">
              <a:buNone/>
            </a:pP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Д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оцент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Иванов, бывший помощник великого профессора, теперь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заведующий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институтом,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пытается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снова получить странный луч, у него ничего не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выходит.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«Очевидно, для этого нужно было что-то особенное, кроме знания, чем обладал в мире только один человек — покойный профессор Владимир </a:t>
            </a:r>
            <a:r>
              <a:rPr lang="kk-KZ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Ипатьевич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 Narrow" panose="020B0606020202030204" pitchFamily="34" charset="0"/>
              </a:rPr>
              <a:t>Персиков».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2959383" cy="456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426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6354" y="620688"/>
            <a:ext cx="4392488" cy="30243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750" dirty="0">
                <a:latin typeface="Arial Narrow" panose="020B0606020202030204" pitchFamily="34" charset="0"/>
              </a:rPr>
              <a:t>Повесть  Булгакова «Роковые яйца» стала откликом на культурную и социально-историческую ситуацию в советской России первой половины 20-х годов, но откликом, не просто запечатлевающим уродства быта, но и приобретшим черты своеобразного пророчества писателя, подобно тому, как пророчеством стал </a:t>
            </a:r>
            <a:r>
              <a:rPr lang="ru-RU" sz="1750" dirty="0" smtClean="0">
                <a:latin typeface="Arial Narrow" panose="020B0606020202030204" pitchFamily="34" charset="0"/>
              </a:rPr>
              <a:t>роман </a:t>
            </a:r>
            <a:r>
              <a:rPr lang="ru-RU" sz="1750" dirty="0">
                <a:latin typeface="Arial Narrow" panose="020B0606020202030204" pitchFamily="34" charset="0"/>
              </a:rPr>
              <a:t>Замятина «Мы». </a:t>
            </a:r>
            <a:r>
              <a:rPr lang="ru-RU" sz="1750" dirty="0" smtClean="0">
                <a:latin typeface="Arial Narrow" panose="020B0606020202030204" pitchFamily="34" charset="0"/>
              </a:rPr>
              <a:t>Это повесть-антиутопия</a:t>
            </a:r>
            <a:r>
              <a:rPr lang="ru-RU" sz="1750" dirty="0">
                <a:latin typeface="Arial Narrow" panose="020B0606020202030204" pitchFamily="34" charset="0"/>
              </a:rPr>
              <a:t>, что усиливается за счёт научно-фантастического колорита и авантюрного сюжета. Хотя действие произведения приурочено к 1928 году, </a:t>
            </a:r>
          </a:p>
        </p:txBody>
      </p:sp>
      <p:pic>
        <p:nvPicPr>
          <p:cNvPr id="3074" name="Picture 2" descr="C:\Users\пользователь\Desktop\Qwerty\4bdaec95429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94395"/>
            <a:ext cx="3848101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3645024"/>
            <a:ext cx="8352928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50" dirty="0">
                <a:latin typeface="Arial Narrow" panose="020B0606020202030204" pitchFamily="34" charset="0"/>
              </a:rPr>
              <a:t>направлено оно в будущее, реалии советского быта первых пореволюционных годов узнаются без труда. Выразительно в этом отношении указание на  «квартирный вопрос», который якобы был решён в 1926 году, описание этому «явлению» Булгаков даёт весьма ироничное: «Подобно тому, как амфибии оживают после долгой засухи, при первом обильном дожде, ожил профессор Персиков в 1926 году, когда соединённая американо-русская компания выстроила, начав с угла Газетного переулка и Тверской, в центре Москвы 15 пятнадцатиэтажных домов, а на окраинах 300 рабочих коттеджей, каждый на 8 квартир, раз и навсегда прикончив тот страшный и смешной жилищный кризис, который так терзал москвичей в годы 1919–1925». Кроме бытовых реалий пореволюционной эпохи можно найти в повести и отголоски культурной жизни этой эпохи.</a:t>
            </a:r>
          </a:p>
        </p:txBody>
      </p:sp>
    </p:spTree>
    <p:extLst>
      <p:ext uri="{BB962C8B-B14F-4D97-AF65-F5344CB8AC3E}">
        <p14:creationId xmlns:p14="http://schemas.microsoft.com/office/powerpoint/2010/main" val="179697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347864" y="188640"/>
            <a:ext cx="5688632" cy="6669360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1600" dirty="0">
                <a:latin typeface="Arial Narrow" panose="020B0606020202030204" pitchFamily="34" charset="0"/>
              </a:rPr>
              <a:t>Антиутопический характер повести придаёт и ситуация научного эксперимента, которая перенесена на почву социальных отношений. В центре повести стоит образ чудака-учёного, теоретика погружённого в свои научные исследования, далёкого от реальной действительности («Газет… не читал, в театр не ходил…»). И эта его оторванность от реальной повседневной жизни становится одной из причин трагического развития событий.</a:t>
            </a:r>
          </a:p>
          <a:p>
            <a:pPr marL="68580" indent="0">
              <a:buNone/>
            </a:pPr>
            <a:r>
              <a:rPr lang="ru-RU" sz="1600" dirty="0" smtClean="0">
                <a:latin typeface="Arial Narrow" panose="020B0606020202030204" pitchFamily="34" charset="0"/>
              </a:rPr>
              <a:t>Через </a:t>
            </a:r>
            <a:r>
              <a:rPr lang="ru-RU" sz="1600" dirty="0">
                <a:latin typeface="Arial Narrow" panose="020B0606020202030204" pitchFamily="34" charset="0"/>
              </a:rPr>
              <a:t>все произведение проходит мотив красного </a:t>
            </a:r>
            <a:r>
              <a:rPr lang="ru-RU" sz="1600" dirty="0" smtClean="0">
                <a:latin typeface="Arial Narrow" panose="020B0606020202030204" pitchFamily="34" charset="0"/>
              </a:rPr>
              <a:t>луча. Не </a:t>
            </a:r>
            <a:r>
              <a:rPr lang="ru-RU" sz="1600" dirty="0">
                <a:latin typeface="Arial Narrow" panose="020B0606020202030204" pitchFamily="34" charset="0"/>
              </a:rPr>
              <a:t>случайны и название совхоза «Красный луч»,  повторяющиеся эпитеты «красные», «малиновые» яйца. Видоизменяются сами определения: «красный луч», «луч жизни», «луч новой жизни», «зарождение новой жизни». Сначала этот луч сравнивается с крошечным цветным </a:t>
            </a:r>
            <a:r>
              <a:rPr lang="ru-RU" sz="1600" dirty="0" smtClean="0">
                <a:latin typeface="Arial Narrow" panose="020B0606020202030204" pitchFamily="34" charset="0"/>
              </a:rPr>
              <a:t>локоном, </a:t>
            </a:r>
            <a:r>
              <a:rPr lang="ru-RU" sz="1600" dirty="0">
                <a:latin typeface="Arial Narrow" panose="020B0606020202030204" pitchFamily="34" charset="0"/>
              </a:rPr>
              <a:t>затем со стрелой, мечом. Повесть «Роковые яйца» имеет многослойную структуру. Научно-фантастический жанр дополняется  символическими акцентами  и приобретает черты притчи, философского предостережения - предостережения об опасности вторжений в макропроцессы человеческого бытия. А определенные сюжетные особенности (динамика повествования, черты сатирического гротеска, обращенность в будущее, юмор) и конфликт, основанный на изображении насилия, превращают данную повесть в </a:t>
            </a:r>
            <a:r>
              <a:rPr lang="ru-RU" sz="1600" dirty="0" smtClean="0">
                <a:latin typeface="Arial Narrow" panose="020B0606020202030204" pitchFamily="34" charset="0"/>
              </a:rPr>
              <a:t>антиутопию.</a:t>
            </a:r>
          </a:p>
          <a:p>
            <a:pPr marL="68580" indent="0">
              <a:buNone/>
            </a:pPr>
            <a:r>
              <a:rPr lang="ru-RU" sz="1600" dirty="0">
                <a:latin typeface="Arial Narrow" panose="020B0606020202030204" pitchFamily="34" charset="0"/>
              </a:rPr>
              <a:t>Лабораторные эксперименты и открытия </a:t>
            </a:r>
            <a:r>
              <a:rPr lang="kk-KZ" sz="1600" dirty="0" smtClean="0">
                <a:latin typeface="Arial Narrow" panose="020B0606020202030204" pitchFamily="34" charset="0"/>
              </a:rPr>
              <a:t>профессора Персикова</a:t>
            </a:r>
            <a:r>
              <a:rPr lang="ru-RU" sz="1600" dirty="0" smtClean="0">
                <a:latin typeface="Arial Narrow" panose="020B0606020202030204" pitchFamily="34" charset="0"/>
              </a:rPr>
              <a:t>, </a:t>
            </a:r>
            <a:r>
              <a:rPr lang="kk-KZ" sz="1600" dirty="0" smtClean="0">
                <a:latin typeface="Arial Narrow" panose="020B0606020202030204" pitchFamily="34" charset="0"/>
              </a:rPr>
              <a:t>которые Рокк </a:t>
            </a:r>
            <a:r>
              <a:rPr lang="ru-RU" sz="1600" dirty="0" smtClean="0">
                <a:latin typeface="Arial Narrow" panose="020B0606020202030204" pitchFamily="34" charset="0"/>
              </a:rPr>
              <a:t>пытался </a:t>
            </a:r>
            <a:r>
              <a:rPr lang="ru-RU" sz="1600" dirty="0">
                <a:latin typeface="Arial Narrow" panose="020B0606020202030204" pitchFamily="34" charset="0"/>
              </a:rPr>
              <a:t>использовать в практических целях, Булгаков рассматривает как аналогию с социальным экспериментом, который проводили над Россией большевики - в этом соединяются как насилие над историей, так и насилие над человеческой природой</a:t>
            </a:r>
            <a:r>
              <a:rPr lang="ru-RU" sz="1600" dirty="0" smtClean="0">
                <a:latin typeface="Arial Narrow" panose="020B0606020202030204" pitchFamily="34" charset="0"/>
              </a:rPr>
              <a:t>.</a:t>
            </a:r>
          </a:p>
        </p:txBody>
      </p:sp>
      <p:pic>
        <p:nvPicPr>
          <p:cNvPr id="2051" name="Picture 3" descr="C:\Users\пользователь\Desktop\Qwerty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92" y="1196752"/>
            <a:ext cx="290192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69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етро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</TotalTime>
  <Words>1032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22" baseType="lpstr">
      <vt:lpstr>Arial</vt:lpstr>
      <vt:lpstr>Arial Narrow</vt:lpstr>
      <vt:lpstr>Consolas</vt:lpstr>
      <vt:lpstr>Constantia</vt:lpstr>
      <vt:lpstr>Corbel</vt:lpstr>
      <vt:lpstr>Garamond</vt:lpstr>
      <vt:lpstr>Tahoma</vt:lpstr>
      <vt:lpstr>Tunga</vt:lpstr>
      <vt:lpstr>Wingdings</vt:lpstr>
      <vt:lpstr>Wingdings 2</vt:lpstr>
      <vt:lpstr>Wingdings 3</vt:lpstr>
      <vt:lpstr>BlackTie</vt:lpstr>
      <vt:lpstr>Метро</vt:lpstr>
      <vt:lpstr>Повесть М. Булгакова «Роковые яйца»</vt:lpstr>
      <vt:lpstr>История создания</vt:lpstr>
      <vt:lpstr>История публикации</vt:lpstr>
      <vt:lpstr>Реакция критики</vt:lpstr>
      <vt:lpstr>Сюжет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Аккузинова Камила</dc:creator>
  <cp:lastModifiedBy>Аккузинова Камила</cp:lastModifiedBy>
  <cp:revision>32</cp:revision>
  <dcterms:created xsi:type="dcterms:W3CDTF">2013-12-07T11:50:09Z</dcterms:created>
  <dcterms:modified xsi:type="dcterms:W3CDTF">2014-05-19T13:07:53Z</dcterms:modified>
</cp:coreProperties>
</file>