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4" r:id="rId7"/>
    <p:sldId id="263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39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2" cstate="print"/>
          <a:srcRect l="11539" b="11938"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3" cstate="print"/>
          <a:srcRect r="11858"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67EBC300-F8CE-4D1F-94BA-400BDEA246D6}" type="datetimeFigureOut">
              <a:rPr lang="ru-RU"/>
              <a:pPr>
                <a:defRPr/>
              </a:pPr>
              <a:t>14.01.2012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13" cy="365125"/>
          </a:xfrm>
        </p:spPr>
        <p:txBody>
          <a:bodyPr/>
          <a:lstStyle>
            <a:lvl1pPr>
              <a:defRPr smtClean="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2C823F65-A3BC-4D74-A875-72B570C12FC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9DD2C-EFDA-43F6-A44F-DF703FCB3878}" type="datetimeFigureOut">
              <a:rPr lang="ru-RU"/>
              <a:pPr>
                <a:defRPr/>
              </a:pPr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D8130-E162-4C82-9F78-51803F2E16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F1CD2-1539-42FD-9948-C24E1630DAAB}" type="datetimeFigureOut">
              <a:rPr lang="ru-RU"/>
              <a:pPr>
                <a:defRPr/>
              </a:pPr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BF4EB-5AAD-4743-B6A7-ACD07E977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8B3B2-A7B4-46BA-B9D8-FCEDF58B284A}" type="datetimeFigureOut">
              <a:rPr lang="ru-RU"/>
              <a:pPr>
                <a:defRPr/>
              </a:pPr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F151E-D23B-46A3-B9D5-6F0A5D7550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9CC9E-CDA8-4301-8211-D96F35C89B63}" type="datetimeFigureOut">
              <a:rPr lang="ru-RU"/>
              <a:pPr>
                <a:defRPr/>
              </a:pPr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7416C-C7EF-47ED-90E8-05A8E4CE7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BC23B-8668-42C0-9764-0574CE016482}" type="datetimeFigureOut">
              <a:rPr lang="ru-RU"/>
              <a:pPr>
                <a:defRPr/>
              </a:pPr>
              <a:t>14.01.2012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9D848-5B9E-4789-86FF-37D1411897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DABB2-E33E-49C3-9D99-A1133D01BB8B}" type="datetimeFigureOut">
              <a:rPr lang="ru-RU"/>
              <a:pPr>
                <a:defRPr/>
              </a:pPr>
              <a:t>14.01.2012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DAC98-F51C-4292-A465-1E6697CCDC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9C987-DE76-4682-8A6F-B015895B3FC1}" type="datetimeFigureOut">
              <a:rPr lang="ru-RU"/>
              <a:pPr>
                <a:defRPr/>
              </a:pPr>
              <a:t>14.01.2012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A327F-5428-415C-8B8B-F6CF0D796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755A6-3E98-46BB-9937-0331B483A8BF}" type="datetimeFigureOut">
              <a:rPr lang="ru-RU"/>
              <a:pPr>
                <a:defRPr/>
              </a:pPr>
              <a:t>14.01.2012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E5760-0C73-451E-833A-5045E833B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66792-2C9C-474D-AF3D-E0F56E5E5828}" type="datetimeFigureOut">
              <a:rPr lang="ru-RU"/>
              <a:pPr>
                <a:defRPr/>
              </a:pPr>
              <a:t>14.01.2012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5365E-EEDD-48A3-AD58-8FC4CC025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18188-E754-414F-AEF0-78B6CEB69982}" type="datetimeFigureOut">
              <a:rPr lang="ru-RU"/>
              <a:pPr>
                <a:defRPr/>
              </a:pPr>
              <a:t>14.01.2012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923FD-8259-4733-88F8-E6C6710ADE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print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print"/>
          <a:srcRect l="11539" b="11938"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print"/>
          <a:srcRect r="11858"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1143000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71625"/>
            <a:ext cx="8229600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D66DB4-9809-4A9D-BD03-C19A11680CFE}" type="datetimeFigureOut">
              <a:rPr lang="ru-RU"/>
              <a:pPr>
                <a:defRPr/>
              </a:pPr>
              <a:t>14.01.2012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374E87-F540-4A8D-BF7C-1F12CBB8D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 kern="1200">
          <a:solidFill>
            <a:srgbClr val="F2F2F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2143116"/>
            <a:ext cx="9144000" cy="1143000"/>
          </a:xfrm>
          <a:gradFill rotWithShape="0">
            <a:gsLst>
              <a:gs pos="0">
                <a:srgbClr val="FDEADA">
                  <a:alpha val="0"/>
                </a:srgbClr>
              </a:gs>
              <a:gs pos="39999">
                <a:srgbClr val="FAC090">
                  <a:alpha val="23999"/>
                </a:srgbClr>
              </a:gs>
              <a:gs pos="70000">
                <a:srgbClr val="E46C0A">
                  <a:alpha val="41999"/>
                </a:srgbClr>
              </a:gs>
              <a:gs pos="100000">
                <a:srgbClr val="FF0000">
                  <a:alpha val="59999"/>
                </a:srgbClr>
              </a:gs>
            </a:gsLst>
          </a:gra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4000" dirty="0" smtClean="0">
                <a:solidFill>
                  <a:schemeClr val="tx1"/>
                </a:solidFill>
                <a:effectLst/>
                <a:latin typeface="Arial" charset="0"/>
              </a:rPr>
              <a:t>Родительское собрание «Проблемы адаптации первоклассников к школе»</a:t>
            </a:r>
          </a:p>
        </p:txBody>
      </p:sp>
      <p:sp>
        <p:nvSpPr>
          <p:cNvPr id="17411" name="Rectangle 3"/>
          <p:cNvSpPr>
            <a:spLocks noGrp="1"/>
          </p:cNvSpPr>
          <p:nvPr>
            <p:ph type="body" idx="4294967295"/>
          </p:nvPr>
        </p:nvSpPr>
        <p:spPr>
          <a:xfrm>
            <a:off x="0" y="2428868"/>
            <a:ext cx="9144000" cy="4065588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i="1" dirty="0" smtClean="0"/>
          </a:p>
          <a:p>
            <a:pPr>
              <a:buFont typeface="Arial" charset="0"/>
              <a:buNone/>
            </a:pPr>
            <a:endParaRPr lang="ru-RU" i="1" dirty="0" smtClean="0"/>
          </a:p>
          <a:p>
            <a:pPr>
              <a:buFont typeface="Arial" charset="0"/>
              <a:buNone/>
            </a:pPr>
            <a:r>
              <a:rPr lang="ru-RU" i="1" dirty="0" smtClean="0">
                <a:solidFill>
                  <a:srgbClr val="9B3937"/>
                </a:solidFill>
              </a:rPr>
              <a:t>Штурмуйте каждую проблему с энтузиазмом … как если бы от этого зависела Ваша жизнь.</a:t>
            </a:r>
            <a:r>
              <a:rPr lang="ru-RU" i="1" dirty="0" smtClean="0"/>
              <a:t>          </a:t>
            </a:r>
          </a:p>
          <a:p>
            <a:pPr algn="r">
              <a:buFont typeface="Arial" charset="0"/>
              <a:buNone/>
            </a:pPr>
            <a:r>
              <a:rPr lang="ru-RU" i="1" dirty="0" smtClean="0">
                <a:solidFill>
                  <a:srgbClr val="9B3937"/>
                </a:solidFill>
              </a:rPr>
              <a:t>Л. </a:t>
            </a:r>
            <a:r>
              <a:rPr lang="ru-RU" i="1" dirty="0" err="1" smtClean="0">
                <a:solidFill>
                  <a:srgbClr val="9B3937"/>
                </a:solidFill>
              </a:rPr>
              <a:t>Кьюби</a:t>
            </a:r>
            <a:endParaRPr lang="ru-RU" i="1" dirty="0" smtClean="0">
              <a:solidFill>
                <a:srgbClr val="9B3937"/>
              </a:solidFill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979613" y="6165850"/>
            <a:ext cx="71643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/>
              <a:t>Классный руководитель 1 класса «г» МОУ СОШ № 16 г. Щёлкова: Чупрунова И.В. </a:t>
            </a:r>
          </a:p>
        </p:txBody>
      </p:sp>
      <p:sp>
        <p:nvSpPr>
          <p:cNvPr id="5" name="Рамка 4"/>
          <p:cNvSpPr/>
          <p:nvPr/>
        </p:nvSpPr>
        <p:spPr>
          <a:xfrm>
            <a:off x="4643438" y="5643578"/>
            <a:ext cx="2214578" cy="42862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 bwMode="auto">
          <a:gradFill rotWithShape="0">
            <a:gsLst>
              <a:gs pos="0">
                <a:srgbClr val="FDEADA">
                  <a:alpha val="0"/>
                </a:srgbClr>
              </a:gs>
              <a:gs pos="39999">
                <a:srgbClr val="FAC090">
                  <a:alpha val="23999"/>
                </a:srgbClr>
              </a:gs>
              <a:gs pos="70000">
                <a:srgbClr val="E46C0A">
                  <a:alpha val="41999"/>
                </a:srgbClr>
              </a:gs>
              <a:gs pos="100000">
                <a:srgbClr val="FF0000">
                  <a:alpha val="59999"/>
                </a:srgbClr>
              </a:gs>
            </a:gsLst>
          </a:gra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4000" i="1" smtClean="0">
                <a:solidFill>
                  <a:schemeClr val="tx1"/>
                </a:solidFill>
                <a:effectLst/>
              </a:rPr>
              <a:t>Основные вопросы для обсуждения:</a:t>
            </a:r>
            <a:r>
              <a:rPr lang="ru-RU" sz="4000" smtClean="0">
                <a:effectLst/>
              </a:rPr>
              <a:t/>
            </a:r>
            <a:br>
              <a:rPr lang="ru-RU" sz="4000" smtClean="0">
                <a:effectLst/>
              </a:rPr>
            </a:br>
            <a:endParaRPr lang="ru-RU" sz="4000" smtClean="0">
              <a:effectLst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>
          <a:xfrm>
            <a:off x="0" y="1571625"/>
            <a:ext cx="9144000" cy="4554538"/>
          </a:xfrm>
        </p:spPr>
        <p:txBody>
          <a:bodyPr/>
          <a:lstStyle/>
          <a:p>
            <a:r>
              <a:rPr lang="ru-RU" smtClean="0"/>
              <a:t>Физиологические трудности адаптации первоклассников к школе.</a:t>
            </a:r>
          </a:p>
          <a:p>
            <a:r>
              <a:rPr lang="ru-RU" smtClean="0"/>
              <a:t>Психологические трудности адаптации первоклассников к школе.</a:t>
            </a:r>
          </a:p>
          <a:p>
            <a:r>
              <a:rPr lang="ru-RU" smtClean="0"/>
              <a:t>Система взаимоотношений с ребёнком в семье в период адаптации к    школьному обучению.</a:t>
            </a:r>
          </a:p>
          <a:p>
            <a:r>
              <a:rPr lang="ru-RU" smtClean="0"/>
              <a:t>Родительский практикум по проблеме.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 bwMode="auto">
          <a:gradFill rotWithShape="0">
            <a:gsLst>
              <a:gs pos="0">
                <a:srgbClr val="FDEADA">
                  <a:alpha val="0"/>
                </a:srgbClr>
              </a:gs>
              <a:gs pos="39999">
                <a:srgbClr val="FAC090">
                  <a:alpha val="23999"/>
                </a:srgbClr>
              </a:gs>
              <a:gs pos="70000">
                <a:srgbClr val="E46C0A">
                  <a:alpha val="41999"/>
                </a:srgbClr>
              </a:gs>
              <a:gs pos="100000">
                <a:srgbClr val="FF0000">
                  <a:alpha val="59999"/>
                </a:srgbClr>
              </a:gs>
            </a:gsLst>
          </a:gra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4000" smtClean="0">
                <a:solidFill>
                  <a:schemeClr val="tx1"/>
                </a:solidFill>
                <a:effectLst/>
              </a:rPr>
              <a:t>Задачи собрания:</a:t>
            </a:r>
            <a:r>
              <a:rPr lang="ru-RU" sz="4000" smtClean="0">
                <a:effectLst/>
              </a:rPr>
              <a:t/>
            </a:r>
            <a:br>
              <a:rPr lang="ru-RU" sz="4000" smtClean="0">
                <a:effectLst/>
              </a:rPr>
            </a:br>
            <a:endParaRPr lang="ru-RU" sz="4000" smtClean="0">
              <a:effectLst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type="body" idx="4294967295"/>
          </p:nvPr>
        </p:nvSpPr>
        <p:spPr>
          <a:xfrm>
            <a:off x="0" y="1268413"/>
            <a:ext cx="9144000" cy="4857750"/>
          </a:xfrm>
        </p:spPr>
        <p:txBody>
          <a:bodyPr/>
          <a:lstStyle/>
          <a:p>
            <a:pPr marL="609600" indent="-609600">
              <a:buFont typeface="Arial" charset="0"/>
              <a:buAutoNum type="arabicPeriod"/>
            </a:pPr>
            <a:r>
              <a:rPr lang="ru-RU" smtClean="0"/>
              <a:t>Познакомить родительский коллектив </a:t>
            </a:r>
          </a:p>
          <a:p>
            <a:pPr marL="609600" indent="-609600">
              <a:buFont typeface="Arial" charset="0"/>
              <a:buNone/>
            </a:pPr>
            <a:r>
              <a:rPr lang="ru-RU" smtClean="0"/>
              <a:t>      с возможными проблемами адаптации детей в первый год обучения.</a:t>
            </a:r>
          </a:p>
          <a:p>
            <a:pPr marL="609600" indent="-609600">
              <a:buFont typeface="Arial" charset="0"/>
              <a:buAutoNum type="arabicPeriod" startAt="2"/>
            </a:pPr>
            <a:r>
              <a:rPr lang="ru-RU" smtClean="0"/>
              <a:t>Предложить практические советы </a:t>
            </a:r>
          </a:p>
          <a:p>
            <a:pPr marL="609600" indent="-609600">
              <a:buFont typeface="Arial" charset="0"/>
              <a:buNone/>
            </a:pPr>
            <a:r>
              <a:rPr lang="ru-RU" smtClean="0"/>
              <a:t>      по адаптации ребёнка к школе. </a:t>
            </a:r>
          </a:p>
          <a:p>
            <a:pPr marL="609600" indent="-609600">
              <a:buFont typeface="Arial" charset="0"/>
              <a:buAutoNum type="arabicPeriod" startAt="3"/>
            </a:pPr>
            <a:r>
              <a:rPr lang="ru-RU" smtClean="0"/>
              <a:t>Разработать рекомендации для создания системы комфортных взаимоотношений </a:t>
            </a:r>
          </a:p>
          <a:p>
            <a:pPr marL="609600" indent="-609600">
              <a:buFont typeface="Arial" charset="0"/>
              <a:buNone/>
            </a:pPr>
            <a:r>
              <a:rPr lang="ru-RU" smtClean="0"/>
              <a:t>      с первоклассником.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 bwMode="auto">
          <a:gradFill rotWithShape="0">
            <a:gsLst>
              <a:gs pos="0">
                <a:srgbClr val="FDEADA">
                  <a:alpha val="0"/>
                </a:srgbClr>
              </a:gs>
              <a:gs pos="39999">
                <a:srgbClr val="FAC090">
                  <a:alpha val="23999"/>
                </a:srgbClr>
              </a:gs>
              <a:gs pos="70000">
                <a:srgbClr val="E46C0A">
                  <a:alpha val="41999"/>
                </a:srgbClr>
              </a:gs>
              <a:gs pos="100000">
                <a:srgbClr val="FF0000">
                  <a:alpha val="59999"/>
                </a:srgbClr>
              </a:gs>
            </a:gsLst>
          </a:gra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200" smtClean="0">
                <a:solidFill>
                  <a:schemeClr val="tx1"/>
                </a:solidFill>
                <a:effectLst/>
              </a:rPr>
              <a:t>Памятка для родителей №1.</a:t>
            </a:r>
            <a:br>
              <a:rPr lang="ru-RU" sz="3200" smtClean="0">
                <a:solidFill>
                  <a:schemeClr val="tx1"/>
                </a:solidFill>
                <a:effectLst/>
              </a:rPr>
            </a:br>
            <a:r>
              <a:rPr lang="ru-RU" sz="3200" smtClean="0">
                <a:solidFill>
                  <a:schemeClr val="tx1"/>
                </a:solidFill>
                <a:effectLst/>
              </a:rPr>
              <a:t>Проблемы здоровья связанные с изменением статуса ребёнка: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4294967295"/>
          </p:nvPr>
        </p:nvSpPr>
        <p:spPr>
          <a:xfrm>
            <a:off x="0" y="1571625"/>
            <a:ext cx="9144000" cy="52863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smtClean="0"/>
              <a:t>Изменение режима дня ребёнка в сравнении с детским садом, увеличение физической нагрузки.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Необходимость смены учебной деятельности ребёнка дома, создание условий для двигательной активности между выполнением уроков.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Наблюдение за правильной посадкой во время выполнения домашних заданий, соблюдение светового режима.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Предупреждение близорукости, искривление позвоночника тренировка мелких мышц кистей рук.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Организация полноценного питания. Витаминизированное питание.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Забота родителей о закаливании ребёнка, максимальное развитие двигательной активности (кружки, спортивные секции).</a:t>
            </a:r>
          </a:p>
          <a:p>
            <a:pPr>
              <a:lnSpc>
                <a:spcPct val="80000"/>
              </a:lnSpc>
            </a:pPr>
            <a:r>
              <a:rPr lang="ru-RU" sz="2400" smtClean="0"/>
              <a:t>Воспитание самостоятельности и ответственности ребёнка.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 bwMode="auto">
          <a:gradFill rotWithShape="0">
            <a:gsLst>
              <a:gs pos="0">
                <a:srgbClr val="FDEADA">
                  <a:alpha val="0"/>
                </a:srgbClr>
              </a:gs>
              <a:gs pos="39999">
                <a:srgbClr val="FAC090">
                  <a:alpha val="23999"/>
                </a:srgbClr>
              </a:gs>
              <a:gs pos="70000">
                <a:srgbClr val="E46C0A">
                  <a:alpha val="41999"/>
                </a:srgbClr>
              </a:gs>
              <a:gs pos="100000">
                <a:srgbClr val="FF0000">
                  <a:alpha val="59999"/>
                </a:srgbClr>
              </a:gs>
            </a:gsLst>
          </a:gra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2800" smtClean="0">
                <a:solidFill>
                  <a:schemeClr val="tx1"/>
                </a:solidFill>
                <a:effectLst/>
              </a:rPr>
              <a:t>Памятка для родителей №2.</a:t>
            </a:r>
            <a:br>
              <a:rPr lang="ru-RU" sz="2800" smtClean="0">
                <a:solidFill>
                  <a:schemeClr val="tx1"/>
                </a:solidFill>
                <a:effectLst/>
              </a:rPr>
            </a:br>
            <a:r>
              <a:rPr lang="ru-RU" sz="2800" smtClean="0">
                <a:solidFill>
                  <a:schemeClr val="tx1"/>
                </a:solidFill>
                <a:effectLst/>
              </a:rPr>
              <a:t>Важные  у с л о в и я  психологической комфортности в жизни первоклассника: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>
          <a:xfrm>
            <a:off x="0" y="1571625"/>
            <a:ext cx="9144000" cy="52863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создание благоприятного психологического климата по отношению к ребенку со стороны всех членов семьи;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роль самооценки ребенка в адаптации к школе (чем ниже самооценка, тем больше трудностей у ребенка в школе); 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формирование интереса к школе, прожитому школьному дню;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обязательное знакомство с ребятами по классу и возможность их общения после школы;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недопустимость физических мер воздействия, запугивания, критики в адрес ребенка, особенно в присутствии третьих лиц (бабушек, дедушек, сверстников); 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исключение таких мер наказания, как лишение удовольствий, физические и психические наказания;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учет темперамента в период адаптации к школьному обучению; 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предоставление ребенку самостоятельности в учебной работе и организация контроля за его учебной деятельностью;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поощрение ребенка не только за учебные успехи, но и моральное стимулирование его достижений;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развитие самоконтроля и самооценки, самодостаточности ребенка.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25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25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25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25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0"/>
            <a:ext cx="9144000" cy="1700213"/>
          </a:xfrm>
          <a:gradFill rotWithShape="0">
            <a:gsLst>
              <a:gs pos="0">
                <a:srgbClr val="FDEADA">
                  <a:alpha val="0"/>
                </a:srgbClr>
              </a:gs>
              <a:gs pos="39999">
                <a:srgbClr val="FAC090">
                  <a:alpha val="23999"/>
                </a:srgbClr>
              </a:gs>
              <a:gs pos="70000">
                <a:srgbClr val="E46C0A">
                  <a:alpha val="41999"/>
                </a:srgbClr>
              </a:gs>
              <a:gs pos="100000">
                <a:srgbClr val="FF0000">
                  <a:alpha val="59999"/>
                </a:srgbClr>
              </a:gs>
            </a:gsLst>
          </a:gra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2000" smtClean="0">
                <a:solidFill>
                  <a:schemeClr val="tx1"/>
                </a:solidFill>
                <a:effectLst/>
              </a:rPr>
              <a:t>Симон Соловейчик, имя которого значимо для целого поколения учеников, родителей и учителей, опубликовал п р а в и л а, которые могут помочь родителям подготовить ребенка к общению с одноклассниками в школе.</a:t>
            </a:r>
            <a:r>
              <a:rPr lang="ru-RU" sz="4000" smtClean="0">
                <a:effectLst/>
              </a:rPr>
              <a:t> 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63938" y="1700213"/>
            <a:ext cx="3960812" cy="5157787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4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4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4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4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188913"/>
            <a:ext cx="9144000" cy="1143000"/>
          </a:xfrm>
          <a:gradFill rotWithShape="0">
            <a:gsLst>
              <a:gs pos="0">
                <a:srgbClr val="FDEADA">
                  <a:alpha val="0"/>
                </a:srgbClr>
              </a:gs>
              <a:gs pos="39999">
                <a:srgbClr val="FAC090">
                  <a:alpha val="23999"/>
                </a:srgbClr>
              </a:gs>
              <a:gs pos="70000">
                <a:srgbClr val="E46C0A">
                  <a:alpha val="41999"/>
                </a:srgbClr>
              </a:gs>
              <a:gs pos="100000">
                <a:srgbClr val="FF0000">
                  <a:alpha val="59999"/>
                </a:srgbClr>
              </a:gs>
            </a:gsLst>
          </a:gra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200" smtClean="0">
                <a:solidFill>
                  <a:schemeClr val="tx1"/>
                </a:solidFill>
                <a:effectLst/>
              </a:rPr>
              <a:t>Правила предложенные известным педагогом и психологом </a:t>
            </a:r>
            <a:br>
              <a:rPr lang="ru-RU" sz="3200" smtClean="0">
                <a:solidFill>
                  <a:schemeClr val="tx1"/>
                </a:solidFill>
                <a:effectLst/>
              </a:rPr>
            </a:br>
            <a:r>
              <a:rPr lang="ru-RU" sz="3200" smtClean="0">
                <a:solidFill>
                  <a:schemeClr val="tx1"/>
                </a:solidFill>
                <a:effectLst/>
              </a:rPr>
              <a:t>Симоном Соловейчиком:</a:t>
            </a:r>
            <a:r>
              <a:rPr lang="ru-RU" sz="4000" smtClean="0">
                <a:effectLst/>
              </a:rPr>
              <a:t> </a:t>
            </a:r>
          </a:p>
        </p:txBody>
      </p:sp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>
          <a:xfrm>
            <a:off x="0" y="1571625"/>
            <a:ext cx="9144000" cy="5286375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i="1" smtClean="0"/>
              <a:t>* Не отнимай чужого, но и свое не отдавай.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i="1" smtClean="0"/>
              <a:t>* Попросили – дай, пытаются отнять – старайся защититься.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i="1" smtClean="0"/>
              <a:t>* Не дерись без причины.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i="1" smtClean="0"/>
              <a:t>* Зовут играть – иди, не зовут – спроси разрешения играть вместе, это не стыдно.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i="1" smtClean="0"/>
              <a:t>* Играй честно, не подводи своих товарищей.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i="1" smtClean="0"/>
              <a:t>* Не дразни никого, не канючь, не выпрашивай ничего. Два раза ни у кого ничего не проси.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i="1" smtClean="0"/>
              <a:t>* Из-за отметок не плачь, будь гордым. С учителем из-за отметок не спорь и на учителя за отметки не обижайся. Старайся все делать вовремя и думай о хороших результатах, они обязательно у тебя будут.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i="1" smtClean="0"/>
              <a:t>* Не ябедничай и не наговаривай ни на кого.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i="1" smtClean="0"/>
              <a:t>* Старайся быть аккуратным.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i="1" smtClean="0"/>
              <a:t>* Почаще говори: давай дружить, давай играть, давай вместе пойдем домой.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000" i="1" smtClean="0"/>
              <a:t>* П о м н и: ты не лучше всех, ты не хуже всех! Ты – неповторимый для самого себя, родителей, учителей, друзей!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 bwMode="auto">
          <a:gradFill rotWithShape="0">
            <a:gsLst>
              <a:gs pos="0">
                <a:srgbClr val="FDEADA">
                  <a:alpha val="0"/>
                </a:srgbClr>
              </a:gs>
              <a:gs pos="39999">
                <a:srgbClr val="FAC090">
                  <a:alpha val="23999"/>
                </a:srgbClr>
              </a:gs>
              <a:gs pos="70000">
                <a:srgbClr val="E46C0A">
                  <a:alpha val="41999"/>
                </a:srgbClr>
              </a:gs>
              <a:gs pos="100000">
                <a:srgbClr val="FF0000">
                  <a:alpha val="59999"/>
                </a:srgbClr>
              </a:gs>
            </a:gsLst>
          </a:gra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solidFill>
                  <a:schemeClr val="tx1"/>
                </a:solidFill>
                <a:effectLst/>
              </a:rPr>
              <a:t>Итоги собрания.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body" idx="4294967295"/>
          </p:nvPr>
        </p:nvSpPr>
        <p:spPr>
          <a:xfrm>
            <a:off x="0" y="1571625"/>
            <a:ext cx="9144000" cy="45545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Поместите свод этих правил в комнате или в рабочем уголке своего ребенка на видном месте. </a:t>
            </a:r>
          </a:p>
          <a:p>
            <a:pPr>
              <a:buFont typeface="Arial" charset="0"/>
              <a:buNone/>
            </a:pPr>
            <a:r>
              <a:rPr lang="ru-RU" smtClean="0"/>
              <a:t>   Желательно в конце недели обратить внимание ребенка на то, какие правила ему удается выполнить, а какие – нет и почему. Можно попробовать придумать совместно с ребенком свои правила.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56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56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56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56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-323850" y="1989138"/>
            <a:ext cx="8747125" cy="324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Желаем успехов!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631</Words>
  <Application>Microsoft Office PowerPoint</Application>
  <PresentationFormat>Экран (4:3)</PresentationFormat>
  <Paragraphs>55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Arial</vt:lpstr>
      <vt:lpstr>Cambria</vt:lpstr>
      <vt:lpstr>Garamond</vt:lpstr>
      <vt:lpstr>Ppt0000012</vt:lpstr>
      <vt:lpstr>Родительское собрание «Проблемы адаптации первоклассников к школе»</vt:lpstr>
      <vt:lpstr>Основные вопросы для обсуждения: </vt:lpstr>
      <vt:lpstr>Задачи собрания: </vt:lpstr>
      <vt:lpstr>Памятка для родителей №1. Проблемы здоровья связанные с изменением статуса ребёнка:</vt:lpstr>
      <vt:lpstr>Памятка для родителей №2. Важные  у с л о в и я  психологической комфортности в жизни первоклассника:</vt:lpstr>
      <vt:lpstr>Симон Соловейчик, имя которого значимо для целого поколения учеников, родителей и учителей, опубликовал п р а в и л а, которые могут помочь родителям подготовить ребенка к общению с одноклассниками в школе. </vt:lpstr>
      <vt:lpstr>Правила предложенные известным педагогом и психологом  Симоном Соловейчиком: </vt:lpstr>
      <vt:lpstr>Итоги собрания.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 «Проблемы адаптации первоклассников к школе»</dc:title>
  <cp:lastModifiedBy>Admin</cp:lastModifiedBy>
  <cp:revision>3</cp:revision>
  <dcterms:modified xsi:type="dcterms:W3CDTF">2012-01-14T16:44:46Z</dcterms:modified>
</cp:coreProperties>
</file>