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4" r:id="rId9"/>
    <p:sldId id="265" r:id="rId10"/>
    <p:sldId id="266" r:id="rId11"/>
    <p:sldId id="267" r:id="rId12"/>
    <p:sldId id="268" r:id="rId13"/>
    <p:sldId id="270"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10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8DB0D8FB-1425-45D3-81EA-2D59BCBD6B21}" type="datetimeFigureOut">
              <a:rPr lang="ru-RU" smtClean="0"/>
              <a:pPr/>
              <a:t>19.02.2014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EDEA64C-F2CC-4F25-96EE-961CB7B97E62}"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DB0D8FB-1425-45D3-81EA-2D59BCBD6B21}" type="datetimeFigureOut">
              <a:rPr lang="ru-RU" smtClean="0"/>
              <a:pPr/>
              <a:t>19.02.2014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EDEA64C-F2CC-4F25-96EE-961CB7B97E62}"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DB0D8FB-1425-45D3-81EA-2D59BCBD6B21}" type="datetimeFigureOut">
              <a:rPr lang="ru-RU" smtClean="0"/>
              <a:pPr/>
              <a:t>19.02.2014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EDEA64C-F2CC-4F25-96EE-961CB7B97E62}"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DB0D8FB-1425-45D3-81EA-2D59BCBD6B21}" type="datetimeFigureOut">
              <a:rPr lang="ru-RU" smtClean="0"/>
              <a:pPr/>
              <a:t>19.02.2014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EDEA64C-F2CC-4F25-96EE-961CB7B97E62}"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8DB0D8FB-1425-45D3-81EA-2D59BCBD6B21}" type="datetimeFigureOut">
              <a:rPr lang="ru-RU" smtClean="0"/>
              <a:pPr/>
              <a:t>19.02.2014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EDEA64C-F2CC-4F25-96EE-961CB7B97E62}"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8DB0D8FB-1425-45D3-81EA-2D59BCBD6B21}" type="datetimeFigureOut">
              <a:rPr lang="ru-RU" smtClean="0"/>
              <a:pPr/>
              <a:t>19.02.2014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EDEA64C-F2CC-4F25-96EE-961CB7B97E62}"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8DB0D8FB-1425-45D3-81EA-2D59BCBD6B21}" type="datetimeFigureOut">
              <a:rPr lang="ru-RU" smtClean="0"/>
              <a:pPr/>
              <a:t>19.02.2014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3EDEA64C-F2CC-4F25-96EE-961CB7B97E62}"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8DB0D8FB-1425-45D3-81EA-2D59BCBD6B21}" type="datetimeFigureOut">
              <a:rPr lang="ru-RU" smtClean="0"/>
              <a:pPr/>
              <a:t>19.02.2014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EDEA64C-F2CC-4F25-96EE-961CB7B97E62}"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DB0D8FB-1425-45D3-81EA-2D59BCBD6B21}" type="datetimeFigureOut">
              <a:rPr lang="ru-RU" smtClean="0"/>
              <a:pPr/>
              <a:t>19.02.2014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EDEA64C-F2CC-4F25-96EE-961CB7B97E62}"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DB0D8FB-1425-45D3-81EA-2D59BCBD6B21}" type="datetimeFigureOut">
              <a:rPr lang="ru-RU" smtClean="0"/>
              <a:pPr/>
              <a:t>19.02.2014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EDEA64C-F2CC-4F25-96EE-961CB7B97E62}"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DB0D8FB-1425-45D3-81EA-2D59BCBD6B21}" type="datetimeFigureOut">
              <a:rPr lang="ru-RU" smtClean="0"/>
              <a:pPr/>
              <a:t>19.02.2014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EDEA64C-F2CC-4F25-96EE-961CB7B97E62}"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B0D8FB-1425-45D3-81EA-2D59BCBD6B21}" type="datetimeFigureOut">
              <a:rPr lang="ru-RU" smtClean="0"/>
              <a:pPr/>
              <a:t>19.02.2014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DEA64C-F2CC-4F25-96EE-961CB7B97E62}"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357167"/>
            <a:ext cx="7772400" cy="1928825"/>
          </a:xfrm>
        </p:spPr>
        <p:txBody>
          <a:bodyPr>
            <a:normAutofit fontScale="90000"/>
          </a:bodyPr>
          <a:lstStyle/>
          <a:p>
            <a:r>
              <a:rPr lang="ru-RU" sz="2400" dirty="0" smtClean="0"/>
              <a:t>МКВ(С) ОУ вечерняя (сменная) общеобразовательная школа с.Тополево Хабаровского муниципального района Хабаровского края</a:t>
            </a:r>
            <a:br>
              <a:rPr lang="ru-RU" sz="2400" dirty="0" smtClean="0"/>
            </a:br>
            <a:r>
              <a:rPr lang="ru-RU" sz="2400" dirty="0"/>
              <a:t/>
            </a:r>
            <a:br>
              <a:rPr lang="ru-RU" sz="2400" dirty="0"/>
            </a:br>
            <a:r>
              <a:rPr lang="ru-RU" sz="2400" b="1" dirty="0" smtClean="0">
                <a:solidFill>
                  <a:srgbClr val="FF0000"/>
                </a:solidFill>
              </a:rPr>
              <a:t>К  80-летию поэта  Эдуарда Асадова</a:t>
            </a:r>
            <a:r>
              <a:rPr lang="ru-RU" sz="2400" dirty="0" smtClean="0">
                <a:solidFill>
                  <a:srgbClr val="FF0000"/>
                </a:solidFill>
              </a:rPr>
              <a:t/>
            </a:r>
            <a:br>
              <a:rPr lang="ru-RU" sz="2400" dirty="0" smtClean="0">
                <a:solidFill>
                  <a:srgbClr val="FF0000"/>
                </a:solidFill>
              </a:rPr>
            </a:br>
            <a:r>
              <a:rPr lang="ru-RU" sz="2400" dirty="0" smtClean="0"/>
              <a:t>Подготовила: учитель литературы Черкасова Н.Д.</a:t>
            </a:r>
            <a:endParaRPr lang="ru-RU" sz="2400" dirty="0"/>
          </a:p>
        </p:txBody>
      </p:sp>
      <p:sp>
        <p:nvSpPr>
          <p:cNvPr id="3" name="Подзаголовок 2"/>
          <p:cNvSpPr>
            <a:spLocks noGrp="1"/>
          </p:cNvSpPr>
          <p:nvPr>
            <p:ph type="subTitle" idx="1"/>
          </p:nvPr>
        </p:nvSpPr>
        <p:spPr/>
        <p:txBody>
          <a:bodyPr/>
          <a:lstStyle/>
          <a:p>
            <a:endParaRPr lang="ru-RU" dirty="0">
              <a:solidFill>
                <a:schemeClr val="tx1"/>
              </a:solidFill>
            </a:endParaRPr>
          </a:p>
        </p:txBody>
      </p:sp>
      <p:pic>
        <p:nvPicPr>
          <p:cNvPr id="6" name="Рисунок 5"/>
          <p:cNvPicPr/>
          <p:nvPr/>
        </p:nvPicPr>
        <p:blipFill>
          <a:blip r:embed="rId2"/>
          <a:srcRect/>
          <a:stretch>
            <a:fillRect/>
          </a:stretch>
        </p:blipFill>
        <p:spPr bwMode="auto">
          <a:xfrm>
            <a:off x="500034" y="2714620"/>
            <a:ext cx="8215370" cy="3929089"/>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r>
              <a:rPr lang="ru-RU" dirty="0" smtClean="0">
                <a:solidFill>
                  <a:srgbClr val="FF0000"/>
                </a:solidFill>
              </a:rPr>
              <a:t>«Светлые дороги»</a:t>
            </a:r>
            <a:endParaRPr lang="ru-RU" dirty="0">
              <a:solidFill>
                <a:srgbClr val="FF0000"/>
              </a:solidFill>
            </a:endParaRPr>
          </a:p>
        </p:txBody>
      </p:sp>
      <p:sp>
        <p:nvSpPr>
          <p:cNvPr id="6" name="Содержимое 5"/>
          <p:cNvSpPr>
            <a:spLocks noGrp="1"/>
          </p:cNvSpPr>
          <p:nvPr>
            <p:ph sz="half" idx="1"/>
          </p:nvPr>
        </p:nvSpPr>
        <p:spPr/>
        <p:txBody>
          <a:bodyPr>
            <a:normAutofit fontScale="85000" lnSpcReduction="10000"/>
          </a:bodyPr>
          <a:lstStyle/>
          <a:p>
            <a:r>
              <a:rPr lang="ru-RU" dirty="0"/>
              <a:t>В 1951 году Эдуард получил «красный» диплом Литературного института, а в свет вышла его первая книга стихотворений под названием «Светлые дороги». Асадова приняли в Союз писателей, и начались частые поездки по Союзу, творческие встречи, читательские вечера в десятках городов.</a:t>
            </a:r>
          </a:p>
        </p:txBody>
      </p:sp>
      <p:pic>
        <p:nvPicPr>
          <p:cNvPr id="8" name="Содержимое 7"/>
          <p:cNvPicPr>
            <a:picLocks noGrp="1"/>
          </p:cNvPicPr>
          <p:nvPr>
            <p:ph sz="half" idx="2"/>
          </p:nvPr>
        </p:nvPicPr>
        <p:blipFill>
          <a:blip r:embed="rId2"/>
          <a:srcRect/>
          <a:stretch>
            <a:fillRect/>
          </a:stretch>
        </p:blipFill>
        <p:spPr bwMode="auto">
          <a:xfrm>
            <a:off x="5072066" y="1357298"/>
            <a:ext cx="3429024" cy="4857784"/>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r>
              <a:rPr lang="ru-RU" dirty="0" smtClean="0">
                <a:solidFill>
                  <a:srgbClr val="FF0000"/>
                </a:solidFill>
              </a:rPr>
              <a:t>Литературные вечера Асадова</a:t>
            </a:r>
            <a:endParaRPr lang="ru-RU" dirty="0">
              <a:solidFill>
                <a:srgbClr val="FF0000"/>
              </a:solidFill>
            </a:endParaRPr>
          </a:p>
        </p:txBody>
      </p:sp>
      <p:sp>
        <p:nvSpPr>
          <p:cNvPr id="7" name="Содержимое 6"/>
          <p:cNvSpPr>
            <a:spLocks noGrp="1"/>
          </p:cNvSpPr>
          <p:nvPr>
            <p:ph sz="half" idx="2"/>
          </p:nvPr>
        </p:nvSpPr>
        <p:spPr/>
        <p:txBody>
          <a:bodyPr>
            <a:normAutofit fontScale="85000" lnSpcReduction="20000"/>
          </a:bodyPr>
          <a:lstStyle/>
          <a:p>
            <a:r>
              <a:rPr lang="ru-RU" dirty="0"/>
              <a:t>Через десять лет Эдуард Асадов уже был не только признанным, но и очень популярным поэтом. Его книги выходили стотысячными тиражами и мгновенно раскупались. Литературные вечера поэта шли с неизменными аншлагами не только в провинции, но и в самых крупных концертных залах , вмещавших три тысячи человек</a:t>
            </a:r>
          </a:p>
        </p:txBody>
      </p:sp>
      <p:pic>
        <p:nvPicPr>
          <p:cNvPr id="8" name="Содержимое 7"/>
          <p:cNvPicPr>
            <a:picLocks noGrp="1"/>
          </p:cNvPicPr>
          <p:nvPr>
            <p:ph sz="half" idx="1"/>
          </p:nvPr>
        </p:nvPicPr>
        <p:blipFill>
          <a:blip r:embed="rId2"/>
          <a:srcRect/>
          <a:stretch>
            <a:fillRect/>
          </a:stretch>
        </p:blipFill>
        <p:spPr bwMode="auto">
          <a:xfrm>
            <a:off x="428596" y="1714488"/>
            <a:ext cx="4000528" cy="464347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96908"/>
          </a:xfrm>
        </p:spPr>
        <p:txBody>
          <a:bodyPr>
            <a:noAutofit/>
          </a:bodyPr>
          <a:lstStyle/>
          <a:p>
            <a:r>
              <a:rPr lang="ru-RU" sz="3600" dirty="0" smtClean="0">
                <a:solidFill>
                  <a:srgbClr val="FF0000"/>
                </a:solidFill>
              </a:rPr>
              <a:t>Строки наполненные любовью и жизнью</a:t>
            </a:r>
            <a:endParaRPr lang="ru-RU" sz="3600" dirty="0">
              <a:solidFill>
                <a:srgbClr val="FF0000"/>
              </a:solidFill>
            </a:endParaRPr>
          </a:p>
        </p:txBody>
      </p:sp>
      <p:sp>
        <p:nvSpPr>
          <p:cNvPr id="3" name="Содержимое 2"/>
          <p:cNvSpPr>
            <a:spLocks noGrp="1"/>
          </p:cNvSpPr>
          <p:nvPr>
            <p:ph sz="half" idx="1"/>
          </p:nvPr>
        </p:nvSpPr>
        <p:spPr>
          <a:xfrm>
            <a:off x="457200" y="1285860"/>
            <a:ext cx="4038600" cy="4857784"/>
          </a:xfrm>
        </p:spPr>
        <p:txBody>
          <a:bodyPr>
            <a:noAutofit/>
          </a:bodyPr>
          <a:lstStyle/>
          <a:p>
            <a:pPr algn="just"/>
            <a:r>
              <a:rPr lang="ru-RU" sz="1800" dirty="0"/>
              <a:t>На этих вечерах постоянно присутствовала жена Асадова, Галина Разумовская, замечательная актриса </a:t>
            </a:r>
            <a:r>
              <a:rPr lang="ru-RU" sz="1800" dirty="0" err="1"/>
              <a:t>Москонцерта</a:t>
            </a:r>
            <a:r>
              <a:rPr lang="ru-RU" sz="1800" dirty="0"/>
              <a:t>. Слепой поэт устраивал настоящие творческие праздники, на которых рассказывал факты из своей биографии, отвечал на вопросы и записки. Его подолгу не отпускали со сцены, затягивая встречи на много часов. И причиной тому было не столько личное обаяние Эдуарда Аркадьевича, сколько его прекрасные стихи, каждая строчка которых, даже самая печальная, полна любви и жизни.</a:t>
            </a:r>
          </a:p>
          <a:p>
            <a:endParaRPr lang="ru-RU" sz="2000" dirty="0"/>
          </a:p>
        </p:txBody>
      </p:sp>
      <p:pic>
        <p:nvPicPr>
          <p:cNvPr id="2050" name="Picture 2"/>
          <p:cNvPicPr>
            <a:picLocks noGrp="1" noChangeAspect="1" noChangeArrowheads="1"/>
          </p:cNvPicPr>
          <p:nvPr>
            <p:ph sz="half" idx="2"/>
          </p:nvPr>
        </p:nvPicPr>
        <p:blipFill>
          <a:blip r:embed="rId2"/>
          <a:srcRect/>
          <a:stretch>
            <a:fillRect/>
          </a:stretch>
        </p:blipFill>
        <p:spPr bwMode="auto">
          <a:xfrm>
            <a:off x="4643438" y="1357298"/>
            <a:ext cx="4233880" cy="4929222"/>
          </a:xfrm>
          <a:prstGeom prst="rect">
            <a:avLst/>
          </a:prstGeom>
          <a:noFill/>
          <a:ln w="9525">
            <a:noFill/>
            <a:miter lim="800000"/>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rgbClr val="FF0000"/>
                </a:solidFill>
              </a:rPr>
              <a:t>«Когда я сгину в вихре грозовом…»</a:t>
            </a:r>
            <a:endParaRPr lang="ru-RU" dirty="0">
              <a:solidFill>
                <a:srgbClr val="FF0000"/>
              </a:solidFill>
            </a:endParaRPr>
          </a:p>
        </p:txBody>
      </p:sp>
      <p:sp>
        <p:nvSpPr>
          <p:cNvPr id="4" name="Содержимое 3"/>
          <p:cNvSpPr>
            <a:spLocks noGrp="1"/>
          </p:cNvSpPr>
          <p:nvPr>
            <p:ph sz="half" idx="2"/>
          </p:nvPr>
        </p:nvSpPr>
        <p:spPr/>
        <p:txBody>
          <a:bodyPr>
            <a:normAutofit fontScale="92500" lnSpcReduction="20000"/>
          </a:bodyPr>
          <a:lstStyle/>
          <a:p>
            <a:r>
              <a:rPr lang="ru-RU" dirty="0"/>
              <a:t>Эдуард Асадов скончался 21 апреля 2004 года. Его проводили в последний путь на московском Кунцевском кладбище – но сердце поэта по его завещанию захоронено на севастопольской Сапун-горе, где шестьдесят лет назад он совершил свой военный подвиг.</a:t>
            </a:r>
          </a:p>
        </p:txBody>
      </p:sp>
      <p:pic>
        <p:nvPicPr>
          <p:cNvPr id="5" name="Содержимое 4"/>
          <p:cNvPicPr>
            <a:picLocks noGrp="1"/>
          </p:cNvPicPr>
          <p:nvPr>
            <p:ph sz="half" idx="1"/>
          </p:nvPr>
        </p:nvPicPr>
        <p:blipFill>
          <a:blip r:embed="rId2"/>
          <a:srcRect/>
          <a:stretch>
            <a:fillRect/>
          </a:stretch>
        </p:blipFill>
        <p:spPr bwMode="auto">
          <a:xfrm>
            <a:off x="357158" y="1643050"/>
            <a:ext cx="4357718" cy="4357717"/>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a:bodyPr>
          <a:lstStyle/>
          <a:p>
            <a:r>
              <a:rPr lang="ru-RU" sz="3200" dirty="0" smtClean="0">
                <a:solidFill>
                  <a:srgbClr val="FF0000"/>
                </a:solidFill>
              </a:rPr>
              <a:t>Эдуард Аркадьевич Асадов </a:t>
            </a:r>
            <a:r>
              <a:rPr lang="ru-RU" sz="3200" dirty="0">
                <a:solidFill>
                  <a:srgbClr val="FF0000"/>
                </a:solidFill>
              </a:rPr>
              <a:t>(</a:t>
            </a:r>
            <a:r>
              <a:rPr lang="ru-RU" sz="3200" dirty="0" smtClean="0">
                <a:solidFill>
                  <a:srgbClr val="FF0000"/>
                </a:solidFill>
              </a:rPr>
              <a:t>1923-2004)</a:t>
            </a:r>
            <a:endParaRPr lang="ru-RU" sz="3200" dirty="0">
              <a:solidFill>
                <a:srgbClr val="FF0000"/>
              </a:solidFill>
            </a:endParaRPr>
          </a:p>
        </p:txBody>
      </p:sp>
      <p:sp>
        <p:nvSpPr>
          <p:cNvPr id="6" name="Содержимое 5"/>
          <p:cNvSpPr>
            <a:spLocks noGrp="1"/>
          </p:cNvSpPr>
          <p:nvPr>
            <p:ph sz="half" idx="2"/>
          </p:nvPr>
        </p:nvSpPr>
        <p:spPr>
          <a:xfrm>
            <a:off x="4648200" y="1600200"/>
            <a:ext cx="4038600" cy="4900634"/>
          </a:xfrm>
        </p:spPr>
        <p:txBody>
          <a:bodyPr>
            <a:normAutofit fontScale="70000" lnSpcReduction="20000"/>
          </a:bodyPr>
          <a:lstStyle/>
          <a:p>
            <a:pPr>
              <a:buNone/>
            </a:pPr>
            <a:r>
              <a:rPr lang="ru-RU" dirty="0"/>
              <a:t>7 сентября 1923 года в Туркмении  родился мальчик, получивший имя Эдуард. Его родители, Аркадий Григорьевич и Лидия Ивановна Асадовы, по национальности армяне, работали тогда учителями в городке </a:t>
            </a:r>
            <a:r>
              <a:rPr lang="ru-RU" dirty="0" err="1"/>
              <a:t>Мерв</a:t>
            </a:r>
            <a:r>
              <a:rPr lang="ru-RU" dirty="0"/>
              <a:t>. Первыми впечатлениями их сына были стаи голубей, узкие улочки и шумные базары азиатского города и много-много радостного оранжевого цвета – пески, фрукты, солнце. Может быть, именно эти картины детства дали впоследствии столько чистой романтики его стихам.</a:t>
            </a:r>
          </a:p>
        </p:txBody>
      </p:sp>
      <p:pic>
        <p:nvPicPr>
          <p:cNvPr id="5122" name="Picture 2"/>
          <p:cNvPicPr>
            <a:picLocks noGrp="1" noChangeAspect="1" noChangeArrowheads="1"/>
          </p:cNvPicPr>
          <p:nvPr>
            <p:ph sz="half" idx="1"/>
          </p:nvPr>
        </p:nvPicPr>
        <p:blipFill>
          <a:blip r:embed="rId2"/>
          <a:srcRect/>
          <a:stretch>
            <a:fillRect/>
          </a:stretch>
        </p:blipFill>
        <p:spPr bwMode="auto">
          <a:xfrm>
            <a:off x="642910" y="1214422"/>
            <a:ext cx="3929090" cy="5214974"/>
          </a:xfrm>
          <a:prstGeom prst="rect">
            <a:avLst/>
          </a:prstGeom>
          <a:noFill/>
          <a:ln w="9525">
            <a:noFill/>
            <a:miter lim="800000"/>
            <a:headEnd/>
            <a:tailEnd/>
          </a:ln>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r>
              <a:rPr lang="ru-RU" dirty="0" smtClean="0">
                <a:solidFill>
                  <a:srgbClr val="FF0000"/>
                </a:solidFill>
              </a:rPr>
              <a:t>Первые стихи</a:t>
            </a:r>
            <a:endParaRPr lang="ru-RU" dirty="0">
              <a:solidFill>
                <a:srgbClr val="FF0000"/>
              </a:solidFill>
            </a:endParaRPr>
          </a:p>
        </p:txBody>
      </p:sp>
      <p:sp>
        <p:nvSpPr>
          <p:cNvPr id="3" name="Содержимое 2"/>
          <p:cNvSpPr>
            <a:spLocks noGrp="1"/>
          </p:cNvSpPr>
          <p:nvPr>
            <p:ph sz="half" idx="1"/>
          </p:nvPr>
        </p:nvSpPr>
        <p:spPr/>
        <p:txBody>
          <a:bodyPr>
            <a:normAutofit fontScale="77500" lnSpcReduction="20000"/>
          </a:bodyPr>
          <a:lstStyle/>
          <a:p>
            <a:r>
              <a:rPr lang="ru-RU" dirty="0"/>
              <a:t>Когда Эдуарду исполнилось шесть лет, умер его отец, и мать с сыном переехали в Свердловск к дедушке мальчика Ивану </a:t>
            </a:r>
            <a:r>
              <a:rPr lang="ru-RU" dirty="0" err="1"/>
              <a:t>Курдову</a:t>
            </a:r>
            <a:r>
              <a:rPr lang="ru-RU" dirty="0"/>
              <a:t>, врачу по профессии. Почти все школьные годы Эдуарда прошли на Урале – здесь он написал во втором классе первые свои стихи, здесь ходил в театральный кружок Дворца пионеров, которым руководил в то время замечательный педагог и режиссер Леонид </a:t>
            </a:r>
            <a:r>
              <a:rPr lang="ru-RU" dirty="0" err="1"/>
              <a:t>Диковский</a:t>
            </a:r>
            <a:r>
              <a:rPr lang="ru-RU" dirty="0"/>
              <a:t>.</a:t>
            </a:r>
          </a:p>
        </p:txBody>
      </p:sp>
      <p:pic>
        <p:nvPicPr>
          <p:cNvPr id="7" name="Содержимое 6"/>
          <p:cNvPicPr>
            <a:picLocks noGrp="1"/>
          </p:cNvPicPr>
          <p:nvPr>
            <p:ph sz="half" idx="2"/>
          </p:nvPr>
        </p:nvPicPr>
        <p:blipFill>
          <a:blip r:embed="rId2"/>
          <a:srcRect/>
          <a:stretch>
            <a:fillRect/>
          </a:stretch>
        </p:blipFill>
        <p:spPr bwMode="auto">
          <a:xfrm>
            <a:off x="5143505" y="1714488"/>
            <a:ext cx="3429024" cy="4572032"/>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r>
              <a:rPr lang="ru-RU" dirty="0" smtClean="0">
                <a:solidFill>
                  <a:srgbClr val="FF0000"/>
                </a:solidFill>
              </a:rPr>
              <a:t>Первое публичное выступление</a:t>
            </a:r>
            <a:endParaRPr lang="ru-RU" dirty="0">
              <a:solidFill>
                <a:srgbClr val="FF0000"/>
              </a:solidFill>
            </a:endParaRPr>
          </a:p>
        </p:txBody>
      </p:sp>
      <p:sp>
        <p:nvSpPr>
          <p:cNvPr id="7" name="Содержимое 6"/>
          <p:cNvSpPr>
            <a:spLocks noGrp="1"/>
          </p:cNvSpPr>
          <p:nvPr>
            <p:ph sz="half" idx="2"/>
          </p:nvPr>
        </p:nvSpPr>
        <p:spPr/>
        <p:txBody>
          <a:bodyPr>
            <a:normAutofit fontScale="47500" lnSpcReduction="20000"/>
          </a:bodyPr>
          <a:lstStyle/>
          <a:p>
            <a:r>
              <a:rPr lang="ru-RU" sz="3600" dirty="0"/>
              <a:t>. В 1939 году мать Эдуарда, как опытная учительница, получила работу в столице, и семья переехала в шумную Москву, где на день Советской Армии шестнадцатилетний Эдуард впервые выступил со своими стихами публично. Творческая натура юноши требовала развития, и Эдуард колебался, куда ему поступать – в литературный институт или все-таки в театральный? Но через неделю после школьного выпускного бала началась война, и вместо института юный поэт отправился добровольцем на фронт. Уже на следующее утро после заявления, поданного в райком комсомола, Эдуард Асадов сел в воинский эшелон</a:t>
            </a:r>
            <a:r>
              <a:rPr lang="ru-RU" dirty="0"/>
              <a:t>.</a:t>
            </a:r>
          </a:p>
        </p:txBody>
      </p:sp>
      <p:pic>
        <p:nvPicPr>
          <p:cNvPr id="4099" name="Picture 3"/>
          <p:cNvPicPr>
            <a:picLocks noGrp="1" noChangeAspect="1" noChangeArrowheads="1"/>
          </p:cNvPicPr>
          <p:nvPr>
            <p:ph sz="half" idx="1"/>
          </p:nvPr>
        </p:nvPicPr>
        <p:blipFill>
          <a:blip r:embed="rId2"/>
          <a:srcRect/>
          <a:stretch>
            <a:fillRect/>
          </a:stretch>
        </p:blipFill>
        <p:spPr bwMode="auto">
          <a:xfrm>
            <a:off x="642910" y="1357298"/>
            <a:ext cx="3714776" cy="5000660"/>
          </a:xfrm>
          <a:prstGeom prst="rect">
            <a:avLst/>
          </a:prstGeom>
          <a:noFill/>
          <a:ln w="9525">
            <a:noFill/>
            <a:miter lim="800000"/>
            <a:headEnd/>
            <a:tailEnd/>
          </a:ln>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r>
              <a:rPr lang="ru-RU" dirty="0" smtClean="0"/>
              <a:t>В годы войны</a:t>
            </a:r>
            <a:endParaRPr lang="ru-RU" dirty="0"/>
          </a:p>
        </p:txBody>
      </p:sp>
      <p:sp>
        <p:nvSpPr>
          <p:cNvPr id="6" name="Содержимое 5"/>
          <p:cNvSpPr>
            <a:spLocks noGrp="1"/>
          </p:cNvSpPr>
          <p:nvPr>
            <p:ph sz="half" idx="1"/>
          </p:nvPr>
        </p:nvSpPr>
        <p:spPr/>
        <p:txBody>
          <a:bodyPr>
            <a:normAutofit fontScale="77500" lnSpcReduction="20000"/>
          </a:bodyPr>
          <a:lstStyle/>
          <a:p>
            <a:r>
              <a:rPr lang="ru-RU" dirty="0"/>
              <a:t>Направили его под Москву, в одно из знаменитых подразделений гвардейских минометов, а через полтора месяца под Ленинград. Дивизион, в котором Асадов служил наводчиком орудия, воевал на </a:t>
            </a:r>
            <a:r>
              <a:rPr lang="ru-RU" dirty="0" err="1"/>
              <a:t>Волховском</a:t>
            </a:r>
            <a:r>
              <a:rPr lang="ru-RU" dirty="0"/>
              <a:t> фронте. Весной 1942 года он стал командиром орудия, а между тяжелыми боями по-прежнему писал стихи. Некоторые из его военных стихотворений вошли в первую изданную книгу.</a:t>
            </a:r>
          </a:p>
          <a:p>
            <a:endParaRPr lang="ru-RU" dirty="0"/>
          </a:p>
        </p:txBody>
      </p:sp>
      <p:pic>
        <p:nvPicPr>
          <p:cNvPr id="3074" name="Picture 2"/>
          <p:cNvPicPr>
            <a:picLocks noGrp="1" noChangeAspect="1" noChangeArrowheads="1"/>
          </p:cNvPicPr>
          <p:nvPr>
            <p:ph sz="half" idx="2"/>
          </p:nvPr>
        </p:nvPicPr>
        <p:blipFill>
          <a:blip r:embed="rId2"/>
          <a:srcRect/>
          <a:stretch>
            <a:fillRect/>
          </a:stretch>
        </p:blipFill>
        <p:spPr bwMode="auto">
          <a:xfrm>
            <a:off x="4643438" y="1500174"/>
            <a:ext cx="4214843" cy="4786346"/>
          </a:xfrm>
          <a:prstGeom prst="rect">
            <a:avLst/>
          </a:prstGeom>
          <a:noFill/>
          <a:ln w="9525">
            <a:noFill/>
            <a:miter lim="800000"/>
            <a:headEnd/>
            <a:tailEnd/>
          </a:ln>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Офицером на фронт</a:t>
            </a:r>
            <a:endParaRPr lang="ru-RU" dirty="0"/>
          </a:p>
        </p:txBody>
      </p:sp>
      <p:sp>
        <p:nvSpPr>
          <p:cNvPr id="4" name="Содержимое 3"/>
          <p:cNvSpPr>
            <a:spLocks noGrp="1"/>
          </p:cNvSpPr>
          <p:nvPr>
            <p:ph sz="half" idx="2"/>
          </p:nvPr>
        </p:nvSpPr>
        <p:spPr/>
        <p:txBody>
          <a:bodyPr>
            <a:normAutofit fontScale="62500" lnSpcReduction="20000"/>
          </a:bodyPr>
          <a:lstStyle/>
          <a:p>
            <a:r>
              <a:rPr lang="ru-RU" dirty="0"/>
              <a:t>Во время войны в войсках была огромная нехватка офицеров, и лучших бойцов отправляли по приказу в военные училища, где двухлетний курс нужно было пройти всего за несколько месяцев. С осени 1942 учился и Эдуард Асадов – в Омском </a:t>
            </a:r>
            <a:r>
              <a:rPr lang="ru-RU" dirty="0" err="1"/>
              <a:t>артминометном</a:t>
            </a:r>
            <a:r>
              <a:rPr lang="ru-RU" dirty="0"/>
              <a:t> училище. Закончив его почти на «отлично», Эдуард получил звание лейтенанта и весной 1943 года стал начальником связи дивизиона на </a:t>
            </a:r>
            <a:r>
              <a:rPr lang="ru-RU" dirty="0" err="1"/>
              <a:t>Северо-Кавказском</a:t>
            </a:r>
            <a:r>
              <a:rPr lang="ru-RU" dirty="0"/>
              <a:t> фронте. Потом его назначили на Четвертый Украинский фронт – сначала помощником комбата, а позже командиром батареи. Освободив Перекоп, войска двинулись к Крыму.</a:t>
            </a:r>
          </a:p>
        </p:txBody>
      </p:sp>
      <p:pic>
        <p:nvPicPr>
          <p:cNvPr id="1026" name="Picture 2"/>
          <p:cNvPicPr>
            <a:picLocks noGrp="1" noChangeAspect="1" noChangeArrowheads="1"/>
          </p:cNvPicPr>
          <p:nvPr>
            <p:ph sz="half" idx="1"/>
          </p:nvPr>
        </p:nvPicPr>
        <p:blipFill>
          <a:blip r:embed="rId2"/>
          <a:srcRect/>
          <a:stretch>
            <a:fillRect/>
          </a:stretch>
        </p:blipFill>
        <p:spPr bwMode="auto">
          <a:xfrm>
            <a:off x="500034" y="1714488"/>
            <a:ext cx="4000528" cy="4643470"/>
          </a:xfrm>
          <a:prstGeom prst="rect">
            <a:avLst/>
          </a:prstGeom>
          <a:noFill/>
          <a:ln w="9525">
            <a:noFill/>
            <a:miter lim="800000"/>
            <a:headEnd/>
            <a:tailEnd/>
          </a:ln>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Заголовок 7"/>
          <p:cNvSpPr>
            <a:spLocks noGrp="1"/>
          </p:cNvSpPr>
          <p:nvPr>
            <p:ph type="title"/>
          </p:nvPr>
        </p:nvSpPr>
        <p:spPr/>
        <p:txBody>
          <a:bodyPr/>
          <a:lstStyle/>
          <a:p>
            <a:r>
              <a:rPr lang="ru-RU" dirty="0" smtClean="0"/>
              <a:t>Подвиг поэта</a:t>
            </a:r>
            <a:endParaRPr lang="ru-RU" dirty="0"/>
          </a:p>
        </p:txBody>
      </p:sp>
      <p:sp>
        <p:nvSpPr>
          <p:cNvPr id="9" name="Содержимое 8"/>
          <p:cNvSpPr>
            <a:spLocks noGrp="1"/>
          </p:cNvSpPr>
          <p:nvPr>
            <p:ph idx="1"/>
          </p:nvPr>
        </p:nvSpPr>
        <p:spPr>
          <a:xfrm>
            <a:off x="457200" y="1214422"/>
            <a:ext cx="8229600" cy="5214974"/>
          </a:xfrm>
        </p:spPr>
        <p:txBody>
          <a:bodyPr>
            <a:noAutofit/>
          </a:bodyPr>
          <a:lstStyle/>
          <a:p>
            <a:r>
              <a:rPr lang="ru-RU" sz="2000" dirty="0"/>
              <a:t>3 мая 1944 года батарея Асадова была фактически разбита, но зато уцелело много ракетных снарядов. Решив передать их другой батарее, Эдуард вместе с шофером Акуловым повели тяжело нагруженную машину по склону Сапун-горы вверх. Когда машина выбралась на плоскогорье, ее мгновенно заметили с воздуха и прошили пулеметной очередью. По счастью, в этот момент оба бойца не пострадали, но мотор стал работать с перебоями, и машина шла очень медленно. На самом опасном участке пути Асадов вылез из кабины и зашагал впереди машины, указывая водителю дорогу среди воронок и камней. Уже почти около батареи Ульянова рядом взорвался снаряд, и Эдуарда тяжело ранило. В этом рейсе сквозь смерть он и раненый остался на ногах и машину до места довел. Задание было выполнено, а залп, данный довезенными снарядами, спас от гибели сотни людей. Лейтенант Асадов получил за этот подвиг орден Красной Звезды, а спустя полвека стал Героем Советского Союза.</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ru-RU" dirty="0" smtClean="0">
                <a:solidFill>
                  <a:srgbClr val="FF0000"/>
                </a:solidFill>
              </a:rPr>
              <a:t>Зрение вернуть невозможно…</a:t>
            </a:r>
            <a:endParaRPr lang="ru-RU" dirty="0">
              <a:solidFill>
                <a:srgbClr val="FF0000"/>
              </a:solidFill>
            </a:endParaRPr>
          </a:p>
        </p:txBody>
      </p:sp>
      <p:sp>
        <p:nvSpPr>
          <p:cNvPr id="5" name="Содержимое 4"/>
          <p:cNvSpPr>
            <a:spLocks noGrp="1"/>
          </p:cNvSpPr>
          <p:nvPr>
            <p:ph sz="half" idx="1"/>
          </p:nvPr>
        </p:nvSpPr>
        <p:spPr/>
        <p:txBody>
          <a:bodyPr>
            <a:normAutofit fontScale="47500" lnSpcReduction="20000"/>
          </a:bodyPr>
          <a:lstStyle/>
          <a:p>
            <a:r>
              <a:rPr lang="ru-RU" sz="3300" dirty="0"/>
              <a:t>В госпитале выяснилось, что вернуть Эдуарду зрение невозможно. В двадцать один год он навсегда стал слепым. Но Асадов совершил еще один подвиг – сумел поверить в то, что жизнь не закончилась. Между операциями Эдуард продолжал сочинять стихи и, наконец, решился послать их профессионалу, чтобы выяснить для себя, не пустым ли делом он занимается. Зная, что Корней Чуковский не только автор детских книг, но и серьезный и беспощадный критик, Асадов отправил ему свои произведения. Ответ пришел очень быстро. Чуковский </a:t>
            </a:r>
            <a:r>
              <a:rPr lang="ru-RU" sz="3300" dirty="0" err="1"/>
              <a:t>откомментировал</a:t>
            </a:r>
            <a:r>
              <a:rPr lang="ru-RU" sz="3300" dirty="0"/>
              <a:t> практически каждую строчку стихов, но в конце письма сообщил, что считает Асадова истинным поэтом, и пожелал ему успехов</a:t>
            </a:r>
            <a:r>
              <a:rPr lang="ru-RU" dirty="0"/>
              <a:t>.</a:t>
            </a:r>
          </a:p>
        </p:txBody>
      </p:sp>
      <p:pic>
        <p:nvPicPr>
          <p:cNvPr id="7" name="Содержимое 6"/>
          <p:cNvPicPr>
            <a:picLocks noGrp="1"/>
          </p:cNvPicPr>
          <p:nvPr>
            <p:ph sz="half" idx="2"/>
          </p:nvPr>
        </p:nvPicPr>
        <p:blipFill>
          <a:blip r:embed="rId2"/>
          <a:srcRect/>
          <a:stretch>
            <a:fillRect/>
          </a:stretch>
        </p:blipFill>
        <p:spPr bwMode="auto">
          <a:xfrm>
            <a:off x="4857752" y="1285860"/>
            <a:ext cx="3786214" cy="5000660"/>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r>
              <a:rPr lang="ru-RU" dirty="0" smtClean="0">
                <a:solidFill>
                  <a:srgbClr val="FF0000"/>
                </a:solidFill>
              </a:rPr>
              <a:t>В Литературном институте</a:t>
            </a:r>
            <a:endParaRPr lang="ru-RU" dirty="0">
              <a:solidFill>
                <a:srgbClr val="FF0000"/>
              </a:solidFill>
            </a:endParaRPr>
          </a:p>
        </p:txBody>
      </p:sp>
      <p:sp>
        <p:nvSpPr>
          <p:cNvPr id="7" name="Содержимое 6"/>
          <p:cNvSpPr>
            <a:spLocks noGrp="1"/>
          </p:cNvSpPr>
          <p:nvPr>
            <p:ph sz="half" idx="2"/>
          </p:nvPr>
        </p:nvSpPr>
        <p:spPr/>
        <p:txBody>
          <a:bodyPr>
            <a:normAutofit fontScale="55000" lnSpcReduction="20000"/>
          </a:bodyPr>
          <a:lstStyle/>
          <a:p>
            <a:r>
              <a:rPr lang="ru-RU" dirty="0"/>
              <a:t>В сентябре 1946 года Асадов стал студентом Литературного института. Его наставниками и преподавателями оказались Павел </a:t>
            </a:r>
            <a:r>
              <a:rPr lang="ru-RU" dirty="0" err="1"/>
              <a:t>Антокольский</a:t>
            </a:r>
            <a:r>
              <a:rPr lang="ru-RU" dirty="0"/>
              <a:t>, Алексей Сурков, Евгений </a:t>
            </a:r>
            <a:r>
              <a:rPr lang="ru-RU" dirty="0" err="1"/>
              <a:t>Долматовский</a:t>
            </a:r>
            <a:r>
              <a:rPr lang="ru-RU" dirty="0"/>
              <a:t> – известные советские поэты. Вместе с Эдуардом учились тогда Расул </a:t>
            </a:r>
            <a:r>
              <a:rPr lang="ru-RU" dirty="0" err="1"/>
              <a:t>Газматов</a:t>
            </a:r>
            <a:r>
              <a:rPr lang="ru-RU" dirty="0"/>
              <a:t> и Евгений Винокуров, Владимир Солоухин и Константин Ваншенкин, Юлия </a:t>
            </a:r>
            <a:r>
              <a:rPr lang="ru-RU" dirty="0" err="1"/>
              <a:t>Друнина</a:t>
            </a:r>
            <a:r>
              <a:rPr lang="ru-RU" dirty="0"/>
              <a:t> и Маргарита Агашина, Григорий Бакланов и Владимир Тендряков и еще многие из прославившихся в будущем прозаиков, поэтов и драматургов. Тем не менее, именно Асадов выиграл институтский конкурс на лучшую поэму. Второе место присудили тогда Владимиру Солоухину, а на третьем оказались Максим Толмачев и Константин Ваншенкин. Поэма «Снова в строй» была напечатана в 1948 году в журнале «Огонек» и стала первой публикацией Асадова. Год спустя она получила самые высокие отзывы на обсуждении в Союзе писателей.</a:t>
            </a:r>
          </a:p>
          <a:p>
            <a:endParaRPr lang="ru-RU" dirty="0"/>
          </a:p>
        </p:txBody>
      </p:sp>
      <p:pic>
        <p:nvPicPr>
          <p:cNvPr id="6146" name="Picture 2"/>
          <p:cNvPicPr>
            <a:picLocks noGrp="1" noChangeAspect="1" noChangeArrowheads="1"/>
          </p:cNvPicPr>
          <p:nvPr>
            <p:ph sz="half" idx="1"/>
          </p:nvPr>
        </p:nvPicPr>
        <p:blipFill>
          <a:blip r:embed="rId2"/>
          <a:srcRect/>
          <a:stretch>
            <a:fillRect/>
          </a:stretch>
        </p:blipFill>
        <p:spPr bwMode="auto">
          <a:xfrm>
            <a:off x="357158" y="1714488"/>
            <a:ext cx="3714775" cy="4714908"/>
          </a:xfrm>
          <a:prstGeom prst="rect">
            <a:avLst/>
          </a:prstGeom>
          <a:noFill/>
          <a:ln w="9525">
            <a:noFill/>
            <a:miter lim="800000"/>
            <a:headEnd/>
            <a:tailEnd/>
          </a:ln>
          <a:effectLst/>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91</TotalTime>
  <Words>1084</Words>
  <Application>Microsoft Office PowerPoint</Application>
  <PresentationFormat>Экран (4:3)</PresentationFormat>
  <Paragraphs>25</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Тема Office</vt:lpstr>
      <vt:lpstr>МКВ(С) ОУ вечерняя (сменная) общеобразовательная школа с.Тополево Хабаровского муниципального района Хабаровского края  К  80-летию поэта  Эдуарда Асадова Подготовила: учитель литературы Черкасова Н.Д.</vt:lpstr>
      <vt:lpstr>Эдуард Аркадьевич Асадов (1923-2004)</vt:lpstr>
      <vt:lpstr>Первые стихи</vt:lpstr>
      <vt:lpstr>Первое публичное выступление</vt:lpstr>
      <vt:lpstr>В годы войны</vt:lpstr>
      <vt:lpstr>Офицером на фронт</vt:lpstr>
      <vt:lpstr>Подвиг поэта</vt:lpstr>
      <vt:lpstr>Зрение вернуть невозможно…</vt:lpstr>
      <vt:lpstr>В Литературном институте</vt:lpstr>
      <vt:lpstr>«Светлые дороги»</vt:lpstr>
      <vt:lpstr>Литературные вечера Асадова</vt:lpstr>
      <vt:lpstr>Строки наполненные любовью и жизнью</vt:lpstr>
      <vt:lpstr>«Когда я сгину в вихре грозовом…»</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МКВ(С) ОУ вечерняя (сменная) общеобразовательная школа с.Тополево Хабаровского муниципального района Хабаровского края  К  80-летию поэта  Эдуарда Асадова подготовила учитель истории Клычева Е.Г.</dc:title>
  <dc:creator>Admin</dc:creator>
  <cp:lastModifiedBy>Марат</cp:lastModifiedBy>
  <cp:revision>3</cp:revision>
  <dcterms:created xsi:type="dcterms:W3CDTF">2013-09-14T05:17:30Z</dcterms:created>
  <dcterms:modified xsi:type="dcterms:W3CDTF">2014-02-18T13:54:05Z</dcterms:modified>
</cp:coreProperties>
</file>