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1" r:id="rId15"/>
    <p:sldId id="272" r:id="rId16"/>
    <p:sldId id="273" r:id="rId17"/>
    <p:sldId id="274"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506"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24.02.2013</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24.02.2013</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24.02.2013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24.02.2013</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24.02.2013</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24.02.2013</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collegemicrob.narod.ru/microbilogy/img/spore-ml.-2.-jpg.jpg" TargetMode="Externa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hyperlink" Target="http://www.e-drofa.ru/im/tsis_parazitich_bakt_bdellovibrio.jpg"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285728"/>
            <a:ext cx="8286808" cy="2643206"/>
          </a:xfrm>
        </p:spPr>
        <p:txBody>
          <a:bodyPr>
            <a:normAutofit fontScale="90000"/>
          </a:bodyPr>
          <a:lstStyle/>
          <a:p>
            <a:pPr algn="ctr"/>
            <a:r>
              <a:rPr lang="kk-KZ" sz="4400" dirty="0" smtClean="0"/>
              <a:t>Презентация на </a:t>
            </a:r>
            <a:r>
              <a:rPr lang="ru-RU" sz="4400" dirty="0" smtClean="0"/>
              <a:t>тему:</a:t>
            </a:r>
            <a:br>
              <a:rPr lang="ru-RU" sz="4400" dirty="0" smtClean="0"/>
            </a:br>
            <a:r>
              <a:rPr lang="ru-RU" sz="4400" dirty="0" smtClean="0"/>
              <a:t> «</a:t>
            </a:r>
            <a:r>
              <a:rPr lang="kk-KZ" sz="4400" dirty="0" smtClean="0"/>
              <a:t>Бесполое и половое размножение и их виды</a:t>
            </a:r>
            <a:r>
              <a:rPr lang="ru-RU" sz="4400" dirty="0" smtClean="0"/>
              <a:t>»</a:t>
            </a:r>
            <a:r>
              <a:rPr lang="ru-RU" dirty="0" smtClean="0"/>
              <a:t/>
            </a:r>
            <a:br>
              <a:rPr lang="ru-RU" dirty="0" smtClean="0"/>
            </a:br>
            <a:endParaRPr lang="ru-RU" dirty="0"/>
          </a:p>
        </p:txBody>
      </p:sp>
      <p:sp>
        <p:nvSpPr>
          <p:cNvPr id="4" name="Подзаголовок 3"/>
          <p:cNvSpPr>
            <a:spLocks noGrp="1"/>
          </p:cNvSpPr>
          <p:nvPr>
            <p:ph type="subTitle" idx="1"/>
          </p:nvPr>
        </p:nvSpPr>
        <p:spPr/>
        <p:txBody>
          <a:bodyPr/>
          <a:lstStyle/>
          <a:p>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428596" y="500063"/>
            <a:ext cx="7801004" cy="5672137"/>
          </a:xfrm>
        </p:spPr>
        <p:txBody>
          <a:bodyPr>
            <a:normAutofit lnSpcReduction="10000"/>
          </a:bodyPr>
          <a:lstStyle/>
          <a:p>
            <a:pPr>
              <a:buNone/>
            </a:pPr>
            <a:r>
              <a:rPr lang="ru-RU" dirty="0" smtClean="0"/>
              <a:t>  </a:t>
            </a:r>
            <a:r>
              <a:rPr lang="ru-RU" b="1" dirty="0" smtClean="0"/>
              <a:t>Образование гамет</a:t>
            </a:r>
            <a:r>
              <a:rPr lang="ru-RU" dirty="0" smtClean="0"/>
              <a:t/>
            </a:r>
            <a:br>
              <a:rPr lang="ru-RU" dirty="0" smtClean="0"/>
            </a:br>
            <a:r>
              <a:rPr lang="ru-RU" dirty="0" smtClean="0"/>
              <a:t>  Основой образования гамет (гаметогенеза) служит мейоз – клеточное деление с уменьшением вдвое числа хромосом, вследствие чего гаметы, в отличие от всех других клеток организма, гаплоидны.</a:t>
            </a:r>
          </a:p>
          <a:p>
            <a:pPr>
              <a:buNone/>
            </a:pPr>
            <a:r>
              <a:rPr lang="ru-RU" b="1" dirty="0" smtClean="0"/>
              <a:t>Рекомбинация</a:t>
            </a:r>
            <a:r>
              <a:rPr lang="ru-RU" dirty="0" smtClean="0"/>
              <a:t> — перераспределение генетического материала родителей в потомстве, приводящее к наследственной комбинативной изменчивости</a:t>
            </a:r>
            <a:r>
              <a:rPr lang="ru-RU" i="1" dirty="0" smtClean="0"/>
              <a:t> </a:t>
            </a:r>
            <a:r>
              <a:rPr lang="ru-RU" dirty="0" smtClean="0"/>
              <a:t>живых организмов.</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Виды полового размножения</a:t>
            </a:r>
            <a:r>
              <a:rPr lang="ru-RU" dirty="0" smtClean="0"/>
              <a:t/>
            </a:r>
            <a:br>
              <a:rPr lang="ru-RU" dirty="0" smtClean="0"/>
            </a:br>
            <a:endParaRPr lang="ru-RU" dirty="0"/>
          </a:p>
        </p:txBody>
      </p:sp>
      <p:sp>
        <p:nvSpPr>
          <p:cNvPr id="3" name="Содержимое 2"/>
          <p:cNvSpPr>
            <a:spLocks noGrp="1"/>
          </p:cNvSpPr>
          <p:nvPr>
            <p:ph idx="1"/>
          </p:nvPr>
        </p:nvSpPr>
        <p:spPr>
          <a:xfrm>
            <a:off x="4572000" y="1071546"/>
            <a:ext cx="4114800" cy="5286412"/>
          </a:xfrm>
        </p:spPr>
        <p:txBody>
          <a:bodyPr>
            <a:normAutofit fontScale="77500" lnSpcReduction="20000"/>
          </a:bodyPr>
          <a:lstStyle/>
          <a:p>
            <a:pPr>
              <a:buNone/>
            </a:pPr>
            <a:r>
              <a:rPr lang="ru-RU" b="1" dirty="0" smtClean="0"/>
              <a:t>      КОНЪЮГАЦИЯ</a:t>
            </a:r>
            <a:r>
              <a:rPr lang="ru-RU" dirty="0" smtClean="0"/>
              <a:t>  -  форма полового процесса, при к</a:t>
            </a:r>
            <a:r>
              <a:rPr lang="kk-KZ" dirty="0" smtClean="0"/>
              <a:t>ото</a:t>
            </a:r>
            <a:r>
              <a:rPr lang="ru-RU" dirty="0" smtClean="0"/>
              <a:t>ром сливается содержимое двух внешне сходных </a:t>
            </a:r>
            <a:r>
              <a:rPr lang="ru-RU" dirty="0" err="1" smtClean="0"/>
              <a:t>безжгутиковых</a:t>
            </a:r>
            <a:r>
              <a:rPr lang="ru-RU" dirty="0" smtClean="0"/>
              <a:t> клеток; половой процесс, заключающийся во временном соединении двух особей и обмене частями их ядерного аппарата, а также небольшим кол</a:t>
            </a:r>
            <a:r>
              <a:rPr lang="kk-KZ" dirty="0" smtClean="0"/>
              <a:t>ичест</a:t>
            </a:r>
            <a:r>
              <a:rPr lang="ru-RU" dirty="0" err="1" smtClean="0"/>
              <a:t>вом</a:t>
            </a:r>
            <a:r>
              <a:rPr lang="ru-RU" dirty="0" smtClean="0"/>
              <a:t> цитоплазмы. </a:t>
            </a:r>
          </a:p>
          <a:p>
            <a:pPr>
              <a:buNone/>
            </a:pPr>
            <a:endParaRPr lang="ru-RU" dirty="0" smtClean="0"/>
          </a:p>
          <a:p>
            <a:pPr>
              <a:buNone/>
            </a:pPr>
            <a:endParaRPr lang="ru-RU" dirty="0" smtClean="0"/>
          </a:p>
          <a:p>
            <a:pPr>
              <a:buNone/>
            </a:pPr>
            <a:endParaRPr lang="ru-RU" dirty="0" smtClean="0"/>
          </a:p>
          <a:p>
            <a:pPr>
              <a:buNone/>
            </a:pPr>
            <a:endParaRPr lang="ru-RU" dirty="0"/>
          </a:p>
        </p:txBody>
      </p:sp>
      <p:pic>
        <p:nvPicPr>
          <p:cNvPr id="72706" name="Picture 2" descr="Конъюгация у инфузорий"/>
          <p:cNvPicPr>
            <a:picLocks noChangeAspect="1" noChangeArrowheads="1"/>
          </p:cNvPicPr>
          <p:nvPr/>
        </p:nvPicPr>
        <p:blipFill>
          <a:blip r:embed="rId2"/>
          <a:srcRect/>
          <a:stretch>
            <a:fillRect/>
          </a:stretch>
        </p:blipFill>
        <p:spPr bwMode="auto">
          <a:xfrm>
            <a:off x="500034" y="1142984"/>
            <a:ext cx="4126259" cy="4572032"/>
          </a:xfrm>
          <a:prstGeom prst="rect">
            <a:avLst/>
          </a:prstGeom>
          <a:noFill/>
        </p:spPr>
      </p:pic>
      <p:sp>
        <p:nvSpPr>
          <p:cNvPr id="5" name="Прямоугольник 4"/>
          <p:cNvSpPr/>
          <p:nvPr/>
        </p:nvSpPr>
        <p:spPr>
          <a:xfrm>
            <a:off x="500034" y="5929330"/>
            <a:ext cx="4143404" cy="461665"/>
          </a:xfrm>
          <a:prstGeom prst="rect">
            <a:avLst/>
          </a:prstGeom>
        </p:spPr>
        <p:txBody>
          <a:bodyPr wrap="square">
            <a:spAutoFit/>
          </a:bodyPr>
          <a:lstStyle/>
          <a:p>
            <a:r>
              <a:rPr lang="ru-RU" sz="2400" dirty="0" smtClean="0"/>
              <a:t>    Конъюгация инфузории</a:t>
            </a:r>
            <a:endParaRPr lang="ru-RU"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428596" y="785813"/>
            <a:ext cx="7929618" cy="5386387"/>
          </a:xfrm>
        </p:spPr>
        <p:txBody>
          <a:bodyPr>
            <a:normAutofit fontScale="92500" lnSpcReduction="20000"/>
          </a:bodyPr>
          <a:lstStyle/>
          <a:p>
            <a:pPr>
              <a:buNone/>
            </a:pPr>
            <a:r>
              <a:rPr lang="ru-RU" b="1" dirty="0" smtClean="0"/>
              <a:t>    ГАМЕТИЧЕСКАЯ КОПУЛЯЦИЯ</a:t>
            </a:r>
            <a:r>
              <a:rPr lang="ru-RU" dirty="0" smtClean="0"/>
              <a:t> — соединение половых элементов, представляющих собой одноядерные самостоятельные гаметы, каждая из которых может быть подвижной или неподвижной. Копуляция происходит только между мужскими (микрогаметы) и женскими (макрогаметы) половыми</a:t>
            </a:r>
            <a:r>
              <a:rPr lang="kk-KZ" dirty="0" smtClean="0"/>
              <a:t> клетками</a:t>
            </a:r>
            <a:r>
              <a:rPr lang="ru-RU" dirty="0" smtClean="0"/>
              <a:t> животных, где мейоз предшествует образованию гамет (</a:t>
            </a:r>
            <a:r>
              <a:rPr lang="ru-RU" dirty="0" err="1" smtClean="0"/>
              <a:t>гаметическая</a:t>
            </a:r>
            <a:r>
              <a:rPr lang="ru-RU" dirty="0" smtClean="0"/>
              <a:t> редукция) и все клетки тела, кроме зрелых половых, диплоидны. Далее такая особь размножается делением.</a:t>
            </a:r>
          </a:p>
          <a:p>
            <a:pPr>
              <a:buNone/>
            </a:pP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4857752" y="642918"/>
            <a:ext cx="3900488" cy="5715000"/>
          </a:xfrm>
        </p:spPr>
        <p:txBody>
          <a:bodyPr>
            <a:normAutofit/>
          </a:bodyPr>
          <a:lstStyle/>
          <a:p>
            <a:pPr>
              <a:buNone/>
            </a:pPr>
            <a:r>
              <a:rPr lang="ru-RU" sz="2000" b="1" dirty="0" smtClean="0">
                <a:latin typeface="Arial" pitchFamily="34" charset="0"/>
                <a:cs typeface="Arial" pitchFamily="34" charset="0"/>
              </a:rPr>
              <a:t>    Анизогамия</a:t>
            </a:r>
            <a:r>
              <a:rPr lang="ru-RU" sz="2000" dirty="0" smtClean="0">
                <a:latin typeface="Arial" pitchFamily="34" charset="0"/>
                <a:cs typeface="Arial" pitchFamily="34" charset="0"/>
              </a:rPr>
              <a:t> — форма полового процесса, при котором сливаются две разные морфологически (по форме) гаметы. При анизогамии гаметы разделяются на мужские и женские и обладают разным типом спаривания</a:t>
            </a:r>
          </a:p>
          <a:p>
            <a:pPr>
              <a:buNone/>
            </a:pPr>
            <a:r>
              <a:rPr lang="ru-RU" sz="2000" dirty="0" smtClean="0">
                <a:latin typeface="Arial" pitchFamily="34" charset="0"/>
                <a:cs typeface="Arial" pitchFamily="34" charset="0"/>
              </a:rPr>
              <a:t>    Термин «анизогамия» обычно применяют только по отношению к растениям и простейшим, хотя и у многоклеточных животных половой процесс иногда протекает в форме анизогамии.</a:t>
            </a:r>
          </a:p>
          <a:p>
            <a:endParaRPr lang="ru-RU" dirty="0"/>
          </a:p>
        </p:txBody>
      </p:sp>
      <p:pic>
        <p:nvPicPr>
          <p:cNvPr id="4" name="Picture 2" descr="C:\Program Files\Physicon\Open Biology 2.6\content\chapter10\section4\paragraph2\images\10040202.gif"/>
          <p:cNvPicPr>
            <a:picLocks noChangeAspect="1" noChangeArrowheads="1"/>
          </p:cNvPicPr>
          <p:nvPr/>
        </p:nvPicPr>
        <p:blipFill>
          <a:blip r:embed="rId2"/>
          <a:srcRect/>
          <a:stretch>
            <a:fillRect/>
          </a:stretch>
        </p:blipFill>
        <p:spPr bwMode="auto">
          <a:xfrm>
            <a:off x="428596" y="1285860"/>
            <a:ext cx="4500881"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type="subTitle" idx="4294967295"/>
          </p:nvPr>
        </p:nvSpPr>
        <p:spPr>
          <a:xfrm>
            <a:off x="500034" y="285728"/>
            <a:ext cx="8358246" cy="6357982"/>
          </a:xfrm>
        </p:spPr>
        <p:txBody>
          <a:bodyPr>
            <a:normAutofit fontScale="70000" lnSpcReduction="20000"/>
          </a:bodyPr>
          <a:lstStyle/>
          <a:p>
            <a:pPr>
              <a:buFont typeface="Wingdings" pitchFamily="2" charset="2"/>
              <a:buChar char="Ø"/>
            </a:pPr>
            <a:endParaRPr lang="ru-RU" b="1" dirty="0" smtClean="0"/>
          </a:p>
          <a:p>
            <a:pPr>
              <a:buFont typeface="Wingdings" pitchFamily="2" charset="2"/>
              <a:buChar char="Ø"/>
            </a:pPr>
            <a:r>
              <a:rPr lang="ru-RU" b="1" dirty="0" smtClean="0"/>
              <a:t>Изогамия</a:t>
            </a:r>
            <a:r>
              <a:rPr lang="ru-RU" dirty="0" smtClean="0"/>
              <a:t> — примитивная форма полового процесса, при котором сливаются две одинаковые морфологически и по величине </a:t>
            </a:r>
            <a:r>
              <a:rPr lang="ru-RU" u="sng" dirty="0" smtClean="0"/>
              <a:t>гаметы</a:t>
            </a:r>
            <a:r>
              <a:rPr lang="ru-RU" dirty="0" smtClean="0"/>
              <a:t>. Характерна для </a:t>
            </a:r>
            <a:r>
              <a:rPr lang="ru-RU" dirty="0" err="1" smtClean="0"/>
              <a:t>равножгутиковых</a:t>
            </a:r>
            <a:r>
              <a:rPr lang="ru-RU" dirty="0" smtClean="0"/>
              <a:t> зелёных водорослей и хитридиевых грибов.</a:t>
            </a:r>
          </a:p>
          <a:p>
            <a:pPr>
              <a:buNone/>
            </a:pPr>
            <a:r>
              <a:rPr lang="ru-RU" dirty="0" smtClean="0"/>
              <a:t>     При изогамии гаметы не разделяются на мужские и женские. При оплодотворении две гаметы различного типа спаривания сливаются, образуя </a:t>
            </a:r>
            <a:r>
              <a:rPr lang="ru-RU" u="sng" dirty="0" smtClean="0"/>
              <a:t>зиготу.</a:t>
            </a:r>
          </a:p>
          <a:p>
            <a:pPr>
              <a:buNone/>
            </a:pPr>
            <a:endParaRPr lang="ru-RU" dirty="0" smtClean="0"/>
          </a:p>
          <a:p>
            <a:pPr>
              <a:buFont typeface="Wingdings" pitchFamily="2" charset="2"/>
              <a:buChar char="Ø"/>
            </a:pPr>
            <a:r>
              <a:rPr lang="ru-RU" b="1" dirty="0" smtClean="0"/>
              <a:t>  </a:t>
            </a:r>
            <a:r>
              <a:rPr lang="ru-RU" b="1" dirty="0" err="1" smtClean="0"/>
              <a:t>Овогамия</a:t>
            </a:r>
            <a:r>
              <a:rPr lang="ru-RU" b="1" dirty="0" smtClean="0"/>
              <a:t> (Оогамия)</a:t>
            </a:r>
            <a:r>
              <a:rPr lang="ru-RU" dirty="0" smtClean="0"/>
              <a:t> - тип полового процесса, при котором в ходе оплодотворения сливаются, образуя зиготу, резко различные по размеру, форме и поведению половые клетки — </a:t>
            </a:r>
            <a:r>
              <a:rPr lang="ru-RU" u="sng" dirty="0" smtClean="0"/>
              <a:t>Гаметы</a:t>
            </a:r>
            <a:r>
              <a:rPr lang="ru-RU" dirty="0" smtClean="0"/>
              <a:t>. Женская гамета — </a:t>
            </a:r>
            <a:r>
              <a:rPr lang="ru-RU" u="sng" dirty="0" smtClean="0"/>
              <a:t>Яйцеклетка</a:t>
            </a:r>
            <a:r>
              <a:rPr lang="ru-RU" i="1" dirty="0" smtClean="0"/>
              <a:t> </a:t>
            </a:r>
            <a:r>
              <a:rPr lang="ru-RU" dirty="0" smtClean="0"/>
              <a:t>— крупная, неподвижная, без жгутиков. Мужская — значительно мельче, обычно подвижна (имеет один или несколько жгутиков и называется </a:t>
            </a:r>
            <a:r>
              <a:rPr lang="ru-RU" u="sng" dirty="0" smtClean="0"/>
              <a:t>Сперматозоид</a:t>
            </a:r>
            <a:r>
              <a:rPr lang="ru-RU" dirty="0" smtClean="0"/>
              <a:t>ом,</a:t>
            </a:r>
            <a:r>
              <a:rPr lang="ru-RU" i="1" dirty="0" smtClean="0"/>
              <a:t> </a:t>
            </a:r>
            <a:r>
              <a:rPr lang="ru-RU" dirty="0" smtClean="0"/>
              <a:t>реже — </a:t>
            </a:r>
            <a:r>
              <a:rPr lang="ru-RU" dirty="0" err="1" smtClean="0"/>
              <a:t>безжгутиковая</a:t>
            </a:r>
            <a:r>
              <a:rPr lang="ru-RU" dirty="0" smtClean="0"/>
              <a:t>, например спермаций у некоторых низших растений, спермий у многих голосеменных и всех покрытосеменных). Свойственна всем многоклеточным животным, многим низшим и всем высшим растениям. </a:t>
            </a:r>
          </a:p>
          <a:p>
            <a:endParaRPr lang="ru-RU" dirty="0" smtClean="0"/>
          </a:p>
          <a:p>
            <a:pPr>
              <a:buNone/>
            </a:pPr>
            <a:endParaRPr lang="ru-RU" dirty="0" smtClean="0"/>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214282" y="428604"/>
            <a:ext cx="8429684" cy="5743596"/>
          </a:xfrm>
        </p:spPr>
        <p:txBody>
          <a:bodyPr>
            <a:normAutofit fontScale="92500" lnSpcReduction="20000"/>
          </a:bodyPr>
          <a:lstStyle/>
          <a:p>
            <a:r>
              <a:rPr lang="ru-RU" b="1" dirty="0" smtClean="0"/>
              <a:t>Партеногенез </a:t>
            </a:r>
            <a:endParaRPr lang="ru-RU" dirty="0" smtClean="0"/>
          </a:p>
          <a:p>
            <a:r>
              <a:rPr lang="ru-RU" dirty="0" smtClean="0"/>
              <a:t>Партеногенез — так называемое «девственное размножение», одна из форм полового размножения организмов, при которой женские половые клетки (яйцеклетки) развиваются во взрослый организм без оплодотворения. Хотя партеногенетическое размножение не предусматривает слияния мужских и женских гамет, партеногенез все равно считается половым размножением, так как организм развивается из половой клетки. Считается, что партеногенез возник в процессе эволюции организмов у раздельнополых форм.</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253536"/>
            <a:ext cx="9286908" cy="1389514"/>
          </a:xfrm>
        </p:spPr>
        <p:txBody>
          <a:bodyPr>
            <a:noAutofit/>
          </a:bodyPr>
          <a:lstStyle/>
          <a:p>
            <a:pPr algn="ctr"/>
            <a:r>
              <a:rPr lang="ru-RU" sz="3200" dirty="0" smtClean="0"/>
              <a:t>классификация </a:t>
            </a:r>
            <a:br>
              <a:rPr lang="ru-RU" sz="3200" dirty="0" smtClean="0"/>
            </a:br>
            <a:r>
              <a:rPr lang="ru-RU" sz="3200" dirty="0" smtClean="0"/>
              <a:t>партеногенетического размножения:</a:t>
            </a:r>
            <a:br>
              <a:rPr lang="ru-RU" sz="3200" dirty="0" smtClean="0"/>
            </a:br>
            <a:endParaRPr lang="ru-RU" sz="3200" dirty="0"/>
          </a:p>
        </p:txBody>
      </p:sp>
      <p:sp>
        <p:nvSpPr>
          <p:cNvPr id="5" name="Содержимое 4"/>
          <p:cNvSpPr>
            <a:spLocks noGrp="1"/>
          </p:cNvSpPr>
          <p:nvPr>
            <p:ph idx="1"/>
          </p:nvPr>
        </p:nvSpPr>
        <p:spPr>
          <a:xfrm>
            <a:off x="457200" y="1500174"/>
            <a:ext cx="8472518" cy="5072097"/>
          </a:xfrm>
        </p:spPr>
        <p:txBody>
          <a:bodyPr>
            <a:normAutofit/>
          </a:bodyPr>
          <a:lstStyle/>
          <a:p>
            <a:pPr>
              <a:buNone/>
            </a:pPr>
            <a:r>
              <a:rPr lang="ru-RU" sz="2000" i="1" dirty="0" smtClean="0">
                <a:latin typeface="Times New Roman" pitchFamily="18" charset="0"/>
                <a:cs typeface="Times New Roman" pitchFamily="18" charset="0"/>
              </a:rPr>
              <a:t>По способу размножения: </a:t>
            </a:r>
          </a:p>
          <a:p>
            <a:pPr lvl="0"/>
            <a:r>
              <a:rPr lang="ru-RU" sz="2000" dirty="0" smtClean="0">
                <a:latin typeface="Times New Roman" pitchFamily="18" charset="0"/>
                <a:cs typeface="Times New Roman" pitchFamily="18" charset="0"/>
              </a:rPr>
              <a:t>Естественный — нормальный способ размножения некоторых организмов в природе. </a:t>
            </a:r>
          </a:p>
          <a:p>
            <a:pPr lvl="0"/>
            <a:r>
              <a:rPr lang="ru-RU" sz="2000" dirty="0" smtClean="0">
                <a:latin typeface="Times New Roman" pitchFamily="18" charset="0"/>
                <a:cs typeface="Times New Roman" pitchFamily="18" charset="0"/>
              </a:rPr>
              <a:t>Искусственный — вызывается экспериментально действием разных раздражителей на неоплодотворённую яйцеклетку, в норме нуждающуюся в оплодотворении. </a:t>
            </a:r>
          </a:p>
          <a:p>
            <a:pPr>
              <a:buNone/>
            </a:pPr>
            <a:r>
              <a:rPr lang="ru-RU" sz="2000" i="1" dirty="0" smtClean="0">
                <a:latin typeface="Times New Roman" pitchFamily="18" charset="0"/>
                <a:cs typeface="Times New Roman" pitchFamily="18" charset="0"/>
              </a:rPr>
              <a:t>По полноте протекания: </a:t>
            </a:r>
          </a:p>
          <a:p>
            <a:pPr lvl="0"/>
            <a:r>
              <a:rPr lang="ru-RU" sz="2000" dirty="0" smtClean="0">
                <a:latin typeface="Times New Roman" pitchFamily="18" charset="0"/>
                <a:cs typeface="Times New Roman" pitchFamily="18" charset="0"/>
              </a:rPr>
              <a:t>Рудиментарный (зачаточный) — неоплодотворённые яйцеклетки начинают деление, однако зародышевое развитие прекращается на ранних стадиях. Вместе с тем в некоторых случаях возможно и продолжение развития до конечных стадий (</a:t>
            </a:r>
            <a:r>
              <a:rPr lang="ru-RU" sz="2000" dirty="0" err="1" smtClean="0">
                <a:latin typeface="Times New Roman" pitchFamily="18" charset="0"/>
                <a:cs typeface="Times New Roman" pitchFamily="18" charset="0"/>
              </a:rPr>
              <a:t>акцидентальный</a:t>
            </a:r>
            <a:r>
              <a:rPr lang="ru-RU" sz="2000" dirty="0" smtClean="0">
                <a:latin typeface="Times New Roman" pitchFamily="18" charset="0"/>
                <a:cs typeface="Times New Roman" pitchFamily="18" charset="0"/>
              </a:rPr>
              <a:t> или случайный партеногенез). </a:t>
            </a:r>
          </a:p>
          <a:p>
            <a:pPr lvl="0"/>
            <a:r>
              <a:rPr lang="ru-RU" sz="2000" dirty="0" smtClean="0">
                <a:latin typeface="Times New Roman" pitchFamily="18" charset="0"/>
                <a:cs typeface="Times New Roman" pitchFamily="18" charset="0"/>
              </a:rPr>
              <a:t>Полный — развитие яйцеклетки приводит к формированию взрослой особи. Эта разновидность партеногенеза наблюдается во всех типах беспозвоночных и у некоторых позвоночных </a:t>
            </a: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85720" y="357166"/>
            <a:ext cx="8643998" cy="6143668"/>
          </a:xfrm>
        </p:spPr>
        <p:txBody>
          <a:bodyPr>
            <a:normAutofit fontScale="70000" lnSpcReduction="20000"/>
          </a:bodyPr>
          <a:lstStyle/>
          <a:p>
            <a:pPr>
              <a:buNone/>
            </a:pPr>
            <a:r>
              <a:rPr lang="ru-RU" i="1" dirty="0" smtClean="0"/>
              <a:t>По наличию мейоза в цикле развития: </a:t>
            </a:r>
          </a:p>
          <a:p>
            <a:pPr lvl="0"/>
            <a:r>
              <a:rPr lang="ru-RU" dirty="0" smtClean="0"/>
              <a:t>Амейотический — развивающиеся яйцеклетки не проделывают мейоза и остаются диплоидными</a:t>
            </a:r>
          </a:p>
          <a:p>
            <a:pPr lvl="0"/>
            <a:r>
              <a:rPr lang="ru-RU" dirty="0" smtClean="0"/>
              <a:t>Мейотический — яйцеклетки проделывают мейоз (при этом они становятся гаплоидными). Новый организм развивается из гаплоидной яйцеклетки, или яйцеклетка тем или иным способом восстанавливает диплоидность (например, путём </a:t>
            </a:r>
            <a:r>
              <a:rPr lang="ru-RU" u="sng" dirty="0" smtClean="0"/>
              <a:t>эндомитоза</a:t>
            </a:r>
            <a:r>
              <a:rPr lang="ru-RU" dirty="0" smtClean="0"/>
              <a:t> или слияния с </a:t>
            </a:r>
            <a:r>
              <a:rPr lang="ru-RU" u="sng" dirty="0" smtClean="0"/>
              <a:t>полярным тельцем</a:t>
            </a:r>
            <a:r>
              <a:rPr lang="ru-RU" dirty="0" smtClean="0"/>
              <a:t>) </a:t>
            </a:r>
          </a:p>
          <a:p>
            <a:pPr lvl="0">
              <a:buNone/>
            </a:pPr>
            <a:endParaRPr lang="ru-RU" i="1" dirty="0" smtClean="0"/>
          </a:p>
          <a:p>
            <a:pPr lvl="0">
              <a:buNone/>
            </a:pPr>
            <a:r>
              <a:rPr lang="ru-RU" i="1" dirty="0" smtClean="0"/>
              <a:t>По наличию других форм размножения в цикле развития </a:t>
            </a:r>
          </a:p>
          <a:p>
            <a:pPr lvl="0"/>
            <a:r>
              <a:rPr lang="ru-RU" dirty="0" smtClean="0"/>
              <a:t>Облигатный — когда он является единственным способом размножения </a:t>
            </a:r>
          </a:p>
          <a:p>
            <a:pPr lvl="0"/>
            <a:r>
              <a:rPr lang="ru-RU" dirty="0" smtClean="0"/>
              <a:t>Циклический — партеногенез закономерно чередуется с другими способами разножения в жизненном</a:t>
            </a:r>
          </a:p>
          <a:p>
            <a:pPr lvl="0"/>
            <a:r>
              <a:rPr lang="ru-RU" dirty="0" smtClean="0"/>
              <a:t>Факультативный — встречающийся в виде исключения или запасного способа размножения у форм, в норме двуполых.</a:t>
            </a:r>
          </a:p>
          <a:p>
            <a:pPr lvl="0">
              <a:buNone/>
            </a:pPr>
            <a:r>
              <a:rPr lang="ru-RU" dirty="0" smtClean="0"/>
              <a:t> </a:t>
            </a:r>
          </a:p>
          <a:p>
            <a:pPr>
              <a:buNone/>
            </a:pPr>
            <a:r>
              <a:rPr lang="ru-RU" i="1" dirty="0" smtClean="0"/>
              <a:t>В зависимости от пола организма: </a:t>
            </a:r>
          </a:p>
          <a:p>
            <a:pPr lvl="0"/>
            <a:r>
              <a:rPr lang="ru-RU" dirty="0" smtClean="0"/>
              <a:t>Гиногенез — партеногенез самок </a:t>
            </a:r>
          </a:p>
          <a:p>
            <a:pPr lvl="0"/>
            <a:r>
              <a:rPr lang="ru-RU" dirty="0" smtClean="0"/>
              <a:t>Андрогенез — партеногенез самцов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Содержимое 21"/>
          <p:cNvSpPr>
            <a:spLocks noGrp="1"/>
          </p:cNvSpPr>
          <p:nvPr>
            <p:ph idx="4294967295"/>
          </p:nvPr>
        </p:nvSpPr>
        <p:spPr>
          <a:xfrm>
            <a:off x="357158" y="571480"/>
            <a:ext cx="8429684" cy="5929354"/>
          </a:xfrm>
        </p:spPr>
        <p:txBody>
          <a:bodyPr>
            <a:normAutofit/>
          </a:bodyPr>
          <a:lstStyle/>
          <a:p>
            <a:pPr>
              <a:buNone/>
            </a:pPr>
            <a:r>
              <a:rPr lang="ru-RU" sz="2800" dirty="0" smtClean="0"/>
              <a:t>    </a:t>
            </a:r>
            <a:r>
              <a:rPr lang="ru-RU" sz="2800" u="sng" dirty="0" smtClean="0"/>
              <a:t>Размножение</a:t>
            </a:r>
            <a:r>
              <a:rPr lang="ru-RU" sz="2800" dirty="0" smtClean="0"/>
              <a:t> – способность организмов производить себе подобных особей того же вида. Эта функция присуща всем живым существам. Размножение направлено на сохранение генов в потомстве и продолжение рода – тем самым на сохранение генофонда популяции, вида, семейства и т.д. </a:t>
            </a:r>
            <a:br>
              <a:rPr lang="ru-RU" sz="2800" dirty="0" smtClean="0"/>
            </a:br>
            <a:r>
              <a:rPr lang="ru-RU" sz="2800" dirty="0" smtClean="0"/>
              <a:t>Все разнообразие способов размножения можно разделить на два основных типа: бесполое размножение и половое размножение. </a:t>
            </a:r>
            <a:br>
              <a:rPr lang="ru-RU" sz="2800" dirty="0" smtClean="0"/>
            </a:b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285720" y="428625"/>
            <a:ext cx="8043893" cy="6072188"/>
          </a:xfrm>
        </p:spPr>
        <p:txBody>
          <a:bodyPr>
            <a:noAutofit/>
          </a:bodyPr>
          <a:lstStyle/>
          <a:p>
            <a:pPr>
              <a:buNone/>
            </a:pPr>
            <a:r>
              <a:rPr lang="ru-RU" sz="2800" b="1" dirty="0" smtClean="0">
                <a:latin typeface="Arial" pitchFamily="34" charset="0"/>
                <a:cs typeface="Arial" pitchFamily="34" charset="0"/>
              </a:rPr>
              <a:t>   Бесполое размножение </a:t>
            </a:r>
            <a:r>
              <a:rPr lang="ru-RU" sz="2800" dirty="0" smtClean="0">
                <a:latin typeface="Arial" pitchFamily="34" charset="0"/>
                <a:cs typeface="Arial" pitchFamily="34" charset="0"/>
              </a:rPr>
              <a:t>— форма размножения, при которой организм воспроизводит себя самостоятельно, без всякого участия другой особи</a:t>
            </a:r>
            <a:r>
              <a:rPr lang="ru-RU" sz="2800" dirty="0" smtClean="0">
                <a:effectLst>
                  <a:outerShdw blurRad="38100" dist="38100" dir="2700000" algn="tl">
                    <a:srgbClr val="000000">
                      <a:alpha val="43137"/>
                    </a:srgbClr>
                  </a:outerShdw>
                </a:effectLst>
                <a:latin typeface="Arial" pitchFamily="34" charset="0"/>
                <a:cs typeface="Arial" pitchFamily="34" charset="0"/>
              </a:rPr>
              <a:t>. </a:t>
            </a:r>
            <a:r>
              <a:rPr lang="ru-RU" sz="2800" dirty="0" smtClean="0">
                <a:latin typeface="Arial" pitchFamily="34" charset="0"/>
                <a:cs typeface="Arial" pitchFamily="34" charset="0"/>
              </a:rPr>
              <a:t>Происходит без образования специальных клеток, при этом образуются идентичные потомки. Единственным источником генетической изменчивости являются случайные мутации. Цитологической основой бесполого размножения является митоз. Молекулярной основой бесполого размножения является репликация ДНК. Бесполое размножение у различных живых организмов может происходить по-разному. </a:t>
            </a:r>
          </a:p>
          <a:p>
            <a:pPr>
              <a:buNone/>
            </a:pP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Формы бесполого размножения:</a:t>
            </a:r>
            <a:endParaRPr lang="ru-RU" dirty="0"/>
          </a:p>
        </p:txBody>
      </p:sp>
      <p:sp>
        <p:nvSpPr>
          <p:cNvPr id="3" name="Содержимое 2"/>
          <p:cNvSpPr>
            <a:spLocks noGrp="1"/>
          </p:cNvSpPr>
          <p:nvPr>
            <p:ph idx="1"/>
          </p:nvPr>
        </p:nvSpPr>
        <p:spPr>
          <a:xfrm>
            <a:off x="4214810" y="1428736"/>
            <a:ext cx="4714908" cy="5214974"/>
          </a:xfrm>
        </p:spPr>
        <p:txBody>
          <a:bodyPr>
            <a:normAutofit fontScale="25000" lnSpcReduction="20000"/>
          </a:bodyPr>
          <a:lstStyle/>
          <a:p>
            <a:pPr>
              <a:buNone/>
            </a:pPr>
            <a:r>
              <a:rPr lang="ru-RU" sz="9600" b="1" dirty="0" smtClean="0"/>
              <a:t>     </a:t>
            </a:r>
            <a:r>
              <a:rPr lang="ru-RU" sz="11200" b="1" u="sng" dirty="0" smtClean="0"/>
              <a:t>Деление</a:t>
            </a:r>
            <a:r>
              <a:rPr lang="ru-RU" sz="11200" dirty="0" smtClean="0"/>
              <a:t> свойственно одноклеточным организмам. Осуществляется путём простого деления клетки надвое. Во всех случаях образующиеся клетки полностью идентичны исходной. Организм способен бесконечно воспроизводить себя, пока не произойдёт спонтанное изменение генетического материала ( мутация).</a:t>
            </a:r>
          </a:p>
          <a:p>
            <a:pPr>
              <a:buNone/>
            </a:pPr>
            <a:endParaRPr lang="ru-RU" dirty="0"/>
          </a:p>
        </p:txBody>
      </p:sp>
      <p:pic>
        <p:nvPicPr>
          <p:cNvPr id="4" name="Picture 5" descr="{0BE56799-C2C4-4D79-BC77-6478A3FBBE11}"/>
          <p:cNvPicPr>
            <a:picLocks noChangeAspect="1" noChangeArrowheads="1"/>
          </p:cNvPicPr>
          <p:nvPr/>
        </p:nvPicPr>
        <p:blipFill>
          <a:blip r:embed="rId2"/>
          <a:srcRect/>
          <a:stretch>
            <a:fillRect/>
          </a:stretch>
        </p:blipFill>
        <p:spPr>
          <a:xfrm>
            <a:off x="285720" y="1928802"/>
            <a:ext cx="4105275" cy="41767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4429125" y="642938"/>
            <a:ext cx="4714875" cy="5715000"/>
          </a:xfrm>
        </p:spPr>
        <p:txBody>
          <a:bodyPr>
            <a:normAutofit fontScale="70000" lnSpcReduction="20000"/>
          </a:bodyPr>
          <a:lstStyle/>
          <a:p>
            <a:pPr>
              <a:buNone/>
            </a:pPr>
            <a:r>
              <a:rPr lang="ru-RU" dirty="0" smtClean="0"/>
              <a:t>    </a:t>
            </a:r>
            <a:r>
              <a:rPr lang="ru-RU" sz="3600" b="1" u="sng" dirty="0" smtClean="0"/>
              <a:t>Шизогония</a:t>
            </a:r>
            <a:r>
              <a:rPr lang="ru-RU" sz="3600" dirty="0" smtClean="0"/>
              <a:t> - множественное бесполое размножение у простейших и некоторых водорослей. При шизогонии ядро материнской особи, или </a:t>
            </a:r>
            <a:r>
              <a:rPr lang="ru-RU" sz="3600" dirty="0" err="1" smtClean="0"/>
              <a:t>шизоита</a:t>
            </a:r>
            <a:r>
              <a:rPr lang="ru-RU" sz="3600" dirty="0" smtClean="0"/>
              <a:t>, разделяется путём быстро следующих друг за другом делений на несколько ядер, после чего весь </a:t>
            </a:r>
            <a:r>
              <a:rPr lang="ru-RU" sz="3600" dirty="0" err="1" smtClean="0"/>
              <a:t>шизонт</a:t>
            </a:r>
            <a:r>
              <a:rPr lang="ru-RU" sz="3600" dirty="0" smtClean="0"/>
              <a:t> распадается на соответственное число одноядерных клеток (</a:t>
            </a:r>
            <a:r>
              <a:rPr lang="ru-RU" sz="3600" dirty="0" err="1" smtClean="0"/>
              <a:t>мерозоитов</a:t>
            </a:r>
            <a:r>
              <a:rPr lang="ru-RU" sz="3600" dirty="0" smtClean="0"/>
              <a:t>). После нескольких бесполых поколений наступает половой процесс.</a:t>
            </a:r>
          </a:p>
          <a:p>
            <a:pPr>
              <a:buNone/>
            </a:pPr>
            <a:endParaRPr lang="ru-RU" dirty="0"/>
          </a:p>
        </p:txBody>
      </p:sp>
      <p:pic>
        <p:nvPicPr>
          <p:cNvPr id="55298" name="Picture 2" descr="http://e-lib.gasu.ru/eposobia/bondarenko2/pic/14.jpg"/>
          <p:cNvPicPr>
            <a:picLocks noChangeAspect="1" noChangeArrowheads="1"/>
          </p:cNvPicPr>
          <p:nvPr/>
        </p:nvPicPr>
        <p:blipFill>
          <a:blip r:embed="rId2"/>
          <a:srcRect/>
          <a:stretch>
            <a:fillRect/>
          </a:stretch>
        </p:blipFill>
        <p:spPr bwMode="auto">
          <a:xfrm>
            <a:off x="428596" y="642918"/>
            <a:ext cx="4253116" cy="521497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500063" y="3143250"/>
            <a:ext cx="8643937" cy="3357563"/>
          </a:xfrm>
        </p:spPr>
        <p:txBody>
          <a:bodyPr>
            <a:normAutofit fontScale="40000" lnSpcReduction="20000"/>
          </a:bodyPr>
          <a:lstStyle/>
          <a:p>
            <a:pPr>
              <a:buNone/>
            </a:pPr>
            <a:r>
              <a:rPr lang="ru-RU" b="1" dirty="0" smtClean="0"/>
              <a:t>        </a:t>
            </a:r>
            <a:r>
              <a:rPr lang="ru-RU" sz="6000" b="1" dirty="0" smtClean="0"/>
              <a:t>Почкование</a:t>
            </a:r>
            <a:r>
              <a:rPr lang="ru-RU" sz="6000" dirty="0" smtClean="0"/>
              <a:t> осуществляется путём образования на материнском организме почки — выроста, из которого развивается новая особь. У животных </a:t>
            </a:r>
            <a:r>
              <a:rPr lang="ru-RU" sz="6000" b="1" dirty="0" smtClean="0"/>
              <a:t>почкование</a:t>
            </a:r>
            <a:r>
              <a:rPr lang="ru-RU" sz="6000" dirty="0" smtClean="0"/>
              <a:t> бывает наружным и внутренним. У ряда животных </a:t>
            </a:r>
            <a:r>
              <a:rPr lang="ru-RU" sz="6000" b="1" dirty="0" smtClean="0"/>
              <a:t>почкование </a:t>
            </a:r>
            <a:r>
              <a:rPr lang="ru-RU" sz="6000" dirty="0" smtClean="0"/>
              <a:t>не доходит до конца, молодые особи остаются соединёнными с материнским организмом; в результате возникают колонии, состоящие из множества особей</a:t>
            </a:r>
            <a:r>
              <a:rPr lang="ru-RU" sz="6000" i="1" dirty="0" smtClean="0"/>
              <a:t>. </a:t>
            </a:r>
            <a:r>
              <a:rPr lang="ru-RU" sz="6000" dirty="0" smtClean="0"/>
              <a:t>Иногда </a:t>
            </a:r>
            <a:r>
              <a:rPr lang="ru-RU" sz="6000" b="1" dirty="0" smtClean="0"/>
              <a:t>Почкование</a:t>
            </a:r>
            <a:r>
              <a:rPr lang="ru-RU" sz="6000" dirty="0" smtClean="0"/>
              <a:t> можно вызвать искусственно различными воздействиями на материнский организм, например ожогами или порезами.</a:t>
            </a:r>
          </a:p>
          <a:p>
            <a:pPr>
              <a:buNone/>
            </a:pPr>
            <a:endParaRPr lang="ru-RU" dirty="0"/>
          </a:p>
        </p:txBody>
      </p:sp>
      <p:pic>
        <p:nvPicPr>
          <p:cNvPr id="54274" name="Picture 2" descr="Диета. Гидра."/>
          <p:cNvPicPr>
            <a:picLocks noChangeAspect="1" noChangeArrowheads="1"/>
          </p:cNvPicPr>
          <p:nvPr/>
        </p:nvPicPr>
        <p:blipFill>
          <a:blip r:embed="rId2"/>
          <a:srcRect/>
          <a:stretch>
            <a:fillRect/>
          </a:stretch>
        </p:blipFill>
        <p:spPr bwMode="auto">
          <a:xfrm>
            <a:off x="1071538" y="571480"/>
            <a:ext cx="7072362" cy="248395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3857620" y="642918"/>
            <a:ext cx="4929222" cy="5786478"/>
          </a:xfrm>
        </p:spPr>
        <p:txBody>
          <a:bodyPr>
            <a:normAutofit fontScale="85000" lnSpcReduction="10000"/>
          </a:bodyPr>
          <a:lstStyle/>
          <a:p>
            <a:pPr>
              <a:buNone/>
            </a:pPr>
            <a:r>
              <a:rPr lang="ru-RU" u="sng" dirty="0" smtClean="0"/>
              <a:t>Спорообразование</a:t>
            </a:r>
            <a:endParaRPr lang="ru-RU" dirty="0" smtClean="0"/>
          </a:p>
          <a:p>
            <a:pPr>
              <a:buNone/>
            </a:pPr>
            <a:r>
              <a:rPr lang="en-US" dirty="0" smtClean="0"/>
              <a:t>    </a:t>
            </a:r>
            <a:r>
              <a:rPr lang="ru-RU" dirty="0" smtClean="0"/>
              <a:t>Размножение спорообразованием связано с возникновением спор. Эта форма размножения обычна у водорослей, грибов, мхов и папоротникообразных. У водорослей из некоторых клеток могут сформироваться споры (зооспоры). У более высоко организованных растений споры образуются в спорангиях</a:t>
            </a:r>
            <a:endParaRPr lang="ru-RU" dirty="0"/>
          </a:p>
        </p:txBody>
      </p:sp>
      <p:pic>
        <p:nvPicPr>
          <p:cNvPr id="53250" name="Picture 2" descr="Картинка 31 из 50">
            <a:hlinkClick r:id="rId2"/>
          </p:cNvPr>
          <p:cNvPicPr>
            <a:picLocks noChangeAspect="1" noChangeArrowheads="1"/>
          </p:cNvPicPr>
          <p:nvPr/>
        </p:nvPicPr>
        <p:blipFill>
          <a:blip r:embed="rId3"/>
          <a:srcRect/>
          <a:stretch>
            <a:fillRect/>
          </a:stretch>
        </p:blipFill>
        <p:spPr bwMode="auto">
          <a:xfrm>
            <a:off x="285720" y="1142984"/>
            <a:ext cx="3333750" cy="1971676"/>
          </a:xfrm>
          <a:prstGeom prst="rect">
            <a:avLst/>
          </a:prstGeom>
          <a:noFill/>
        </p:spPr>
      </p:pic>
      <p:pic>
        <p:nvPicPr>
          <p:cNvPr id="53252" name="Picture 4" descr="http://www.e-drofa.ru/im/tsis_parazitich_bakt_bdellovibrio.jpg">
            <a:hlinkClick r:id="rId4"/>
          </p:cNvPr>
          <p:cNvPicPr>
            <a:picLocks noChangeAspect="1" noChangeArrowheads="1"/>
          </p:cNvPicPr>
          <p:nvPr/>
        </p:nvPicPr>
        <p:blipFill>
          <a:blip r:embed="rId5"/>
          <a:srcRect/>
          <a:stretch>
            <a:fillRect/>
          </a:stretch>
        </p:blipFill>
        <p:spPr bwMode="auto">
          <a:xfrm>
            <a:off x="285720" y="3500438"/>
            <a:ext cx="3409539" cy="250033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5429250" y="500063"/>
            <a:ext cx="3714750" cy="6072187"/>
          </a:xfrm>
        </p:spPr>
        <p:txBody>
          <a:bodyPr>
            <a:normAutofit fontScale="70000" lnSpcReduction="20000"/>
          </a:bodyPr>
          <a:lstStyle/>
          <a:p>
            <a:pPr>
              <a:buNone/>
            </a:pPr>
            <a:r>
              <a:rPr lang="ru-RU" dirty="0" smtClean="0"/>
              <a:t>      </a:t>
            </a:r>
            <a:r>
              <a:rPr lang="ru-RU" u="sng" dirty="0" smtClean="0"/>
              <a:t>Фрагментация - </a:t>
            </a:r>
            <a:r>
              <a:rPr lang="ru-RU" dirty="0" smtClean="0"/>
              <a:t>разделение особи на  несколько частей, каждая из которых образует новую особь. Фрагментация происходит, например, у нитчатых водорослей, таких как спирогира</a:t>
            </a:r>
          </a:p>
          <a:p>
            <a:r>
              <a:rPr lang="ru-RU" dirty="0" smtClean="0"/>
              <a:t>Фрагментация наблюдается также у некоторых низших животных, которые в отличие от более высокоорганизованных форм сохраняют значительную способность к регенерации из относительно слабо дифференцированных клеток</a:t>
            </a:r>
            <a:endParaRPr lang="ru-RU" dirty="0"/>
          </a:p>
        </p:txBody>
      </p:sp>
      <p:pic>
        <p:nvPicPr>
          <p:cNvPr id="4" name="Picture 2" descr="C:\Program Files\Physicon\Open Biology 2.6\content\chapter5\section7\paragraph2\images\05070201.gif"/>
          <p:cNvPicPr>
            <a:picLocks noChangeAspect="1" noChangeArrowheads="1"/>
          </p:cNvPicPr>
          <p:nvPr/>
        </p:nvPicPr>
        <p:blipFill>
          <a:blip r:embed="rId2"/>
          <a:srcRect/>
          <a:stretch>
            <a:fillRect/>
          </a:stretch>
        </p:blipFill>
        <p:spPr bwMode="auto">
          <a:xfrm>
            <a:off x="285721" y="928670"/>
            <a:ext cx="5143536" cy="4572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14282" y="571500"/>
            <a:ext cx="8015318" cy="5600700"/>
          </a:xfrm>
        </p:spPr>
        <p:txBody>
          <a:bodyPr>
            <a:normAutofit fontScale="92500" lnSpcReduction="10000"/>
          </a:bodyPr>
          <a:lstStyle/>
          <a:p>
            <a:pPr>
              <a:buNone/>
            </a:pPr>
            <a:r>
              <a:rPr lang="ru-RU" dirty="0" smtClean="0">
                <a:latin typeface="Arial" pitchFamily="34" charset="0"/>
                <a:cs typeface="Arial" pitchFamily="34" charset="0"/>
              </a:rPr>
              <a:t>   </a:t>
            </a:r>
            <a:r>
              <a:rPr lang="ru-RU" b="1" u="sng" dirty="0" smtClean="0">
                <a:latin typeface="Arial" pitchFamily="34" charset="0"/>
                <a:cs typeface="Arial" pitchFamily="34" charset="0"/>
              </a:rPr>
              <a:t>Половое размножение </a:t>
            </a:r>
            <a:r>
              <a:rPr lang="ru-RU" dirty="0" smtClean="0">
                <a:latin typeface="Arial" pitchFamily="34" charset="0"/>
                <a:cs typeface="Arial" pitchFamily="34" charset="0"/>
              </a:rPr>
              <a:t>– процесс, в котором объединяется генетическая информация от двух особей. </a:t>
            </a:r>
          </a:p>
          <a:p>
            <a:pPr>
              <a:buNone/>
            </a:pPr>
            <a:r>
              <a:rPr lang="ru-RU" dirty="0" smtClean="0">
                <a:latin typeface="Arial" pitchFamily="34" charset="0"/>
                <a:cs typeface="Arial" pitchFamily="34" charset="0"/>
              </a:rPr>
              <a:t>   При половом размножении особи разного пола образуют гаметы. Женские особи производят яйцеклетки, мужские – сперматозоиды.</a:t>
            </a:r>
          </a:p>
          <a:p>
            <a:pPr>
              <a:buNone/>
            </a:pPr>
            <a:r>
              <a:rPr lang="ru-RU" dirty="0" smtClean="0">
                <a:latin typeface="Arial" pitchFamily="34" charset="0"/>
                <a:cs typeface="Arial" pitchFamily="34" charset="0"/>
              </a:rPr>
              <a:t>   Таким образом, при половом размножении происходит смешивание геномов двух разных особей одного вида. Потомство несет новые генетические комбинации, что отличает их от родителей и друг от друга.</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185</TotalTime>
  <Words>630</Words>
  <PresentationFormat>Экран (4:3)</PresentationFormat>
  <Paragraphs>51</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Литейная</vt:lpstr>
      <vt:lpstr>Презентация на тему:  «Бесполое и половое размножение и их виды» </vt:lpstr>
      <vt:lpstr>Слайд 2</vt:lpstr>
      <vt:lpstr>Слайд 3</vt:lpstr>
      <vt:lpstr>Формы бесполого размножения:</vt:lpstr>
      <vt:lpstr>Слайд 5</vt:lpstr>
      <vt:lpstr>Слайд 6</vt:lpstr>
      <vt:lpstr>Слайд 7</vt:lpstr>
      <vt:lpstr>Слайд 8</vt:lpstr>
      <vt:lpstr>Слайд 9</vt:lpstr>
      <vt:lpstr>Слайд 10</vt:lpstr>
      <vt:lpstr>Виды полового размножения </vt:lpstr>
      <vt:lpstr>Слайд 12</vt:lpstr>
      <vt:lpstr>Слайд 13</vt:lpstr>
      <vt:lpstr>Слайд 14</vt:lpstr>
      <vt:lpstr>Слайд 15</vt:lpstr>
      <vt:lpstr>классификация  партеногенетического размножения: </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«Бесполое и половое размножение и их виды» </dc:title>
  <cp:lastModifiedBy>Admin</cp:lastModifiedBy>
  <cp:revision>28</cp:revision>
  <dcterms:modified xsi:type="dcterms:W3CDTF">2013-02-24T15:51:56Z</dcterms:modified>
</cp:coreProperties>
</file>