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6" r:id="rId1"/>
  </p:sldMasterIdLst>
  <p:notesMasterIdLst>
    <p:notesMasterId r:id="rId14"/>
  </p:notesMasterIdLst>
  <p:sldIdLst>
    <p:sldId id="256" r:id="rId2"/>
    <p:sldId id="265" r:id="rId3"/>
    <p:sldId id="257" r:id="rId4"/>
    <p:sldId id="260" r:id="rId5"/>
    <p:sldId id="258" r:id="rId6"/>
    <p:sldId id="259" r:id="rId7"/>
    <p:sldId id="261" r:id="rId8"/>
    <p:sldId id="262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slide" Target="../slides/slide4.xml"/><Relationship Id="rId1" Type="http://schemas.openxmlformats.org/officeDocument/2006/relationships/slide" Target="../slides/slide3.xml"/><Relationship Id="rId5" Type="http://schemas.openxmlformats.org/officeDocument/2006/relationships/slide" Target="../slides/slide10.xml"/><Relationship Id="rId4" Type="http://schemas.openxmlformats.org/officeDocument/2006/relationships/slide" Target="../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A84CC3-9326-4624-A9DB-FB5E3E971065}" type="doc">
      <dgm:prSet loTypeId="urn:microsoft.com/office/officeart/2005/8/layout/hProcess9" loCatId="process" qsTypeId="urn:microsoft.com/office/officeart/2005/8/quickstyle/3d3" qsCatId="3D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AD8FA4B4-1468-48F3-897F-0C50805848DE}">
      <dgm:prSet phldrT="[Текст]"/>
      <dgm:spPr/>
      <dgm:t>
        <a:bodyPr/>
        <a:lstStyle/>
        <a:p>
          <a:r>
            <a:rPr lang="ru-RU" sz="1500" b="1" dirty="0" smtClean="0">
              <a:solidFill>
                <a:schemeClr val="tx1">
                  <a:lumMod val="95000"/>
                  <a:lumOff val="5000"/>
                </a:schemeClr>
              </a:solidFill>
              <a:hlinkClick xmlns:r="http://schemas.openxmlformats.org/officeDocument/2006/relationships" r:id="rId1" action="ppaction://hlinksldjump"/>
            </a:rPr>
            <a:t>«</a:t>
          </a:r>
          <a:r>
            <a:rPr lang="ru-RU" sz="1500" b="1" dirty="0" err="1" smtClean="0">
              <a:solidFill>
                <a:schemeClr val="tx1">
                  <a:lumMod val="95000"/>
                  <a:lumOff val="5000"/>
                </a:schemeClr>
              </a:solidFill>
              <a:hlinkClick xmlns:r="http://schemas.openxmlformats.org/officeDocument/2006/relationships" r:id="rId1" action="ppaction://hlinksldjump"/>
            </a:rPr>
            <a:t>Заморочки</a:t>
          </a:r>
          <a:r>
            <a:rPr lang="ru-RU" sz="1500" b="1" dirty="0" smtClean="0">
              <a:solidFill>
                <a:schemeClr val="tx1">
                  <a:lumMod val="95000"/>
                  <a:lumOff val="5000"/>
                </a:schemeClr>
              </a:solidFill>
              <a:hlinkClick xmlns:r="http://schemas.openxmlformats.org/officeDocument/2006/relationships" r:id="rId1" action="ppaction://hlinksldjump"/>
            </a:rPr>
            <a:t> из бочки»</a:t>
          </a:r>
          <a:endParaRPr lang="ru-RU" sz="15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822B51D4-3C0B-4137-B53A-6BEB76E3748F}" type="parTrans" cxnId="{DE8ECE4C-C248-40AF-8DAC-DBDB70183AE5}">
      <dgm:prSet/>
      <dgm:spPr/>
      <dgm:t>
        <a:bodyPr/>
        <a:lstStyle/>
        <a:p>
          <a:endParaRPr lang="ru-RU"/>
        </a:p>
      </dgm:t>
    </dgm:pt>
    <dgm:pt modelId="{7BD98BBB-628F-4C39-B049-2A57BE1896CC}" type="sibTrans" cxnId="{DE8ECE4C-C248-40AF-8DAC-DBDB70183AE5}">
      <dgm:prSet/>
      <dgm:spPr/>
      <dgm:t>
        <a:bodyPr/>
        <a:lstStyle/>
        <a:p>
          <a:endParaRPr lang="ru-RU"/>
        </a:p>
      </dgm:t>
    </dgm:pt>
    <dgm:pt modelId="{B1B30D22-3AA4-401F-B42B-50743934C853}">
      <dgm:prSet phldrT="[Текст]" custT="1"/>
      <dgm:spPr/>
      <dgm:t>
        <a:bodyPr/>
        <a:lstStyle/>
        <a:p>
          <a:r>
            <a:rPr lang="ru-RU" sz="1200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Проверка знаний основных терминов</a:t>
          </a:r>
          <a:endParaRPr lang="ru-RU" sz="1200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9DD5E99C-BE4B-4C5B-8266-D4407E9FD21B}" type="parTrans" cxnId="{140C8486-997C-4353-9D86-F23AC5855BDD}">
      <dgm:prSet/>
      <dgm:spPr/>
      <dgm:t>
        <a:bodyPr/>
        <a:lstStyle/>
        <a:p>
          <a:endParaRPr lang="ru-RU"/>
        </a:p>
      </dgm:t>
    </dgm:pt>
    <dgm:pt modelId="{98706345-CC3D-4BE1-A01E-0A3624A5D0AD}" type="sibTrans" cxnId="{140C8486-997C-4353-9D86-F23AC5855BDD}">
      <dgm:prSet/>
      <dgm:spPr/>
      <dgm:t>
        <a:bodyPr/>
        <a:lstStyle/>
        <a:p>
          <a:endParaRPr lang="ru-RU"/>
        </a:p>
      </dgm:t>
    </dgm:pt>
    <dgm:pt modelId="{4FC70A7F-4F9B-4BE9-B5B1-84E99CE1E781}">
      <dgm:prSet phldrT="[Текст]"/>
      <dgm:spPr/>
      <dgm:t>
        <a:bodyPr/>
        <a:lstStyle/>
        <a:p>
          <a:r>
            <a:rPr lang="ru-RU" b="1" dirty="0" smtClean="0">
              <a:solidFill>
                <a:schemeClr val="tx1">
                  <a:lumMod val="95000"/>
                  <a:lumOff val="5000"/>
                </a:schemeClr>
              </a:solidFill>
              <a:hlinkClick xmlns:r="http://schemas.openxmlformats.org/officeDocument/2006/relationships" r:id="rId2" action="ppaction://hlinksldjump"/>
            </a:rPr>
            <a:t>Подбери пару</a:t>
          </a:r>
          <a:endParaRPr lang="ru-RU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1352FAFE-876E-4E72-B664-6F997CD264FF}" type="parTrans" cxnId="{4491673F-BC39-410E-9C2D-7C5D18F91CDC}">
      <dgm:prSet/>
      <dgm:spPr/>
      <dgm:t>
        <a:bodyPr/>
        <a:lstStyle/>
        <a:p>
          <a:endParaRPr lang="ru-RU"/>
        </a:p>
      </dgm:t>
    </dgm:pt>
    <dgm:pt modelId="{A9689B15-0AD6-4E26-BF6A-40D9CA69CF25}" type="sibTrans" cxnId="{4491673F-BC39-410E-9C2D-7C5D18F91CDC}">
      <dgm:prSet/>
      <dgm:spPr/>
      <dgm:t>
        <a:bodyPr/>
        <a:lstStyle/>
        <a:p>
          <a:endParaRPr lang="ru-RU"/>
        </a:p>
      </dgm:t>
    </dgm:pt>
    <dgm:pt modelId="{447001CA-F51E-4FF0-8894-B3629BD89C04}">
      <dgm:prSet phldrT="[Текст]"/>
      <dgm:spPr/>
      <dgm:t>
        <a:bodyPr/>
        <a:lstStyle/>
        <a:p>
          <a:r>
            <a:rPr lang="ru-RU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Определение по рисункам типов наследования признаков или скрещивания.</a:t>
          </a:r>
          <a:endParaRPr lang="ru-RU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ED58FE93-D887-4251-9385-DAEA3DC20094}" type="parTrans" cxnId="{F720032A-7D45-4F1D-8583-407640017ED9}">
      <dgm:prSet/>
      <dgm:spPr/>
      <dgm:t>
        <a:bodyPr/>
        <a:lstStyle/>
        <a:p>
          <a:endParaRPr lang="ru-RU"/>
        </a:p>
      </dgm:t>
    </dgm:pt>
    <dgm:pt modelId="{149BF2A3-0204-4676-9D93-66E70082788F}" type="sibTrans" cxnId="{F720032A-7D45-4F1D-8583-407640017ED9}">
      <dgm:prSet/>
      <dgm:spPr/>
      <dgm:t>
        <a:bodyPr/>
        <a:lstStyle/>
        <a:p>
          <a:endParaRPr lang="ru-RU"/>
        </a:p>
      </dgm:t>
    </dgm:pt>
    <dgm:pt modelId="{70A67D80-B5AF-4403-98F5-92446114BC02}">
      <dgm:prSet phldrT="[Текст]"/>
      <dgm:spPr/>
      <dgm:t>
        <a:bodyPr/>
        <a:lstStyle/>
        <a:p>
          <a:r>
            <a:rPr lang="ru-RU" b="1" dirty="0" smtClean="0">
              <a:solidFill>
                <a:schemeClr val="tx1">
                  <a:lumMod val="95000"/>
                  <a:lumOff val="5000"/>
                </a:schemeClr>
              </a:solidFill>
              <a:hlinkClick xmlns:r="http://schemas.openxmlformats.org/officeDocument/2006/relationships" r:id="rId3" action="ppaction://hlinksldjump"/>
            </a:rPr>
            <a:t>Миниэкзамен </a:t>
          </a:r>
          <a:endParaRPr lang="ru-RU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EF0873CC-B7E7-4390-9157-51AC98998652}" type="parTrans" cxnId="{5B56A060-0581-4AF3-A75B-9F6CEBD0EE38}">
      <dgm:prSet/>
      <dgm:spPr/>
      <dgm:t>
        <a:bodyPr/>
        <a:lstStyle/>
        <a:p>
          <a:endParaRPr lang="ru-RU"/>
        </a:p>
      </dgm:t>
    </dgm:pt>
    <dgm:pt modelId="{8343F2D5-675B-43DA-BC1B-0B2748805863}" type="sibTrans" cxnId="{5B56A060-0581-4AF3-A75B-9F6CEBD0EE38}">
      <dgm:prSet/>
      <dgm:spPr/>
      <dgm:t>
        <a:bodyPr/>
        <a:lstStyle/>
        <a:p>
          <a:endParaRPr lang="ru-RU"/>
        </a:p>
      </dgm:t>
    </dgm:pt>
    <dgm:pt modelId="{53FF62CA-1FD7-4E35-87C9-B5274E42E9AE}">
      <dgm:prSet phldrT="[Текст]"/>
      <dgm:spPr/>
      <dgm:t>
        <a:bodyPr/>
        <a:lstStyle/>
        <a:p>
          <a:r>
            <a:rPr lang="ru-RU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Решение заданий части 1.</a:t>
          </a:r>
          <a:endParaRPr lang="ru-RU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B4775856-F2F8-47D1-A17B-45B909B040FF}" type="parTrans" cxnId="{8D22E475-1738-4264-AF50-380266134173}">
      <dgm:prSet/>
      <dgm:spPr/>
      <dgm:t>
        <a:bodyPr/>
        <a:lstStyle/>
        <a:p>
          <a:endParaRPr lang="ru-RU"/>
        </a:p>
      </dgm:t>
    </dgm:pt>
    <dgm:pt modelId="{F8CEDF88-0DE5-46DE-8EB9-C9F9404A5EF6}" type="sibTrans" cxnId="{8D22E475-1738-4264-AF50-380266134173}">
      <dgm:prSet/>
      <dgm:spPr/>
      <dgm:t>
        <a:bodyPr/>
        <a:lstStyle/>
        <a:p>
          <a:endParaRPr lang="ru-RU"/>
        </a:p>
      </dgm:t>
    </dgm:pt>
    <dgm:pt modelId="{62C6CC6D-B428-4947-AB68-8DC7D2866BDA}">
      <dgm:prSet phldrT="[Текст]"/>
      <dgm:spPr/>
      <dgm:t>
        <a:bodyPr/>
        <a:lstStyle/>
        <a:p>
          <a:r>
            <a:rPr lang="ru-RU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Решение заданий части 2.</a:t>
          </a:r>
          <a:endParaRPr lang="ru-RU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F9EC8AF6-55D2-47CE-8C4A-23BABBFB04A3}" type="parTrans" cxnId="{03D2C018-A17A-4E63-95CD-0C09B1E7C05A}">
      <dgm:prSet/>
      <dgm:spPr/>
      <dgm:t>
        <a:bodyPr/>
        <a:lstStyle/>
        <a:p>
          <a:endParaRPr lang="ru-RU"/>
        </a:p>
      </dgm:t>
    </dgm:pt>
    <dgm:pt modelId="{172E4593-CC5D-416E-8A1E-DDD1A513893D}" type="sibTrans" cxnId="{03D2C018-A17A-4E63-95CD-0C09B1E7C05A}">
      <dgm:prSet/>
      <dgm:spPr/>
      <dgm:t>
        <a:bodyPr/>
        <a:lstStyle/>
        <a:p>
          <a:endParaRPr lang="ru-RU"/>
        </a:p>
      </dgm:t>
    </dgm:pt>
    <dgm:pt modelId="{E2786FAC-F004-4162-94CD-A20F72D3EDBD}">
      <dgm:prSet phldrT="[Текст]"/>
      <dgm:spPr/>
      <dgm:t>
        <a:bodyPr/>
        <a:lstStyle/>
        <a:p>
          <a:r>
            <a:rPr lang="ru-RU" b="1" dirty="0" smtClean="0">
              <a:solidFill>
                <a:schemeClr val="tx1">
                  <a:lumMod val="95000"/>
                  <a:lumOff val="5000"/>
                </a:schemeClr>
              </a:solidFill>
            </a:rPr>
            <a:t>Самоконтроль </a:t>
          </a:r>
          <a:endParaRPr lang="ru-RU" b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3F92506E-35E2-4491-A51B-B2CAC4D4C715}" type="parTrans" cxnId="{5EA0D2BC-3F84-42E6-83E0-C0648573326B}">
      <dgm:prSet/>
      <dgm:spPr/>
      <dgm:t>
        <a:bodyPr/>
        <a:lstStyle/>
        <a:p>
          <a:endParaRPr lang="ru-RU"/>
        </a:p>
      </dgm:t>
    </dgm:pt>
    <dgm:pt modelId="{109A66A6-A251-429C-8040-2EBFE9FA7EA9}" type="sibTrans" cxnId="{5EA0D2BC-3F84-42E6-83E0-C0648573326B}">
      <dgm:prSet/>
      <dgm:spPr/>
      <dgm:t>
        <a:bodyPr/>
        <a:lstStyle/>
        <a:p>
          <a:endParaRPr lang="ru-RU"/>
        </a:p>
      </dgm:t>
    </dgm:pt>
    <dgm:pt modelId="{4AF413D4-0325-475D-9EE8-A2DE4480ABBB}">
      <dgm:prSet/>
      <dgm:spPr/>
      <dgm:t>
        <a:bodyPr/>
        <a:lstStyle/>
        <a:p>
          <a:r>
            <a:rPr lang="ru-RU" b="1" dirty="0" smtClean="0">
              <a:hlinkClick xmlns:r="http://schemas.openxmlformats.org/officeDocument/2006/relationships" r:id="rId4" action="ppaction://hlinksldjump"/>
            </a:rPr>
            <a:t>По генетическому следу</a:t>
          </a:r>
          <a:endParaRPr lang="ru-RU" b="1" dirty="0"/>
        </a:p>
      </dgm:t>
    </dgm:pt>
    <dgm:pt modelId="{EACD5BF4-4792-4368-8CA9-C4B4A495104A}" type="parTrans" cxnId="{5CE6D0B8-6F75-4420-9C4F-0AD145507CF9}">
      <dgm:prSet/>
      <dgm:spPr/>
      <dgm:t>
        <a:bodyPr/>
        <a:lstStyle/>
        <a:p>
          <a:endParaRPr lang="ru-RU"/>
        </a:p>
      </dgm:t>
    </dgm:pt>
    <dgm:pt modelId="{355681C4-5F6D-4D59-90C3-CF569C73A776}" type="sibTrans" cxnId="{5CE6D0B8-6F75-4420-9C4F-0AD145507CF9}">
      <dgm:prSet/>
      <dgm:spPr/>
      <dgm:t>
        <a:bodyPr/>
        <a:lstStyle/>
        <a:p>
          <a:endParaRPr lang="ru-RU"/>
        </a:p>
      </dgm:t>
    </dgm:pt>
    <dgm:pt modelId="{19E5B596-FA47-4BC7-B7E7-975DAC6386FB}">
      <dgm:prSet/>
      <dgm:spPr/>
      <dgm:t>
        <a:bodyPr/>
        <a:lstStyle/>
        <a:p>
          <a:r>
            <a:rPr lang="ru-RU" b="1" dirty="0" smtClean="0"/>
            <a:t>Культурное развитие человека и генетика</a:t>
          </a:r>
          <a:endParaRPr lang="ru-RU" b="1" dirty="0"/>
        </a:p>
      </dgm:t>
    </dgm:pt>
    <dgm:pt modelId="{367C6775-6D98-43A0-9701-AC51120B1767}" type="parTrans" cxnId="{90078888-62BD-42EF-A885-11E90663059C}">
      <dgm:prSet/>
      <dgm:spPr/>
      <dgm:t>
        <a:bodyPr/>
        <a:lstStyle/>
        <a:p>
          <a:endParaRPr lang="ru-RU"/>
        </a:p>
      </dgm:t>
    </dgm:pt>
    <dgm:pt modelId="{B9C6AEDC-CF6F-4621-AFA5-43CCB0E19DC5}" type="sibTrans" cxnId="{90078888-62BD-42EF-A885-11E90663059C}">
      <dgm:prSet/>
      <dgm:spPr/>
      <dgm:t>
        <a:bodyPr/>
        <a:lstStyle/>
        <a:p>
          <a:endParaRPr lang="ru-RU"/>
        </a:p>
      </dgm:t>
    </dgm:pt>
    <dgm:pt modelId="{7D860C81-BD27-4F11-8C8A-0A0EA0D0B752}">
      <dgm:prSet/>
      <dgm:spPr/>
      <dgm:t>
        <a:bodyPr/>
        <a:lstStyle/>
        <a:p>
          <a:r>
            <a:rPr lang="ru-RU" b="1" dirty="0" smtClean="0"/>
            <a:t>Гены и здоровье</a:t>
          </a:r>
          <a:endParaRPr lang="ru-RU" b="1" dirty="0"/>
        </a:p>
      </dgm:t>
    </dgm:pt>
    <dgm:pt modelId="{938D9965-C04D-4FC4-8F4A-F1D63846257D}" type="parTrans" cxnId="{B93A0735-8FAF-490F-9FB1-370FBAA4D8FF}">
      <dgm:prSet/>
      <dgm:spPr/>
      <dgm:t>
        <a:bodyPr/>
        <a:lstStyle/>
        <a:p>
          <a:endParaRPr lang="ru-RU"/>
        </a:p>
      </dgm:t>
    </dgm:pt>
    <dgm:pt modelId="{E9F77AEF-E99F-4C9A-BC44-949CE329BADE}" type="sibTrans" cxnId="{B93A0735-8FAF-490F-9FB1-370FBAA4D8FF}">
      <dgm:prSet/>
      <dgm:spPr/>
      <dgm:t>
        <a:bodyPr/>
        <a:lstStyle/>
        <a:p>
          <a:endParaRPr lang="ru-RU"/>
        </a:p>
      </dgm:t>
    </dgm:pt>
    <dgm:pt modelId="{8929C6C9-D02F-4188-AC47-DD65F52CC042}">
      <dgm:prSet/>
      <dgm:spPr/>
      <dgm:t>
        <a:bodyPr/>
        <a:lstStyle/>
        <a:p>
          <a:r>
            <a:rPr lang="ru-RU" b="1" dirty="0" smtClean="0"/>
            <a:t>Гены и интеллект</a:t>
          </a:r>
          <a:endParaRPr lang="ru-RU" b="1" dirty="0"/>
        </a:p>
      </dgm:t>
    </dgm:pt>
    <dgm:pt modelId="{B823040D-0544-4FA9-85CC-FD2C91C2AED9}" type="parTrans" cxnId="{25BCF2F8-A71E-4A51-9103-0F6570EEF863}">
      <dgm:prSet/>
      <dgm:spPr/>
      <dgm:t>
        <a:bodyPr/>
        <a:lstStyle/>
        <a:p>
          <a:endParaRPr lang="ru-RU"/>
        </a:p>
      </dgm:t>
    </dgm:pt>
    <dgm:pt modelId="{BB5A733B-13DB-48EB-84E4-9EAA76569CFC}" type="sibTrans" cxnId="{25BCF2F8-A71E-4A51-9103-0F6570EEF863}">
      <dgm:prSet/>
      <dgm:spPr/>
      <dgm:t>
        <a:bodyPr/>
        <a:lstStyle/>
        <a:p>
          <a:endParaRPr lang="ru-RU"/>
        </a:p>
      </dgm:t>
    </dgm:pt>
    <dgm:pt modelId="{99E0EDD1-3B76-48F4-9C17-DA766DC725C8}">
      <dgm:prSet custT="1"/>
      <dgm:spPr/>
      <dgm:t>
        <a:bodyPr/>
        <a:lstStyle/>
        <a:p>
          <a:r>
            <a:rPr lang="ru-RU" sz="1400" b="1" dirty="0" smtClean="0">
              <a:hlinkClick xmlns:r="http://schemas.openxmlformats.org/officeDocument/2006/relationships" r:id="rId5" action="ppaction://hlinksldjump"/>
            </a:rPr>
            <a:t>Подведение итогов</a:t>
          </a:r>
          <a:endParaRPr lang="ru-RU" sz="1400" b="1" dirty="0"/>
        </a:p>
      </dgm:t>
    </dgm:pt>
    <dgm:pt modelId="{80198572-B0B4-4A1F-A794-7DB3A240BB81}" type="parTrans" cxnId="{D2C3FD48-FDFF-47BD-BE5A-398C33065BB7}">
      <dgm:prSet/>
      <dgm:spPr/>
      <dgm:t>
        <a:bodyPr/>
        <a:lstStyle/>
        <a:p>
          <a:endParaRPr lang="ru-RU"/>
        </a:p>
      </dgm:t>
    </dgm:pt>
    <dgm:pt modelId="{38E966C6-6CD7-4DE3-9930-3AE8B4C2FAFC}" type="sibTrans" cxnId="{D2C3FD48-FDFF-47BD-BE5A-398C33065BB7}">
      <dgm:prSet/>
      <dgm:spPr/>
      <dgm:t>
        <a:bodyPr/>
        <a:lstStyle/>
        <a:p>
          <a:endParaRPr lang="ru-RU"/>
        </a:p>
      </dgm:t>
    </dgm:pt>
    <dgm:pt modelId="{1DB4CF99-30F2-4263-9FE6-F202DDD176B1}">
      <dgm:prSet custT="1"/>
      <dgm:spPr/>
      <dgm:t>
        <a:bodyPr/>
        <a:lstStyle/>
        <a:p>
          <a:r>
            <a:rPr lang="ru-RU" sz="1200" b="1" dirty="0" smtClean="0"/>
            <a:t>Оценка выполнения заданий</a:t>
          </a:r>
          <a:endParaRPr lang="ru-RU" sz="1200" b="1" dirty="0"/>
        </a:p>
      </dgm:t>
    </dgm:pt>
    <dgm:pt modelId="{C859E25D-8857-4FDB-9305-5BFBAC2E9502}" type="parTrans" cxnId="{F7071553-24B7-4543-A183-3960EA61F13D}">
      <dgm:prSet/>
      <dgm:spPr/>
      <dgm:t>
        <a:bodyPr/>
        <a:lstStyle/>
        <a:p>
          <a:endParaRPr lang="ru-RU"/>
        </a:p>
      </dgm:t>
    </dgm:pt>
    <dgm:pt modelId="{BF2F6CD1-9606-47DD-A8AE-DD23DE61E3F5}" type="sibTrans" cxnId="{F7071553-24B7-4543-A183-3960EA61F13D}">
      <dgm:prSet/>
      <dgm:spPr/>
      <dgm:t>
        <a:bodyPr/>
        <a:lstStyle/>
        <a:p>
          <a:endParaRPr lang="ru-RU"/>
        </a:p>
      </dgm:t>
    </dgm:pt>
    <dgm:pt modelId="{36F56F19-A769-44FD-B105-180A20E2FA32}">
      <dgm:prSet custT="1"/>
      <dgm:spPr/>
      <dgm:t>
        <a:bodyPr/>
        <a:lstStyle/>
        <a:p>
          <a:r>
            <a:rPr lang="ru-RU" sz="1200" b="1" dirty="0" smtClean="0"/>
            <a:t>Домашнее задание</a:t>
          </a:r>
          <a:endParaRPr lang="ru-RU" sz="1200" b="1" dirty="0"/>
        </a:p>
      </dgm:t>
    </dgm:pt>
    <dgm:pt modelId="{0E02D5B0-A9A3-42B8-A827-5CCEFA7E4FA2}" type="parTrans" cxnId="{8CCF8021-FD44-4A5B-AA7C-D054CC530E6F}">
      <dgm:prSet/>
      <dgm:spPr/>
      <dgm:t>
        <a:bodyPr/>
        <a:lstStyle/>
        <a:p>
          <a:endParaRPr lang="ru-RU"/>
        </a:p>
      </dgm:t>
    </dgm:pt>
    <dgm:pt modelId="{1D691DDC-2960-41C4-BA01-A5C0FBC4D18B}" type="sibTrans" cxnId="{8CCF8021-FD44-4A5B-AA7C-D054CC530E6F}">
      <dgm:prSet/>
      <dgm:spPr/>
      <dgm:t>
        <a:bodyPr/>
        <a:lstStyle/>
        <a:p>
          <a:endParaRPr lang="ru-RU"/>
        </a:p>
      </dgm:t>
    </dgm:pt>
    <dgm:pt modelId="{3BFC25BC-9417-4507-8CCD-9B4E84429F49}" type="pres">
      <dgm:prSet presAssocID="{A2A84CC3-9326-4624-A9DB-FB5E3E971065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2797F69-858B-4944-B38A-EE0383C966A2}" type="pres">
      <dgm:prSet presAssocID="{A2A84CC3-9326-4624-A9DB-FB5E3E971065}" presName="arrow" presStyleLbl="bgShp" presStyleIdx="0" presStyleCnt="1"/>
      <dgm:spPr/>
    </dgm:pt>
    <dgm:pt modelId="{A42D8189-CCD3-4EE6-856E-9C563F7E7BD4}" type="pres">
      <dgm:prSet presAssocID="{A2A84CC3-9326-4624-A9DB-FB5E3E971065}" presName="linearProcess" presStyleCnt="0"/>
      <dgm:spPr/>
    </dgm:pt>
    <dgm:pt modelId="{6390B5EC-6E43-4349-A644-FAA8A0DC6D02}" type="pres">
      <dgm:prSet presAssocID="{AD8FA4B4-1468-48F3-897F-0C50805848DE}" presName="textNode" presStyleLbl="node1" presStyleIdx="0" presStyleCnt="5" custAng="0" custLinFactNeighborX="-4573" custLinFactNeighborY="-12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350206-5ADA-4CBE-BCDE-2C5178F6D534}" type="pres">
      <dgm:prSet presAssocID="{7BD98BBB-628F-4C39-B049-2A57BE1896CC}" presName="sibTrans" presStyleCnt="0"/>
      <dgm:spPr/>
    </dgm:pt>
    <dgm:pt modelId="{A926F7F8-4905-40D6-B54D-6AD4BE48F3E0}" type="pres">
      <dgm:prSet presAssocID="{4FC70A7F-4F9B-4BE9-B5B1-84E99CE1E781}" presName="text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EAB326-F5F9-4AC9-A838-17416B6BE8CD}" type="pres">
      <dgm:prSet presAssocID="{A9689B15-0AD6-4E26-BF6A-40D9CA69CF25}" presName="sibTrans" presStyleCnt="0"/>
      <dgm:spPr/>
    </dgm:pt>
    <dgm:pt modelId="{EFBE189F-9CA5-4CBF-B541-A0B722F87032}" type="pres">
      <dgm:prSet presAssocID="{70A67D80-B5AF-4403-98F5-92446114BC02}" presName="textNode" presStyleLbl="node1" presStyleIdx="2" presStyleCnt="5" custLinFactNeighborX="-7336" custLinFactNeighborY="19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B819D7-4F9D-449F-8D42-621DBD3330B8}" type="pres">
      <dgm:prSet presAssocID="{8343F2D5-675B-43DA-BC1B-0B2748805863}" presName="sibTrans" presStyleCnt="0"/>
      <dgm:spPr/>
    </dgm:pt>
    <dgm:pt modelId="{D1821412-4174-4F50-A3BF-06EB6ECF62F1}" type="pres">
      <dgm:prSet presAssocID="{4AF413D4-0325-475D-9EE8-A2DE4480ABBB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C823E5-BF05-427E-908D-7196E2BE36BF}" type="pres">
      <dgm:prSet presAssocID="{355681C4-5F6D-4D59-90C3-CF569C73A776}" presName="sibTrans" presStyleCnt="0"/>
      <dgm:spPr/>
    </dgm:pt>
    <dgm:pt modelId="{2481A322-FC2C-41BF-906A-7847CAA05673}" type="pres">
      <dgm:prSet presAssocID="{99E0EDD1-3B76-48F4-9C17-DA766DC725C8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C3FD48-FDFF-47BD-BE5A-398C33065BB7}" srcId="{A2A84CC3-9326-4624-A9DB-FB5E3E971065}" destId="{99E0EDD1-3B76-48F4-9C17-DA766DC725C8}" srcOrd="4" destOrd="0" parTransId="{80198572-B0B4-4A1F-A794-7DB3A240BB81}" sibTransId="{38E966C6-6CD7-4DE3-9930-3AE8B4C2FAFC}"/>
    <dgm:cxn modelId="{25BCF2F8-A71E-4A51-9103-0F6570EEF863}" srcId="{4AF413D4-0325-475D-9EE8-A2DE4480ABBB}" destId="{8929C6C9-D02F-4188-AC47-DD65F52CC042}" srcOrd="2" destOrd="0" parTransId="{B823040D-0544-4FA9-85CC-FD2C91C2AED9}" sibTransId="{BB5A733B-13DB-48EB-84E4-9EAA76569CFC}"/>
    <dgm:cxn modelId="{CB555CA7-4DC0-47F7-9175-3CD1F7F96639}" type="presOf" srcId="{53FF62CA-1FD7-4E35-87C9-B5274E42E9AE}" destId="{EFBE189F-9CA5-4CBF-B541-A0B722F87032}" srcOrd="0" destOrd="1" presId="urn:microsoft.com/office/officeart/2005/8/layout/hProcess9"/>
    <dgm:cxn modelId="{8FFF6D6F-D829-41CA-B2D6-2F39B0169344}" type="presOf" srcId="{A2A84CC3-9326-4624-A9DB-FB5E3E971065}" destId="{3BFC25BC-9417-4507-8CCD-9B4E84429F49}" srcOrd="0" destOrd="0" presId="urn:microsoft.com/office/officeart/2005/8/layout/hProcess9"/>
    <dgm:cxn modelId="{DE8ECE4C-C248-40AF-8DAC-DBDB70183AE5}" srcId="{A2A84CC3-9326-4624-A9DB-FB5E3E971065}" destId="{AD8FA4B4-1468-48F3-897F-0C50805848DE}" srcOrd="0" destOrd="0" parTransId="{822B51D4-3C0B-4137-B53A-6BEB76E3748F}" sibTransId="{7BD98BBB-628F-4C39-B049-2A57BE1896CC}"/>
    <dgm:cxn modelId="{5CE6D0B8-6F75-4420-9C4F-0AD145507CF9}" srcId="{A2A84CC3-9326-4624-A9DB-FB5E3E971065}" destId="{4AF413D4-0325-475D-9EE8-A2DE4480ABBB}" srcOrd="3" destOrd="0" parTransId="{EACD5BF4-4792-4368-8CA9-C4B4A495104A}" sibTransId="{355681C4-5F6D-4D59-90C3-CF569C73A776}"/>
    <dgm:cxn modelId="{F720032A-7D45-4F1D-8583-407640017ED9}" srcId="{4FC70A7F-4F9B-4BE9-B5B1-84E99CE1E781}" destId="{447001CA-F51E-4FF0-8894-B3629BD89C04}" srcOrd="0" destOrd="0" parTransId="{ED58FE93-D887-4251-9385-DAEA3DC20094}" sibTransId="{149BF2A3-0204-4676-9D93-66E70082788F}"/>
    <dgm:cxn modelId="{70C18CE7-0368-4D02-8105-2FBA40EBDB7F}" type="presOf" srcId="{36F56F19-A769-44FD-B105-180A20E2FA32}" destId="{2481A322-FC2C-41BF-906A-7847CAA05673}" srcOrd="0" destOrd="2" presId="urn:microsoft.com/office/officeart/2005/8/layout/hProcess9"/>
    <dgm:cxn modelId="{18F22BAA-43CA-4A24-8DCF-D78833E6E659}" type="presOf" srcId="{E2786FAC-F004-4162-94CD-A20F72D3EDBD}" destId="{A926F7F8-4905-40D6-B54D-6AD4BE48F3E0}" srcOrd="0" destOrd="2" presId="urn:microsoft.com/office/officeart/2005/8/layout/hProcess9"/>
    <dgm:cxn modelId="{3D542E11-647D-4F5E-A7ED-E05068E1BE53}" type="presOf" srcId="{4FC70A7F-4F9B-4BE9-B5B1-84E99CE1E781}" destId="{A926F7F8-4905-40D6-B54D-6AD4BE48F3E0}" srcOrd="0" destOrd="0" presId="urn:microsoft.com/office/officeart/2005/8/layout/hProcess9"/>
    <dgm:cxn modelId="{E057AA34-BDDB-4C54-86CC-0AEC45343AF3}" type="presOf" srcId="{AD8FA4B4-1468-48F3-897F-0C50805848DE}" destId="{6390B5EC-6E43-4349-A644-FAA8A0DC6D02}" srcOrd="0" destOrd="0" presId="urn:microsoft.com/office/officeart/2005/8/layout/hProcess9"/>
    <dgm:cxn modelId="{1BF79AC7-3D56-481D-8599-AAEB77934473}" type="presOf" srcId="{B1B30D22-3AA4-401F-B42B-50743934C853}" destId="{6390B5EC-6E43-4349-A644-FAA8A0DC6D02}" srcOrd="0" destOrd="1" presId="urn:microsoft.com/office/officeart/2005/8/layout/hProcess9"/>
    <dgm:cxn modelId="{8D22E475-1738-4264-AF50-380266134173}" srcId="{70A67D80-B5AF-4403-98F5-92446114BC02}" destId="{53FF62CA-1FD7-4E35-87C9-B5274E42E9AE}" srcOrd="0" destOrd="0" parTransId="{B4775856-F2F8-47D1-A17B-45B909B040FF}" sibTransId="{F8CEDF88-0DE5-46DE-8EB9-C9F9404A5EF6}"/>
    <dgm:cxn modelId="{34644F2A-83C5-420E-BF16-1BB39BFE7319}" type="presOf" srcId="{7D860C81-BD27-4F11-8C8A-0A0EA0D0B752}" destId="{D1821412-4174-4F50-A3BF-06EB6ECF62F1}" srcOrd="0" destOrd="2" presId="urn:microsoft.com/office/officeart/2005/8/layout/hProcess9"/>
    <dgm:cxn modelId="{140C8486-997C-4353-9D86-F23AC5855BDD}" srcId="{AD8FA4B4-1468-48F3-897F-0C50805848DE}" destId="{B1B30D22-3AA4-401F-B42B-50743934C853}" srcOrd="0" destOrd="0" parTransId="{9DD5E99C-BE4B-4C5B-8266-D4407E9FD21B}" sibTransId="{98706345-CC3D-4BE1-A01E-0A3624A5D0AD}"/>
    <dgm:cxn modelId="{8CCF8021-FD44-4A5B-AA7C-D054CC530E6F}" srcId="{99E0EDD1-3B76-48F4-9C17-DA766DC725C8}" destId="{36F56F19-A769-44FD-B105-180A20E2FA32}" srcOrd="1" destOrd="0" parTransId="{0E02D5B0-A9A3-42B8-A827-5CCEFA7E4FA2}" sibTransId="{1D691DDC-2960-41C4-BA01-A5C0FBC4D18B}"/>
    <dgm:cxn modelId="{F7071553-24B7-4543-A183-3960EA61F13D}" srcId="{99E0EDD1-3B76-48F4-9C17-DA766DC725C8}" destId="{1DB4CF99-30F2-4263-9FE6-F202DDD176B1}" srcOrd="0" destOrd="0" parTransId="{C859E25D-8857-4FDB-9305-5BFBAC2E9502}" sibTransId="{BF2F6CD1-9606-47DD-A8AE-DD23DE61E3F5}"/>
    <dgm:cxn modelId="{45AC64C4-8F2D-40D7-967C-ADEA16E877C6}" type="presOf" srcId="{99E0EDD1-3B76-48F4-9C17-DA766DC725C8}" destId="{2481A322-FC2C-41BF-906A-7847CAA05673}" srcOrd="0" destOrd="0" presId="urn:microsoft.com/office/officeart/2005/8/layout/hProcess9"/>
    <dgm:cxn modelId="{5B56A060-0581-4AF3-A75B-9F6CEBD0EE38}" srcId="{A2A84CC3-9326-4624-A9DB-FB5E3E971065}" destId="{70A67D80-B5AF-4403-98F5-92446114BC02}" srcOrd="2" destOrd="0" parTransId="{EF0873CC-B7E7-4390-9157-51AC98998652}" sibTransId="{8343F2D5-675B-43DA-BC1B-0B2748805863}"/>
    <dgm:cxn modelId="{B93A0735-8FAF-490F-9FB1-370FBAA4D8FF}" srcId="{4AF413D4-0325-475D-9EE8-A2DE4480ABBB}" destId="{7D860C81-BD27-4F11-8C8A-0A0EA0D0B752}" srcOrd="1" destOrd="0" parTransId="{938D9965-C04D-4FC4-8F4A-F1D63846257D}" sibTransId="{E9F77AEF-E99F-4C9A-BC44-949CE329BADE}"/>
    <dgm:cxn modelId="{77593012-3946-4BDD-93C7-960C2A8A8991}" type="presOf" srcId="{62C6CC6D-B428-4947-AB68-8DC7D2866BDA}" destId="{EFBE189F-9CA5-4CBF-B541-A0B722F87032}" srcOrd="0" destOrd="2" presId="urn:microsoft.com/office/officeart/2005/8/layout/hProcess9"/>
    <dgm:cxn modelId="{5EA0D2BC-3F84-42E6-83E0-C0648573326B}" srcId="{4FC70A7F-4F9B-4BE9-B5B1-84E99CE1E781}" destId="{E2786FAC-F004-4162-94CD-A20F72D3EDBD}" srcOrd="1" destOrd="0" parTransId="{3F92506E-35E2-4491-A51B-B2CAC4D4C715}" sibTransId="{109A66A6-A251-429C-8040-2EBFE9FA7EA9}"/>
    <dgm:cxn modelId="{05A5589F-56F8-4EA6-9C6C-17D86026C64C}" type="presOf" srcId="{4AF413D4-0325-475D-9EE8-A2DE4480ABBB}" destId="{D1821412-4174-4F50-A3BF-06EB6ECF62F1}" srcOrd="0" destOrd="0" presId="urn:microsoft.com/office/officeart/2005/8/layout/hProcess9"/>
    <dgm:cxn modelId="{90078888-62BD-42EF-A885-11E90663059C}" srcId="{4AF413D4-0325-475D-9EE8-A2DE4480ABBB}" destId="{19E5B596-FA47-4BC7-B7E7-975DAC6386FB}" srcOrd="0" destOrd="0" parTransId="{367C6775-6D98-43A0-9701-AC51120B1767}" sibTransId="{B9C6AEDC-CF6F-4621-AFA5-43CCB0E19DC5}"/>
    <dgm:cxn modelId="{03D2C018-A17A-4E63-95CD-0C09B1E7C05A}" srcId="{70A67D80-B5AF-4403-98F5-92446114BC02}" destId="{62C6CC6D-B428-4947-AB68-8DC7D2866BDA}" srcOrd="1" destOrd="0" parTransId="{F9EC8AF6-55D2-47CE-8C4A-23BABBFB04A3}" sibTransId="{172E4593-CC5D-416E-8A1E-DDD1A513893D}"/>
    <dgm:cxn modelId="{16E753E4-B9A2-494E-BEA6-097E4D5D6D85}" type="presOf" srcId="{70A67D80-B5AF-4403-98F5-92446114BC02}" destId="{EFBE189F-9CA5-4CBF-B541-A0B722F87032}" srcOrd="0" destOrd="0" presId="urn:microsoft.com/office/officeart/2005/8/layout/hProcess9"/>
    <dgm:cxn modelId="{4491673F-BC39-410E-9C2D-7C5D18F91CDC}" srcId="{A2A84CC3-9326-4624-A9DB-FB5E3E971065}" destId="{4FC70A7F-4F9B-4BE9-B5B1-84E99CE1E781}" srcOrd="1" destOrd="0" parTransId="{1352FAFE-876E-4E72-B664-6F997CD264FF}" sibTransId="{A9689B15-0AD6-4E26-BF6A-40D9CA69CF25}"/>
    <dgm:cxn modelId="{EB25758A-41FE-4194-98FC-B654AA866379}" type="presOf" srcId="{8929C6C9-D02F-4188-AC47-DD65F52CC042}" destId="{D1821412-4174-4F50-A3BF-06EB6ECF62F1}" srcOrd="0" destOrd="3" presId="urn:microsoft.com/office/officeart/2005/8/layout/hProcess9"/>
    <dgm:cxn modelId="{5E071BBA-2205-476C-AA32-1647C780C430}" type="presOf" srcId="{1DB4CF99-30F2-4263-9FE6-F202DDD176B1}" destId="{2481A322-FC2C-41BF-906A-7847CAA05673}" srcOrd="0" destOrd="1" presId="urn:microsoft.com/office/officeart/2005/8/layout/hProcess9"/>
    <dgm:cxn modelId="{3A53F52C-8D02-4914-BC0E-CBF0B639A1DD}" type="presOf" srcId="{447001CA-F51E-4FF0-8894-B3629BD89C04}" destId="{A926F7F8-4905-40D6-B54D-6AD4BE48F3E0}" srcOrd="0" destOrd="1" presId="urn:microsoft.com/office/officeart/2005/8/layout/hProcess9"/>
    <dgm:cxn modelId="{D7FDB0A7-85E3-4A12-9F9D-530039B751A0}" type="presOf" srcId="{19E5B596-FA47-4BC7-B7E7-975DAC6386FB}" destId="{D1821412-4174-4F50-A3BF-06EB6ECF62F1}" srcOrd="0" destOrd="1" presId="urn:microsoft.com/office/officeart/2005/8/layout/hProcess9"/>
    <dgm:cxn modelId="{F0A7D8EC-F0BC-442F-8DCC-136F44AFE695}" type="presParOf" srcId="{3BFC25BC-9417-4507-8CCD-9B4E84429F49}" destId="{A2797F69-858B-4944-B38A-EE0383C966A2}" srcOrd="0" destOrd="0" presId="urn:microsoft.com/office/officeart/2005/8/layout/hProcess9"/>
    <dgm:cxn modelId="{3920345B-F9B8-46AE-98DD-DFCE9D9A7E8C}" type="presParOf" srcId="{3BFC25BC-9417-4507-8CCD-9B4E84429F49}" destId="{A42D8189-CCD3-4EE6-856E-9C563F7E7BD4}" srcOrd="1" destOrd="0" presId="urn:microsoft.com/office/officeart/2005/8/layout/hProcess9"/>
    <dgm:cxn modelId="{62CFB238-C464-4FBB-B7CB-9049BE4080D2}" type="presParOf" srcId="{A42D8189-CCD3-4EE6-856E-9C563F7E7BD4}" destId="{6390B5EC-6E43-4349-A644-FAA8A0DC6D02}" srcOrd="0" destOrd="0" presId="urn:microsoft.com/office/officeart/2005/8/layout/hProcess9"/>
    <dgm:cxn modelId="{F0E7F882-FED6-48D2-90DB-184E9AD2D219}" type="presParOf" srcId="{A42D8189-CCD3-4EE6-856E-9C563F7E7BD4}" destId="{B3350206-5ADA-4CBE-BCDE-2C5178F6D534}" srcOrd="1" destOrd="0" presId="urn:microsoft.com/office/officeart/2005/8/layout/hProcess9"/>
    <dgm:cxn modelId="{8D820898-ADC2-4836-9D4C-DA8B7A68DEBE}" type="presParOf" srcId="{A42D8189-CCD3-4EE6-856E-9C563F7E7BD4}" destId="{A926F7F8-4905-40D6-B54D-6AD4BE48F3E0}" srcOrd="2" destOrd="0" presId="urn:microsoft.com/office/officeart/2005/8/layout/hProcess9"/>
    <dgm:cxn modelId="{6F85311C-B0C4-401D-94E6-B1464D2DD068}" type="presParOf" srcId="{A42D8189-CCD3-4EE6-856E-9C563F7E7BD4}" destId="{85EAB326-F5F9-4AC9-A838-17416B6BE8CD}" srcOrd="3" destOrd="0" presId="urn:microsoft.com/office/officeart/2005/8/layout/hProcess9"/>
    <dgm:cxn modelId="{727606A0-1E82-4BD4-B45D-4D8E75D3AAE9}" type="presParOf" srcId="{A42D8189-CCD3-4EE6-856E-9C563F7E7BD4}" destId="{EFBE189F-9CA5-4CBF-B541-A0B722F87032}" srcOrd="4" destOrd="0" presId="urn:microsoft.com/office/officeart/2005/8/layout/hProcess9"/>
    <dgm:cxn modelId="{74B85B2A-CECB-4A12-9834-26E545176455}" type="presParOf" srcId="{A42D8189-CCD3-4EE6-856E-9C563F7E7BD4}" destId="{C7B819D7-4F9D-449F-8D42-621DBD3330B8}" srcOrd="5" destOrd="0" presId="urn:microsoft.com/office/officeart/2005/8/layout/hProcess9"/>
    <dgm:cxn modelId="{FB152D03-265A-4E47-9508-DF9CA292E476}" type="presParOf" srcId="{A42D8189-CCD3-4EE6-856E-9C563F7E7BD4}" destId="{D1821412-4174-4F50-A3BF-06EB6ECF62F1}" srcOrd="6" destOrd="0" presId="urn:microsoft.com/office/officeart/2005/8/layout/hProcess9"/>
    <dgm:cxn modelId="{97531E1F-C5FC-4408-85BF-1CEB1C1D3418}" type="presParOf" srcId="{A42D8189-CCD3-4EE6-856E-9C563F7E7BD4}" destId="{6DC823E5-BF05-427E-908D-7196E2BE36BF}" srcOrd="7" destOrd="0" presId="urn:microsoft.com/office/officeart/2005/8/layout/hProcess9"/>
    <dgm:cxn modelId="{2F502794-B852-4951-BE50-764A96ABAA1D}" type="presParOf" srcId="{A42D8189-CCD3-4EE6-856E-9C563F7E7BD4}" destId="{2481A322-FC2C-41BF-906A-7847CAA05673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2797F69-858B-4944-B38A-EE0383C966A2}">
      <dsp:nvSpPr>
        <dsp:cNvPr id="0" name=""/>
        <dsp:cNvSpPr/>
      </dsp:nvSpPr>
      <dsp:spPr>
        <a:xfrm>
          <a:off x="664373" y="0"/>
          <a:ext cx="7529565" cy="5572164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90B5EC-6E43-4349-A644-FAA8A0DC6D02}">
      <dsp:nvSpPr>
        <dsp:cNvPr id="0" name=""/>
        <dsp:cNvSpPr/>
      </dsp:nvSpPr>
      <dsp:spPr>
        <a:xfrm>
          <a:off x="1" y="1643075"/>
          <a:ext cx="1702024" cy="222886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>
                  <a:lumMod val="95000"/>
                  <a:lumOff val="5000"/>
                </a:schemeClr>
              </a:solidFill>
              <a:hlinkClick xmlns:r="http://schemas.openxmlformats.org/officeDocument/2006/relationships" r:id="" action="ppaction://hlinksldjump"/>
            </a:rPr>
            <a:t>«</a:t>
          </a:r>
          <a:r>
            <a:rPr lang="ru-RU" sz="1500" b="1" kern="1200" dirty="0" err="1" smtClean="0">
              <a:solidFill>
                <a:schemeClr val="tx1">
                  <a:lumMod val="95000"/>
                  <a:lumOff val="5000"/>
                </a:schemeClr>
              </a:solidFill>
              <a:hlinkClick xmlns:r="http://schemas.openxmlformats.org/officeDocument/2006/relationships" r:id="" action="ppaction://hlinksldjump"/>
            </a:rPr>
            <a:t>Заморочки</a:t>
          </a:r>
          <a:r>
            <a:rPr lang="ru-RU" sz="1500" b="1" kern="1200" dirty="0" smtClean="0">
              <a:solidFill>
                <a:schemeClr val="tx1">
                  <a:lumMod val="95000"/>
                  <a:lumOff val="5000"/>
                </a:schemeClr>
              </a:solidFill>
              <a:hlinkClick xmlns:r="http://schemas.openxmlformats.org/officeDocument/2006/relationships" r:id="" action="ppaction://hlinksldjump"/>
            </a:rPr>
            <a:t> из бочки»</a:t>
          </a:r>
          <a:endParaRPr lang="ru-RU" sz="1500" b="1" kern="1200" dirty="0">
            <a:solidFill>
              <a:schemeClr val="tx1">
                <a:lumMod val="95000"/>
                <a:lumOff val="5000"/>
              </a:schemeClr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Проверка знаний основных терминов</a:t>
          </a:r>
          <a:endParaRPr lang="ru-RU" sz="12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" y="1643075"/>
        <a:ext cx="1702024" cy="2228865"/>
      </dsp:txXfrm>
    </dsp:sp>
    <dsp:sp modelId="{A926F7F8-4905-40D6-B54D-6AD4BE48F3E0}">
      <dsp:nvSpPr>
        <dsp:cNvPr id="0" name=""/>
        <dsp:cNvSpPr/>
      </dsp:nvSpPr>
      <dsp:spPr>
        <a:xfrm>
          <a:off x="1791018" y="1671649"/>
          <a:ext cx="1702024" cy="222886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>
                  <a:lumMod val="95000"/>
                  <a:lumOff val="5000"/>
                </a:schemeClr>
              </a:solidFill>
              <a:hlinkClick xmlns:r="http://schemas.openxmlformats.org/officeDocument/2006/relationships" r:id="" action="ppaction://hlinksldjump"/>
            </a:rPr>
            <a:t>Подбери пару</a:t>
          </a:r>
          <a:endParaRPr lang="ru-RU" sz="1500" b="1" kern="1200" dirty="0">
            <a:solidFill>
              <a:schemeClr val="tx1">
                <a:lumMod val="95000"/>
                <a:lumOff val="5000"/>
              </a:schemeClr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Определение по рисункам типов наследования признаков или скрещивания.</a:t>
          </a:r>
          <a:endParaRPr lang="ru-RU" sz="1200" b="1" kern="1200" dirty="0">
            <a:solidFill>
              <a:schemeClr val="tx1">
                <a:lumMod val="95000"/>
                <a:lumOff val="5000"/>
              </a:schemeClr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Самоконтроль </a:t>
          </a:r>
          <a:endParaRPr lang="ru-RU" sz="12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1791018" y="1671649"/>
        <a:ext cx="1702024" cy="2228865"/>
      </dsp:txXfrm>
    </dsp:sp>
    <dsp:sp modelId="{EFBE189F-9CA5-4CBF-B541-A0B722F87032}">
      <dsp:nvSpPr>
        <dsp:cNvPr id="0" name=""/>
        <dsp:cNvSpPr/>
      </dsp:nvSpPr>
      <dsp:spPr>
        <a:xfrm>
          <a:off x="3571900" y="1714510"/>
          <a:ext cx="1702024" cy="222886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>
                  <a:lumMod val="95000"/>
                  <a:lumOff val="5000"/>
                </a:schemeClr>
              </a:solidFill>
              <a:hlinkClick xmlns:r="http://schemas.openxmlformats.org/officeDocument/2006/relationships" r:id="" action="ppaction://hlinksldjump"/>
            </a:rPr>
            <a:t>Миниэкзамен </a:t>
          </a:r>
          <a:endParaRPr lang="ru-RU" sz="1500" b="1" kern="1200" dirty="0">
            <a:solidFill>
              <a:schemeClr val="tx1">
                <a:lumMod val="95000"/>
                <a:lumOff val="5000"/>
              </a:schemeClr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Решение заданий части 1.</a:t>
          </a:r>
          <a:endParaRPr lang="ru-RU" sz="1200" b="1" kern="1200" dirty="0">
            <a:solidFill>
              <a:schemeClr val="tx1">
                <a:lumMod val="95000"/>
                <a:lumOff val="5000"/>
              </a:schemeClr>
            </a:solidFill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Решение заданий части 2.</a:t>
          </a:r>
          <a:endParaRPr lang="ru-RU" sz="1200" b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3571900" y="1714510"/>
        <a:ext cx="1702024" cy="2228865"/>
      </dsp:txXfrm>
    </dsp:sp>
    <dsp:sp modelId="{D1821412-4174-4F50-A3BF-06EB6ECF62F1}">
      <dsp:nvSpPr>
        <dsp:cNvPr id="0" name=""/>
        <dsp:cNvSpPr/>
      </dsp:nvSpPr>
      <dsp:spPr>
        <a:xfrm>
          <a:off x="5365269" y="1671649"/>
          <a:ext cx="1702024" cy="222886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hlinkClick xmlns:r="http://schemas.openxmlformats.org/officeDocument/2006/relationships" r:id="" action="ppaction://hlinksldjump"/>
            </a:rPr>
            <a:t>По генетическому следу</a:t>
          </a:r>
          <a:endParaRPr lang="ru-RU" sz="15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Культурное развитие человека и генетика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Гены и здоровье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Гены и интеллект</a:t>
          </a:r>
          <a:endParaRPr lang="ru-RU" sz="1200" b="1" kern="1200" dirty="0"/>
        </a:p>
      </dsp:txBody>
      <dsp:txXfrm>
        <a:off x="5365269" y="1671649"/>
        <a:ext cx="1702024" cy="2228865"/>
      </dsp:txXfrm>
    </dsp:sp>
    <dsp:sp modelId="{2481A322-FC2C-41BF-906A-7847CAA05673}">
      <dsp:nvSpPr>
        <dsp:cNvPr id="0" name=""/>
        <dsp:cNvSpPr/>
      </dsp:nvSpPr>
      <dsp:spPr>
        <a:xfrm>
          <a:off x="7152394" y="1671649"/>
          <a:ext cx="1702024" cy="222886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38100" dir="5400000" algn="ctr" rotWithShape="0">
            <a:schemeClr val="lt1">
              <a:hueOff val="0"/>
              <a:satOff val="0"/>
              <a:lumOff val="0"/>
              <a:alphaOff val="0"/>
              <a:shade val="9000"/>
              <a:satMod val="105000"/>
              <a:alpha val="48000"/>
            </a:scheme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hlinkClick xmlns:r="http://schemas.openxmlformats.org/officeDocument/2006/relationships" r:id="" action="ppaction://hlinksldjump"/>
            </a:rPr>
            <a:t>Подведение итогов</a:t>
          </a:r>
          <a:endParaRPr lang="ru-RU" sz="14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Оценка выполнения заданий</a:t>
          </a:r>
          <a:endParaRPr lang="ru-RU" sz="1200" b="1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1" kern="1200" dirty="0" smtClean="0"/>
            <a:t>Домашнее задание</a:t>
          </a:r>
          <a:endParaRPr lang="ru-RU" sz="1200" b="1" kern="1200" dirty="0"/>
        </a:p>
      </dsp:txBody>
      <dsp:txXfrm>
        <a:off x="7152394" y="1671649"/>
        <a:ext cx="1702024" cy="22288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A17D67A-3727-4D8C-A304-4E07BB0ECEEC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296C4A0-C43A-4592-8032-4593665896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0417196-0911-4C02-8CD0-06DF3867A182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AE7D45A-CD9E-4570-A184-DD86CAEBDBB1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5FA17ED-4EC5-45B3-9CC6-0C24A71B7B52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5507A91-33DC-40BB-BAFB-1920EF245706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5DDC9-638F-4503-B30B-A21BD0C45F6F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39672-5A94-4E6F-9206-7E7154447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ut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2B4D8-37CD-495C-94A1-A30EA95EC69B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F7F2B-C828-4055-8402-47AA80BBD7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ut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2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2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04B99-DE01-4EFD-93EF-9876CC6AA85C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372D27-AD3D-4D11-991A-C839B945A6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ut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04B3C-0269-4027-ADA1-7003F364F711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1E25B-7249-412B-AB21-B91CCFF556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ut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5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8A4D9-A0B1-49B0-B537-EF8C1118DA39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58CD4-2731-4A7D-A068-68FF68BA88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ut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836AA-2358-42E0-9AF6-4DE15D06FB90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348CD-179E-4D9F-A82B-AC5E7D6C5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ut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859758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514601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514601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670C4-D03E-4C72-8926-C3E062B40E16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7E708-7D02-417D-A025-3D56DCFB2A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ut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5E00D-CAE8-4E7B-A451-6405DC3027C2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A8B74-4AAF-483B-96FF-1F3262854D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ut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EE654-E0DF-4466-AE7F-9F7A0B562F3C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AFE97-B702-42A4-B21B-8549448B90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ut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1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840C6-8A35-49A3-8EE3-0A5CF68112CB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A5309-C461-45C6-A088-F6B3F650A5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ut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7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48DC0-E711-43E0-A61C-BC10BD6DB6E9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E27A9-1CD7-43C0-BE6D-A81424734E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ut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050738F0-287B-478A-87F2-FB27D5111ACF}" type="datetimeFigureOut">
              <a:rPr lang="ru-RU"/>
              <a:pPr>
                <a:defRPr/>
              </a:pPr>
              <a:t>24.07.2012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CCE77159-5C53-4420-A235-228F83E8BD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63" r:id="rId2"/>
    <p:sldLayoutId id="2147483872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73" r:id="rId9"/>
    <p:sldLayoutId id="2147483869" r:id="rId10"/>
    <p:sldLayoutId id="2147483870" r:id="rId11"/>
  </p:sldLayoutIdLst>
  <p:transition spd="med">
    <p:cut thruBlk="1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slide" Target="slide2.xml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Documents and Settings\WWW.SASHA.RU\Мои документы\Мои рисунки\img28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340630" y="1230950"/>
            <a:ext cx="4286282" cy="46818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Documents and Settings\WWW.SASHA.RU\Рабочий стол\642ai.bmp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43636" y="928670"/>
            <a:ext cx="2643206" cy="2941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429256" y="428604"/>
            <a:ext cx="3000396" cy="350046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5124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714875" y="4143375"/>
            <a:ext cx="4143375" cy="2428875"/>
          </a:xfrm>
        </p:spPr>
        <p:txBody>
          <a:bodyPr/>
          <a:lstStyle/>
          <a:p>
            <a:pPr marR="0" algn="ctr" eaLnBrk="1" hangingPunct="1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FFC000"/>
                </a:solidFill>
              </a:rPr>
              <a:t>Тематический учет знаний.</a:t>
            </a:r>
          </a:p>
          <a:p>
            <a:pPr marR="0" algn="ctr" eaLnBrk="1" hangingPunct="1">
              <a:spcBef>
                <a:spcPct val="0"/>
              </a:spcBef>
              <a:defRPr/>
            </a:pPr>
            <a:r>
              <a:rPr lang="ru-RU" sz="4400" b="1" i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Основы генетики.</a:t>
            </a:r>
          </a:p>
        </p:txBody>
      </p:sp>
      <p:sp>
        <p:nvSpPr>
          <p:cNvPr id="5126" name="Подзаголовок 4"/>
          <p:cNvSpPr txBox="1">
            <a:spLocks/>
          </p:cNvSpPr>
          <p:nvPr/>
        </p:nvSpPr>
        <p:spPr bwMode="auto">
          <a:xfrm>
            <a:off x="214313" y="500063"/>
            <a:ext cx="58578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buClr>
                <a:srgbClr val="FEB80A"/>
              </a:buClr>
              <a:buSzPct val="95000"/>
              <a:buFont typeface="Wingdings 2" pitchFamily="18" charset="2"/>
              <a:buNone/>
            </a:pPr>
            <a:r>
              <a:rPr lang="ru-RU" b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«Средняя общеобразовательная школа с. Анновка» </a:t>
            </a:r>
          </a:p>
        </p:txBody>
      </p:sp>
      <p:sp>
        <p:nvSpPr>
          <p:cNvPr id="5127" name="Подзаголовок 4"/>
          <p:cNvSpPr txBox="1">
            <a:spLocks/>
          </p:cNvSpPr>
          <p:nvPr/>
        </p:nvSpPr>
        <p:spPr bwMode="auto">
          <a:xfrm>
            <a:off x="0" y="5857875"/>
            <a:ext cx="40005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 algn="ctr">
              <a:buClr>
                <a:srgbClr val="FEB80A"/>
              </a:buClr>
              <a:buSzPct val="95000"/>
              <a:buFont typeface="Wingdings 2" pitchFamily="18" charset="2"/>
              <a:buNone/>
            </a:pPr>
            <a:r>
              <a:rPr lang="ru-RU" sz="16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Автор: Переверзева Юлия Викторовна, учитель химии и биологии</a:t>
            </a: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Текст 16"/>
          <p:cNvSpPr>
            <a:spLocks noGrp="1"/>
          </p:cNvSpPr>
          <p:nvPr>
            <p:ph type="body" idx="1"/>
          </p:nvPr>
        </p:nvSpPr>
        <p:spPr>
          <a:xfrm>
            <a:off x="214313" y="1285875"/>
            <a:ext cx="3429000" cy="4786313"/>
          </a:xfrm>
        </p:spPr>
        <p:txBody>
          <a:bodyPr/>
          <a:lstStyle/>
          <a:p>
            <a:r>
              <a:rPr lang="ru-RU" b="1" smtClean="0"/>
              <a:t>«Как физика и химия доходят до молекул и атомов, так и биологические науки должны дойти до этих единиц, чтобы соединениями их объяснить явления мира живых существ»</a:t>
            </a:r>
          </a:p>
          <a:p>
            <a:r>
              <a:rPr lang="ru-RU" b="1" smtClean="0"/>
              <a:t>               </a:t>
            </a:r>
          </a:p>
          <a:p>
            <a:r>
              <a:rPr lang="ru-RU" b="1" smtClean="0"/>
              <a:t>                          </a:t>
            </a:r>
            <a:r>
              <a:rPr lang="ru-RU" sz="1800" b="1" smtClean="0"/>
              <a:t>Гуго де Фриз </a:t>
            </a:r>
          </a:p>
          <a:p>
            <a:r>
              <a:rPr lang="ru-RU" sz="1800" b="1" smtClean="0"/>
              <a:t>                                              1889 г.</a:t>
            </a:r>
          </a:p>
        </p:txBody>
      </p:sp>
      <p:pic>
        <p:nvPicPr>
          <p:cNvPr id="16" name="Рисунок 15" descr="biol144i.bmp"/>
          <p:cNvPicPr>
            <a:picLocks noGrp="1" noChangeAspect="1"/>
          </p:cNvPicPr>
          <p:nvPr>
            <p:ph type="pic" idx="4294967295"/>
          </p:nvPr>
        </p:nvPicPr>
        <p:blipFill>
          <a:blip r:embed="rId2" cstate="screen"/>
          <a:srcRect/>
          <a:stretch>
            <a:fillRect/>
          </a:stretch>
        </p:blipFill>
        <p:spPr>
          <a:xfrm rot="420000">
            <a:off x="4079921" y="1266857"/>
            <a:ext cx="4618037" cy="3930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2132" y="3500438"/>
            <a:ext cx="3398706" cy="2500330"/>
          </a:xfrm>
        </p:spPr>
        <p:txBody>
          <a:bodyPr/>
          <a:lstStyle/>
          <a:p>
            <a:pPr>
              <a:defRPr/>
            </a:pPr>
            <a:r>
              <a:rPr lang="ru-RU" sz="1800" err="1" smtClean="0">
                <a:solidFill>
                  <a:schemeClr val="accent6">
                    <a:lumMod val="50000"/>
                  </a:schemeClr>
                </a:solidFill>
                <a:effectLst/>
              </a:rPr>
              <a:t>Очоа</a:t>
            </a:r>
            <a:r>
              <a:rPr lang="ru-RU" sz="1800" smtClean="0">
                <a:solidFill>
                  <a:schemeClr val="accent6">
                    <a:lumMod val="50000"/>
                  </a:schemeClr>
                </a:solidFill>
                <a:effectLst/>
              </a:rPr>
              <a:t> </a:t>
            </a:r>
            <a:r>
              <a:rPr lang="ru-RU" sz="1800" err="1" smtClean="0">
                <a:solidFill>
                  <a:schemeClr val="accent6">
                    <a:lumMod val="50000"/>
                  </a:schemeClr>
                </a:solidFill>
                <a:effectLst/>
              </a:rPr>
              <a:t>Северо</a:t>
            </a:r>
            <a:r>
              <a:rPr lang="ru-RU" sz="1800" smtClean="0">
                <a:solidFill>
                  <a:schemeClr val="accent6">
                    <a:lumMod val="50000"/>
                  </a:schemeClr>
                </a:solidFill>
                <a:effectLst/>
              </a:rPr>
              <a:t> американский биохимик. Внес большой вклад в расшифровку генетического кода и механизма биосинтеза нуклеиновых кислот. </a:t>
            </a:r>
            <a:r>
              <a:rPr lang="ru-RU" sz="1800" err="1" smtClean="0">
                <a:solidFill>
                  <a:schemeClr val="accent6">
                    <a:lumMod val="50000"/>
                  </a:schemeClr>
                </a:solidFill>
                <a:effectLst/>
              </a:rPr>
              <a:t>Нобелевкая</a:t>
            </a:r>
            <a:r>
              <a:rPr lang="ru-RU" sz="1800" smtClean="0">
                <a:solidFill>
                  <a:schemeClr val="accent6">
                    <a:lumMod val="50000"/>
                  </a:schemeClr>
                </a:solidFill>
                <a:effectLst/>
              </a:rPr>
              <a:t> премия в 1959 году совместно с </a:t>
            </a:r>
            <a:r>
              <a:rPr lang="ru-RU" sz="1800" err="1" smtClean="0">
                <a:solidFill>
                  <a:schemeClr val="accent6">
                    <a:lumMod val="50000"/>
                  </a:schemeClr>
                </a:solidFill>
                <a:effectLst/>
              </a:rPr>
              <a:t>К.Корнбергом</a:t>
            </a:r>
            <a:r>
              <a:rPr lang="ru-RU" sz="1800" smtClean="0">
                <a:solidFill>
                  <a:schemeClr val="accent6">
                    <a:lumMod val="50000"/>
                  </a:schemeClr>
                </a:solidFill>
                <a:effectLst/>
              </a:rPr>
              <a:t> (выделили фермент </a:t>
            </a:r>
            <a:r>
              <a:rPr lang="ru-RU" sz="1800" err="1" smtClean="0">
                <a:solidFill>
                  <a:schemeClr val="accent6">
                    <a:lumMod val="50000"/>
                  </a:schemeClr>
                </a:solidFill>
                <a:effectLst/>
              </a:rPr>
              <a:t>полинуклеазу</a:t>
            </a:r>
            <a:r>
              <a:rPr lang="ru-RU" sz="1800" smtClean="0">
                <a:solidFill>
                  <a:schemeClr val="accent6">
                    <a:lumMod val="50000"/>
                  </a:schemeClr>
                </a:solidFill>
                <a:effectLst/>
              </a:rPr>
              <a:t>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>
          <a:xfrm>
            <a:off x="530225" y="785813"/>
            <a:ext cx="4970463" cy="5786437"/>
          </a:xfrm>
        </p:spPr>
        <p:txBody>
          <a:bodyPr/>
          <a:lstStyle/>
          <a:p>
            <a:pPr>
              <a:defRPr/>
            </a:pPr>
            <a:r>
              <a:rPr lang="ru-RU" sz="1800" b="1" dirty="0" smtClean="0"/>
              <a:t>Генетический код – единая система записи наследственной информации в молекулах нуклеиновых кислот в виде последовательности нуклеотидов.</a:t>
            </a:r>
          </a:p>
          <a:p>
            <a:pPr>
              <a:defRPr/>
            </a:pPr>
            <a:endParaRPr lang="ru-RU" sz="2000" b="1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Основные свойства Г.К. выявлены            в 1961 году в генетических экспериментах  Ф. Крика и 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С.Бреннера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Расшифрован Г.К. в 1961-1963 гг.  биохимиками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М.Ниренбергом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,      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С.Очоа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, Х.Кораны и др.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26 июня 2000 г. -  ученым удалось практически полностью расшифровать последовательность нуклеотидов в геноме человека. Работа по картированию генома интенсивно ведется с 1990 года.</a:t>
            </a:r>
          </a:p>
          <a:p>
            <a:pPr>
              <a:buFont typeface="Arial" pitchFamily="34" charset="0"/>
              <a:buChar char="•"/>
              <a:defRPr/>
            </a:pPr>
            <a:endParaRPr lang="ru-RU" sz="2000" b="1" dirty="0" smtClean="0"/>
          </a:p>
          <a:p>
            <a:pPr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5364" name="Picture 2" descr="C:\Documents and Settings\WWW.SASHA.RU\Рабочий стол\07DS204i.bmp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72125" y="857250"/>
            <a:ext cx="34448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Спасибо за внимание </a:t>
            </a:r>
            <a:endParaRPr lang="ru-RU" dirty="0"/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305800" cy="928694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План урока</a:t>
            </a:r>
            <a:endParaRPr lang="ru-RU" dirty="0"/>
          </a:p>
        </p:txBody>
      </p:sp>
      <p:graphicFrame>
        <p:nvGraphicFramePr>
          <p:cNvPr id="3" name="Схема 2"/>
          <p:cNvGraphicFramePr/>
          <p:nvPr/>
        </p:nvGraphicFramePr>
        <p:xfrm>
          <a:off x="142844" y="1142984"/>
          <a:ext cx="8858312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625" y="500063"/>
            <a:ext cx="8229600" cy="785812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sz="4400" b="1" dirty="0" err="1" smtClean="0">
                <a:solidFill>
                  <a:schemeClr val="accent2">
                    <a:lumMod val="50000"/>
                  </a:schemeClr>
                </a:solidFill>
              </a:rPr>
              <a:t>Заморочки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 из бочки»</a:t>
            </a:r>
            <a:endParaRPr lang="ru-RU" sz="4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57200" y="1428750"/>
            <a:ext cx="4038600" cy="4926013"/>
          </a:xfrm>
        </p:spPr>
        <p:txBody>
          <a:bodyPr>
            <a:normAutofit fontScale="55000" lnSpcReduction="20000"/>
          </a:bodyPr>
          <a:lstStyle/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Генетика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Ген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Наследственность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Изменчивость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Кариотип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Генотип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Фенотип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Рецессивный признак 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Доминантный признак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Кроссинговер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Аутосомы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Гаметы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Гетерогаметный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пол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Гомогаметный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пол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Признаки сцепленные с полом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Модификационная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изменчивость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Норма реакции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Наследственная изменчивость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Мутации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Полиплоидия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Соматические мутации</a:t>
            </a:r>
          </a:p>
          <a:p>
            <a:pPr marL="514350" indent="-51435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AutoNum type="arabicParenR"/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Генеративные мутации</a:t>
            </a:r>
          </a:p>
        </p:txBody>
      </p:sp>
      <p:pic>
        <p:nvPicPr>
          <p:cNvPr id="7" name="Содержимое 6" descr="img283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143505" y="1428736"/>
            <a:ext cx="3571900" cy="5214974"/>
          </a:xfrm>
          <a:effectLst>
            <a:softEdge rad="112500"/>
          </a:effectLst>
        </p:spPr>
      </p:pic>
      <p:sp>
        <p:nvSpPr>
          <p:cNvPr id="6" name="Стрелка вправо 5"/>
          <p:cNvSpPr/>
          <p:nvPr/>
        </p:nvSpPr>
        <p:spPr>
          <a:xfrm>
            <a:off x="7143750" y="6072188"/>
            <a:ext cx="1428750" cy="6429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hlinkClick r:id="rId4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0" descr="C:\Documents and Settings\WWW.SASHA.RU\Мои документы\Мои рисунки\img28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00375" y="2357438"/>
            <a:ext cx="1500188" cy="2139950"/>
          </a:xfrm>
          <a:prstGeom prst="rect">
            <a:avLst/>
          </a:prstGeom>
          <a:noFill/>
          <a:ln w="28575">
            <a:solidFill>
              <a:srgbClr val="750B3D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" y="142875"/>
            <a:ext cx="2743200" cy="1928813"/>
          </a:xfrm>
        </p:spPr>
        <p:txBody>
          <a:bodyPr/>
          <a:lstStyle/>
          <a:p>
            <a:pPr algn="ctr">
              <a:defRPr/>
            </a:pPr>
            <a:r>
              <a:rPr lang="ru-RU" sz="1600" b="1" i="1" dirty="0" smtClean="0"/>
              <a:t>Подбери пару.</a:t>
            </a:r>
            <a:r>
              <a:rPr lang="ru-RU" sz="1600" dirty="0" smtClean="0"/>
              <a:t> 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Определите тип наследования признаков. </a:t>
            </a:r>
            <a:b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Для предложенных вариантов подберите соответствующие изображения и зашифруйте ответ. </a:t>
            </a:r>
            <a:b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(1- …, 2- … и т.д.)</a:t>
            </a:r>
            <a:endParaRPr lang="ru-RU" sz="1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5643563"/>
            <a:ext cx="2571750" cy="1071562"/>
          </a:xfrm>
        </p:spPr>
        <p:txBody>
          <a:bodyPr/>
          <a:lstStyle/>
          <a:p>
            <a:pPr>
              <a:buFont typeface="Wingdings 2" pitchFamily="18" charset="2"/>
              <a:buNone/>
              <a:defRPr/>
            </a:pP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hlinkClick r:id="rId3" action="ppaction://hlinksldjump"/>
              </a:rPr>
              <a:t>Ответы: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1-3;  2-8;  3-4,5;   4-6; 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5-1;  6-7;  7-2;  8-9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 2" pitchFamily="18" charset="2"/>
              <a:buNone/>
              <a:defRPr/>
            </a:pPr>
            <a:endParaRPr lang="ru-RU" dirty="0"/>
          </a:p>
        </p:txBody>
      </p:sp>
      <p:sp>
        <p:nvSpPr>
          <p:cNvPr id="8197" name="Текст 3"/>
          <p:cNvSpPr>
            <a:spLocks noGrp="1"/>
          </p:cNvSpPr>
          <p:nvPr>
            <p:ph type="body" idx="2"/>
          </p:nvPr>
        </p:nvSpPr>
        <p:spPr>
          <a:xfrm>
            <a:off x="142875" y="2071688"/>
            <a:ext cx="2786063" cy="3571875"/>
          </a:xfrm>
        </p:spPr>
        <p:txBody>
          <a:bodyPr/>
          <a:lstStyle/>
          <a:p>
            <a:pPr marL="342900" indent="-342900">
              <a:buFont typeface="Calibri" pitchFamily="34" charset="0"/>
              <a:buAutoNum type="arabicParenR"/>
            </a:pPr>
            <a:r>
              <a:rPr lang="ru-RU" sz="1800" b="1" smtClean="0"/>
              <a:t>Дигибридное скрещивание</a:t>
            </a:r>
          </a:p>
          <a:p>
            <a:pPr marL="342900" indent="-342900">
              <a:buFont typeface="Calibri" pitchFamily="34" charset="0"/>
              <a:buAutoNum type="arabicParenR"/>
            </a:pPr>
            <a:r>
              <a:rPr lang="ru-RU" sz="1800" b="1" smtClean="0"/>
              <a:t>Полимерия</a:t>
            </a:r>
          </a:p>
          <a:p>
            <a:pPr marL="342900" indent="-342900">
              <a:buFont typeface="Calibri" pitchFamily="34" charset="0"/>
              <a:buAutoNum type="arabicParenR"/>
            </a:pPr>
            <a:r>
              <a:rPr lang="ru-RU" sz="1800" b="1" smtClean="0"/>
              <a:t>Комплементарность</a:t>
            </a:r>
          </a:p>
          <a:p>
            <a:pPr marL="342900" indent="-342900">
              <a:buFont typeface="Calibri" pitchFamily="34" charset="0"/>
              <a:buAutoNum type="arabicParenR"/>
            </a:pPr>
            <a:r>
              <a:rPr lang="ru-RU" sz="1800" b="1" smtClean="0"/>
              <a:t>Неполное доминирование</a:t>
            </a:r>
          </a:p>
          <a:p>
            <a:pPr marL="342900" indent="-342900">
              <a:buFont typeface="Calibri" pitchFamily="34" charset="0"/>
              <a:buAutoNum type="arabicParenR"/>
            </a:pPr>
            <a:r>
              <a:rPr lang="ru-RU" sz="1800" b="1" smtClean="0"/>
              <a:t>Моногибридное скрещивание.</a:t>
            </a:r>
          </a:p>
          <a:p>
            <a:pPr marL="342900" indent="-342900">
              <a:buFont typeface="Calibri" pitchFamily="34" charset="0"/>
              <a:buAutoNum type="arabicParenR"/>
            </a:pPr>
            <a:r>
              <a:rPr lang="ru-RU" sz="1800" b="1" smtClean="0"/>
              <a:t>Плейотропия</a:t>
            </a:r>
          </a:p>
          <a:p>
            <a:pPr marL="342900" indent="-342900">
              <a:buFont typeface="Calibri" pitchFamily="34" charset="0"/>
              <a:buAutoNum type="arabicParenR"/>
            </a:pPr>
            <a:r>
              <a:rPr lang="ru-RU" sz="1800" b="1" smtClean="0"/>
              <a:t>Кодоминирование  </a:t>
            </a:r>
          </a:p>
          <a:p>
            <a:pPr marL="342900" indent="-342900">
              <a:buFont typeface="Calibri" pitchFamily="34" charset="0"/>
              <a:buAutoNum type="arabicParenR"/>
            </a:pPr>
            <a:r>
              <a:rPr lang="ru-RU" sz="1800" b="1" smtClean="0"/>
              <a:t>Сцепление с полом</a:t>
            </a:r>
          </a:p>
        </p:txBody>
      </p:sp>
      <p:pic>
        <p:nvPicPr>
          <p:cNvPr id="7" name="Picture 11" descr="D:\Видео, фото, фильмы и т.д\Фотки\Цветник\58604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3" y="357188"/>
            <a:ext cx="2286000" cy="1714500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</p:spPr>
      </p:pic>
      <p:pic>
        <p:nvPicPr>
          <p:cNvPr id="8199" name="Picture 7" descr="C:\Documents and Settings\WWW.SASHA.RU\Мои документы\Мои рисунки\img26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2428875"/>
            <a:ext cx="2357437" cy="2133600"/>
          </a:xfrm>
          <a:prstGeom prst="rect">
            <a:avLst/>
          </a:prstGeom>
          <a:noFill/>
          <a:ln w="28575">
            <a:solidFill>
              <a:srgbClr val="750B3D"/>
            </a:solidFill>
            <a:miter lim="800000"/>
            <a:headEnd/>
            <a:tailEnd/>
          </a:ln>
        </p:spPr>
      </p:pic>
      <p:pic>
        <p:nvPicPr>
          <p:cNvPr id="8200" name="Picture 8" descr="C:\Documents and Settings\WWW.SASHA.RU\Мои документы\Мои рисунки\img28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43750" y="1643063"/>
            <a:ext cx="1889125" cy="1417637"/>
          </a:xfrm>
          <a:prstGeom prst="rect">
            <a:avLst/>
          </a:prstGeom>
          <a:noFill/>
          <a:ln w="28575">
            <a:solidFill>
              <a:srgbClr val="750B3D"/>
            </a:solidFill>
            <a:miter lim="800000"/>
            <a:headEnd/>
            <a:tailEnd/>
          </a:ln>
        </p:spPr>
      </p:pic>
      <p:pic>
        <p:nvPicPr>
          <p:cNvPr id="10" name="Picture 16" descr="C:\Documents and Settings\WWW.SASHA.RU\Мои документы\Мои рисунки\img23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143750" y="3143250"/>
            <a:ext cx="1857375" cy="1671638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</p:spPr>
      </p:pic>
      <p:pic>
        <p:nvPicPr>
          <p:cNvPr id="8202" name="Picture 6" descr="C:\Documents and Settings\WWW.SASHA.RU\Мои документы\Мои рисунки\img26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000375" y="142875"/>
            <a:ext cx="1344613" cy="2112963"/>
          </a:xfrm>
          <a:prstGeom prst="rect">
            <a:avLst/>
          </a:prstGeom>
          <a:noFill/>
          <a:ln w="28575">
            <a:solidFill>
              <a:srgbClr val="750B3D"/>
            </a:solidFill>
            <a:miter lim="800000"/>
            <a:headEnd/>
            <a:tailEnd/>
          </a:ln>
        </p:spPr>
      </p:pic>
      <p:pic>
        <p:nvPicPr>
          <p:cNvPr id="8203" name="Picture 9" descr="C:\Documents and Settings\WWW.SASHA.RU\Мои документы\Мои рисунки\img265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500563" y="4929188"/>
            <a:ext cx="4489450" cy="1816100"/>
          </a:xfrm>
          <a:prstGeom prst="rect">
            <a:avLst/>
          </a:prstGeom>
          <a:noFill/>
          <a:ln w="28575">
            <a:solidFill>
              <a:srgbClr val="750B3D"/>
            </a:solidFill>
            <a:miter lim="800000"/>
            <a:headEnd/>
            <a:tailEnd/>
          </a:ln>
        </p:spPr>
      </p:pic>
      <p:pic>
        <p:nvPicPr>
          <p:cNvPr id="13" name="Picture 4" descr="C:\Documents and Settings\WWW.SASHA.RU\Мои документы\Мои рисунки\img263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071813" y="4714875"/>
            <a:ext cx="1214437" cy="2000250"/>
          </a:xfrm>
          <a:prstGeom prst="rect">
            <a:avLst/>
          </a:prstGeom>
          <a:noFill/>
          <a:ln w="2857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071813" y="285750"/>
            <a:ext cx="285750" cy="40005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000" b="1" dirty="0"/>
              <a:t>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286625" y="2571750"/>
            <a:ext cx="285750" cy="40005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000" b="1" dirty="0"/>
              <a:t>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29375" y="1500188"/>
            <a:ext cx="285750" cy="40005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000" b="1" dirty="0"/>
              <a:t>7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572250" y="3214688"/>
            <a:ext cx="285750" cy="40005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000" b="1" dirty="0"/>
              <a:t>8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929438" y="5072063"/>
            <a:ext cx="285750" cy="40005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000" b="1" dirty="0"/>
              <a:t>6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8501063" y="4286250"/>
            <a:ext cx="357187" cy="4286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9 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71813" y="2643188"/>
            <a:ext cx="295275" cy="40005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000" b="1" dirty="0"/>
              <a:t>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143250" y="6215063"/>
            <a:ext cx="285750" cy="40005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000" b="1" dirty="0"/>
              <a:t>5</a:t>
            </a:r>
          </a:p>
        </p:txBody>
      </p:sp>
      <p:pic>
        <p:nvPicPr>
          <p:cNvPr id="8213" name="Picture 3" descr="C:\Documents and Settings\WWW.SASHA.RU\Рабочий стол\bio244i.bmp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072313" y="142875"/>
            <a:ext cx="1811337" cy="135255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7286625" y="1000125"/>
            <a:ext cx="276225" cy="4095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000" b="1" dirty="0"/>
              <a:t>2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1" name="Picture 23" descr="D:\Видео, фото, фильмы и т.д\Рисунки и анимации\CLIPART8\J0343351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273845" y="1643050"/>
            <a:ext cx="4605464" cy="4450901"/>
          </a:xfr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219" name="Заголовок 3"/>
          <p:cNvSpPr>
            <a:spLocks noGrp="1"/>
          </p:cNvSpPr>
          <p:nvPr>
            <p:ph type="title"/>
          </p:nvPr>
        </p:nvSpPr>
        <p:spPr>
          <a:xfrm>
            <a:off x="285750" y="571500"/>
            <a:ext cx="8072438" cy="785813"/>
          </a:xfrm>
        </p:spPr>
        <p:txBody>
          <a:bodyPr/>
          <a:lstStyle/>
          <a:p>
            <a:pPr algn="ctr" eaLnBrk="1" hangingPunct="1"/>
            <a:r>
              <a:rPr lang="ru-RU" sz="4400" b="1" smtClean="0"/>
              <a:t>Миниэкзамен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142875" y="3214688"/>
            <a:ext cx="2071688" cy="10715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/>
              <a:t>Сочетание окраски венчика и стебля.</a:t>
            </a:r>
          </a:p>
        </p:txBody>
      </p:sp>
      <p:sp>
        <p:nvSpPr>
          <p:cNvPr id="9221" name="Содержимое 24"/>
          <p:cNvSpPr>
            <a:spLocks noGrp="1"/>
          </p:cNvSpPr>
          <p:nvPr>
            <p:ph sz="half" idx="1"/>
          </p:nvPr>
        </p:nvSpPr>
        <p:spPr>
          <a:xfrm>
            <a:off x="457200" y="1500188"/>
            <a:ext cx="4038600" cy="5000625"/>
          </a:xfrm>
        </p:spPr>
        <p:txBody>
          <a:bodyPr/>
          <a:lstStyle/>
          <a:p>
            <a:r>
              <a:rPr lang="ru-RU" smtClean="0"/>
              <a:t> Часть 1.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«</a:t>
            </a:r>
            <a:r>
              <a:rPr lang="ru-RU" b="1" smtClean="0"/>
              <a:t>Один из четырёх».</a:t>
            </a:r>
          </a:p>
          <a:p>
            <a:endParaRPr lang="ru-RU" smtClean="0"/>
          </a:p>
          <a:p>
            <a:r>
              <a:rPr lang="ru-RU" smtClean="0"/>
              <a:t> Часть 2.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В1. </a:t>
            </a:r>
            <a:r>
              <a:rPr lang="ru-RU" b="1" smtClean="0"/>
              <a:t>Выберите три верных ответа.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В2. </a:t>
            </a:r>
            <a:r>
              <a:rPr lang="ru-RU" b="1" smtClean="0"/>
              <a:t>Установите соответствие.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В3. </a:t>
            </a:r>
            <a:r>
              <a:rPr lang="ru-RU" b="1" smtClean="0"/>
              <a:t>Установите   последовательность процессов.</a:t>
            </a:r>
          </a:p>
          <a:p>
            <a:pPr>
              <a:buFont typeface="Wingdings 2" pitchFamily="18" charset="2"/>
              <a:buNone/>
            </a:pPr>
            <a:endParaRPr lang="ru-RU" b="1" smtClean="0"/>
          </a:p>
        </p:txBody>
      </p:sp>
      <p:sp>
        <p:nvSpPr>
          <p:cNvPr id="35" name="Стрелка вправо 34">
            <a:hlinkClick r:id="rId4" action="ppaction://hlinksldjump"/>
          </p:cNvPr>
          <p:cNvSpPr/>
          <p:nvPr/>
        </p:nvSpPr>
        <p:spPr>
          <a:xfrm>
            <a:off x="6929438" y="6215063"/>
            <a:ext cx="1500187" cy="5000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hlinkClick r:id="rId4" action="ppaction://hlinksldjump"/>
              </a:rPr>
              <a:t>назад</a:t>
            </a:r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2" descr="C:\Documents and Settings\WWW.SASHA.RU\Рабочий стол\biol160i.bmp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2844" y="665940"/>
            <a:ext cx="5563884" cy="61920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5984" y="1285860"/>
            <a:ext cx="6541978" cy="2786082"/>
          </a:xfrm>
        </p:spPr>
        <p:txBody>
          <a:bodyPr/>
          <a:lstStyle/>
          <a:p>
            <a:pPr algn="ctr">
              <a:defRPr/>
            </a:pPr>
            <a:r>
              <a:rPr lang="ru-RU" smtClean="0"/>
              <a:t>По  генетическому следу</a:t>
            </a:r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Содержимое 21" descr="img28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500034" y="1357298"/>
            <a:ext cx="8215370" cy="5286412"/>
          </a:xfrm>
          <a:effectLst>
            <a:softEdge rad="112500"/>
          </a:effectLst>
        </p:spPr>
      </p:pic>
      <p:sp>
        <p:nvSpPr>
          <p:cNvPr id="11267" name="Заголовок 19"/>
          <p:cNvSpPr>
            <a:spLocks noGrp="1"/>
          </p:cNvSpPr>
          <p:nvPr>
            <p:ph type="title"/>
          </p:nvPr>
        </p:nvSpPr>
        <p:spPr>
          <a:xfrm>
            <a:off x="142875" y="571500"/>
            <a:ext cx="8715375" cy="785813"/>
          </a:xfrm>
        </p:spPr>
        <p:txBody>
          <a:bodyPr/>
          <a:lstStyle/>
          <a:p>
            <a:pPr algn="ctr"/>
            <a:r>
              <a:rPr lang="ru-RU" sz="3600" b="1" smtClean="0"/>
              <a:t>Культурное развитие человека и генетика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4"/>
          <p:cNvSpPr>
            <a:spLocks noGrp="1"/>
          </p:cNvSpPr>
          <p:nvPr>
            <p:ph type="title"/>
          </p:nvPr>
        </p:nvSpPr>
        <p:spPr>
          <a:xfrm>
            <a:off x="609600" y="428625"/>
            <a:ext cx="2212975" cy="1071563"/>
          </a:xfrm>
        </p:spPr>
        <p:txBody>
          <a:bodyPr/>
          <a:lstStyle/>
          <a:p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3200" i="1" smtClean="0"/>
              <a:t>Гены и здоровье</a:t>
            </a:r>
          </a:p>
        </p:txBody>
      </p:sp>
      <p:sp>
        <p:nvSpPr>
          <p:cNvPr id="12291" name="Текст 6"/>
          <p:cNvSpPr>
            <a:spLocks noGrp="1"/>
          </p:cNvSpPr>
          <p:nvPr>
            <p:ph type="body" sz="half" idx="2"/>
          </p:nvPr>
        </p:nvSpPr>
        <p:spPr>
          <a:xfrm>
            <a:off x="285750" y="1500188"/>
            <a:ext cx="2533650" cy="4286250"/>
          </a:xfrm>
        </p:spPr>
        <p:txBody>
          <a:bodyPr/>
          <a:lstStyle/>
          <a:p>
            <a:r>
              <a:rPr lang="ru-RU" sz="1600" b="1" smtClean="0"/>
              <a:t>На знаменитой картине  </a:t>
            </a:r>
          </a:p>
          <a:p>
            <a:r>
              <a:rPr lang="ru-RU" sz="1600" b="1" smtClean="0"/>
              <a:t>Диего Веласкеса</a:t>
            </a:r>
          </a:p>
          <a:p>
            <a:r>
              <a:rPr lang="ru-RU" sz="1600" b="1" smtClean="0"/>
              <a:t>«Менины»</a:t>
            </a:r>
          </a:p>
          <a:p>
            <a:r>
              <a:rPr lang="ru-RU" sz="1600" b="1" smtClean="0"/>
              <a:t>изображена больная </a:t>
            </a:r>
          </a:p>
          <a:p>
            <a:r>
              <a:rPr lang="ru-RU" sz="1600" b="1" smtClean="0"/>
              <a:t>ахондроплазией.</a:t>
            </a:r>
          </a:p>
          <a:p>
            <a:r>
              <a:rPr lang="ru-RU" sz="1600" b="1" smtClean="0"/>
              <a:t>Ахондроплазия (карликовость) – заболевание вызванное  доминантной мутацией в гене рецептора гормона роста.</a:t>
            </a:r>
          </a:p>
          <a:p>
            <a:r>
              <a:rPr lang="ru-RU" sz="1600" b="1" smtClean="0"/>
              <a:t>Рост 120-130 см, непропорциональное телосложение.</a:t>
            </a:r>
          </a:p>
          <a:p>
            <a:r>
              <a:rPr lang="ru-RU" sz="1600" b="1" smtClean="0"/>
              <a:t>Частота встречаемости -  1:100 000</a:t>
            </a:r>
          </a:p>
        </p:txBody>
      </p:sp>
      <p:pic>
        <p:nvPicPr>
          <p:cNvPr id="12292" name="Рисунок 7" descr="img271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 rot="420000">
            <a:off x="3486150" y="1200150"/>
            <a:ext cx="4618038" cy="3930650"/>
          </a:xfr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685800" y="514350"/>
            <a:ext cx="2743200" cy="1628775"/>
          </a:xfrm>
        </p:spPr>
        <p:txBody>
          <a:bodyPr/>
          <a:lstStyle/>
          <a:p>
            <a:pPr algn="ctr"/>
            <a:r>
              <a:rPr lang="ru-RU" sz="3600" b="1" i="1" smtClean="0"/>
              <a:t/>
            </a:r>
            <a:br>
              <a:rPr lang="ru-RU" sz="3600" b="1" i="1" smtClean="0"/>
            </a:br>
            <a:r>
              <a:rPr lang="ru-RU" sz="3600" b="1" i="1" smtClean="0"/>
              <a:t>Гены и интеллект</a:t>
            </a:r>
            <a:endParaRPr lang="ru-RU" sz="3600" b="1" smtClean="0"/>
          </a:p>
        </p:txBody>
      </p:sp>
      <p:sp>
        <p:nvSpPr>
          <p:cNvPr id="13315" name="Текст 2"/>
          <p:cNvSpPr>
            <a:spLocks noGrp="1"/>
          </p:cNvSpPr>
          <p:nvPr>
            <p:ph type="body" idx="2"/>
          </p:nvPr>
        </p:nvSpPr>
        <p:spPr>
          <a:xfrm>
            <a:off x="685800" y="2428875"/>
            <a:ext cx="2743200" cy="3819525"/>
          </a:xfrm>
        </p:spPr>
        <p:txBody>
          <a:bodyPr/>
          <a:lstStyle/>
          <a:p>
            <a:pPr algn="ctr"/>
            <a:r>
              <a:rPr lang="ru-RU" sz="2000" b="1" smtClean="0"/>
              <a:t>Обследования</a:t>
            </a:r>
          </a:p>
          <a:p>
            <a:pPr algn="ctr"/>
            <a:r>
              <a:rPr lang="ru-RU" sz="2000" b="1" smtClean="0"/>
              <a:t>однояйцевых близнецов , а также родных братьев и сестёр  вносит неоценимый вклад </a:t>
            </a:r>
          </a:p>
          <a:p>
            <a:pPr algn="ctr"/>
            <a:r>
              <a:rPr lang="ru-RU" sz="2000" b="1" smtClean="0"/>
              <a:t>в наши знания о наследственности</a:t>
            </a:r>
            <a:endParaRPr lang="ru-RU" sz="2000" smtClean="0"/>
          </a:p>
        </p:txBody>
      </p:sp>
      <p:pic>
        <p:nvPicPr>
          <p:cNvPr id="6" name="Содержимое 5" descr="img28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 rot="420000">
            <a:off x="4727746" y="686929"/>
            <a:ext cx="3235444" cy="2753848"/>
          </a:xfrm>
          <a:effectLst>
            <a:softEdge rad="112500"/>
          </a:effectLst>
        </p:spPr>
      </p:pic>
      <p:pic>
        <p:nvPicPr>
          <p:cNvPr id="7" name="Рисунок 6" descr="Копия img282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055794" y="3692832"/>
            <a:ext cx="4802486" cy="2842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2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816</TotalTime>
  <Words>429</Words>
  <Application>Microsoft Office PowerPoint</Application>
  <PresentationFormat>Экран (4:3)</PresentationFormat>
  <Paragraphs>106</Paragraphs>
  <Slides>12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       </vt:lpstr>
      <vt:lpstr>План урока</vt:lpstr>
      <vt:lpstr>«Заморочки из бочки»</vt:lpstr>
      <vt:lpstr>Подбери пару. Определите тип наследования признаков.  Для предложенных вариантов подберите соответствующие изображения и зашифруйте ответ.       (1- …, 2- … и т.д.)</vt:lpstr>
      <vt:lpstr>Миниэкзамен </vt:lpstr>
      <vt:lpstr>По  генетическому следу</vt:lpstr>
      <vt:lpstr>Культурное развитие человека и генетика</vt:lpstr>
      <vt:lpstr>   Гены и здоровье</vt:lpstr>
      <vt:lpstr> Гены и интеллект</vt:lpstr>
      <vt:lpstr>Слайд 10</vt:lpstr>
      <vt:lpstr>Очоа Северо американский биохимик. Внес большой вклад в расшифровку генетического кода и механизма биосинтеза нуклеиновых кислот. Нобелевкая премия в 1959 году совместно с К.Корнбергом (выделили фермент полинуклеазу)</vt:lpstr>
      <vt:lpstr>Спасибо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генетики.</dc:title>
  <dc:creator>Санёк</dc:creator>
  <cp:lastModifiedBy>Windows</cp:lastModifiedBy>
  <cp:revision>83</cp:revision>
  <dcterms:created xsi:type="dcterms:W3CDTF">2008-11-16T16:27:38Z</dcterms:created>
  <dcterms:modified xsi:type="dcterms:W3CDTF">2012-07-24T10:15:28Z</dcterms:modified>
</cp:coreProperties>
</file>