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60" r:id="rId3"/>
    <p:sldId id="269" r:id="rId4"/>
    <p:sldId id="270" r:id="rId5"/>
    <p:sldId id="261" r:id="rId6"/>
    <p:sldId id="262" r:id="rId7"/>
    <p:sldId id="257" r:id="rId8"/>
    <p:sldId id="258" r:id="rId9"/>
    <p:sldId id="267" r:id="rId10"/>
    <p:sldId id="263" r:id="rId11"/>
    <p:sldId id="268" r:id="rId12"/>
    <p:sldId id="264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97" autoAdjust="0"/>
    <p:restoredTop sz="94660"/>
  </p:normalViewPr>
  <p:slideViewPr>
    <p:cSldViewPr>
      <p:cViewPr>
        <p:scale>
          <a:sx n="50" d="100"/>
          <a:sy n="50" d="100"/>
        </p:scale>
        <p:origin x="-1920" y="-4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E390B7-137E-4422-A951-07D71DC40F17}" type="datetimeFigureOut">
              <a:rPr lang="ru-RU" smtClean="0"/>
              <a:pPr/>
              <a:t>10.01.2013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2E62BE-C24B-4AFB-9292-EDB4776A6B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034324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A6A95-D7A8-49B1-B69E-5C1086FEF0B6}" type="datetimeFigureOut">
              <a:rPr lang="ru-RU" smtClean="0"/>
              <a:pPr/>
              <a:t>10.01.2013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0C41B-345D-4945-A529-A8E8E8721F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416121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A6A95-D7A8-49B1-B69E-5C1086FEF0B6}" type="datetimeFigureOut">
              <a:rPr lang="ru-RU" smtClean="0"/>
              <a:pPr/>
              <a:t>10.01.2013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0C41B-345D-4945-A529-A8E8E8721F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984541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A6A95-D7A8-49B1-B69E-5C1086FEF0B6}" type="datetimeFigureOut">
              <a:rPr lang="ru-RU" smtClean="0"/>
              <a:pPr/>
              <a:t>10.01.2013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0C41B-345D-4945-A529-A8E8E8721F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541771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A6A95-D7A8-49B1-B69E-5C1086FEF0B6}" type="datetimeFigureOut">
              <a:rPr lang="ru-RU" smtClean="0"/>
              <a:pPr/>
              <a:t>10.01.2013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0C41B-345D-4945-A529-A8E8E8721F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612127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A6A95-D7A8-49B1-B69E-5C1086FEF0B6}" type="datetimeFigureOut">
              <a:rPr lang="ru-RU" smtClean="0"/>
              <a:pPr/>
              <a:t>10.01.2013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0C41B-345D-4945-A529-A8E8E8721F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84277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A6A95-D7A8-49B1-B69E-5C1086FEF0B6}" type="datetimeFigureOut">
              <a:rPr lang="ru-RU" smtClean="0"/>
              <a:pPr/>
              <a:t>10.01.2013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0C41B-345D-4945-A529-A8E8E8721F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966732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A6A95-D7A8-49B1-B69E-5C1086FEF0B6}" type="datetimeFigureOut">
              <a:rPr lang="ru-RU" smtClean="0"/>
              <a:pPr/>
              <a:t>10.01.2013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0C41B-345D-4945-A529-A8E8E8721F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04805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A6A95-D7A8-49B1-B69E-5C1086FEF0B6}" type="datetimeFigureOut">
              <a:rPr lang="ru-RU" smtClean="0"/>
              <a:pPr/>
              <a:t>10.01.2013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0C41B-345D-4945-A529-A8E8E8721F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49295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A6A95-D7A8-49B1-B69E-5C1086FEF0B6}" type="datetimeFigureOut">
              <a:rPr lang="ru-RU" smtClean="0"/>
              <a:pPr/>
              <a:t>10.01.2013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0C41B-345D-4945-A529-A8E8E8721F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892610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A6A95-D7A8-49B1-B69E-5C1086FEF0B6}" type="datetimeFigureOut">
              <a:rPr lang="ru-RU" smtClean="0"/>
              <a:pPr/>
              <a:t>10.01.2013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0C41B-345D-4945-A529-A8E8E8721F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619086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A6A95-D7A8-49B1-B69E-5C1086FEF0B6}" type="datetimeFigureOut">
              <a:rPr lang="ru-RU" smtClean="0"/>
              <a:pPr/>
              <a:t>10.01.2013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0C41B-345D-4945-A529-A8E8E8721F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45180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1A6A95-D7A8-49B1-B69E-5C1086FEF0B6}" type="datetimeFigureOut">
              <a:rPr lang="ru-RU" smtClean="0"/>
              <a:pPr/>
              <a:t>10.01.2013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F0C41B-345D-4945-A529-A8E8E8721F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60420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&#1089;&#1086;&#1083;&#1085;&#1077;&#1095;&#1085;&#1086;&#1077;%20&#1079;&#1072;&#1090;&#1084;&#1077;&#1085;&#1080;&#1077;.avi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&#1088;&#1072;&#1089;&#1087;&#1088;&#1086;&#1089;&#1090;&#1088;&#1072;&#1085;&#1077;&#1085;&#1080;&#1077;%20&#1089;&#1074;&#1077;&#1090;&#1072;.oms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files.school-collection.edu.ru/dlrstore/669ba07c-e921-11dc-95ff-0800200c9a66/5_1.swf" TargetMode="External"/><Relationship Id="rId3" Type="http://schemas.openxmlformats.org/officeDocument/2006/relationships/hyperlink" Target="http://900igr.net/kartinki/fizika/Istochniki-sveta/Istochniki-sveta.html" TargetMode="External"/><Relationship Id="rId7" Type="http://schemas.openxmlformats.org/officeDocument/2006/relationships/hyperlink" Target="http://files.school-collection.edu.ru/dlrstore/6d3973ae-c54c-4528-bd17-66f1adf1d493/9_83.swf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files.school-collection.edu.ru/dlrstore/cb594b3f-30d1-472d-8a31-6c3411f30221/optic2.htm" TargetMode="External"/><Relationship Id="rId5" Type="http://schemas.openxmlformats.org/officeDocument/2006/relationships/hyperlink" Target="http://www.fizika.ru/kniga/index.php?mode=paragraf&amp;theme=14&amp;id=14010" TargetMode="External"/><Relationship Id="rId4" Type="http://schemas.openxmlformats.org/officeDocument/2006/relationships/hyperlink" Target="http://images.yandex.ru/yandsearch?text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hyperlink" Target="&#1089;&#1074;&#1077;&#1090;.&#1080;&#1089;&#1090;&#1086;&#1095;&#1085;&#1080;&#1082;&#1080;%20&#1089;&#1074;&#1077;&#1090;&#1072;.swf" TargetMode="External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2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&#1088;&#1072;&#1089;&#1087;&#1088;&#1086;&#1089;&#1090;&#1088;&#1072;&#1085;&#1077;&#1085;&#1080;&#1077;%20&#1089;&#1074;&#1077;&#1090;&#1072;.oms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&#1087;&#1088;&#1103;&#1084;&#1086;&#1083;&#1080;&#1085;&#1077;&#1081;&#1085;&#1086;&#1077;%20&#1088;&#1072;&#1089;&#1087;&#1088;&#1086;&#1089;&#1090;&#1088;&#1072;&#1085;&#1077;&#1085;&#1080;&#1077;%20&#1089;&#1074;&#1077;&#1090;&#1072;.avi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files.school-collection.edu.ru/dlrstore/cb594b3f-30d1-472d-8a31-6c3411f30221/optic2.htm" TargetMode="External"/><Relationship Id="rId4" Type="http://schemas.openxmlformats.org/officeDocument/2006/relationships/hyperlink" Target="&#1090;&#1077;&#1085;&#1100;%20&#1080;%20&#1087;&#1086;&#1083;&#1091;&#1090;&#1077;&#1085;&#1100;.avi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&#1083;&#1091;&#1085;&#1085;&#1099;&#1077;%20&#1079;&#1072;&#1090;&#1084;&#1077;&#1085;&#1080;&#1103;.avi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175" y="-33338"/>
            <a:ext cx="9150350" cy="692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56792"/>
            <a:ext cx="7772400" cy="1470025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Источники света. Распространение света.</a:t>
            </a:r>
            <a:endParaRPr lang="ru-RU" sz="5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160840" cy="2351112"/>
          </a:xfrm>
        </p:spPr>
        <p:txBody>
          <a:bodyPr/>
          <a:lstStyle/>
          <a:p>
            <a:pPr algn="r">
              <a:spcBef>
                <a:spcPts val="0"/>
              </a:spcBef>
            </a:pPr>
            <a:r>
              <a:rPr lang="ru-RU" b="1" dirty="0" smtClean="0">
                <a:solidFill>
                  <a:schemeClr val="tx1"/>
                </a:solidFill>
              </a:rPr>
              <a:t>Урок физики в 8 классе.</a:t>
            </a:r>
          </a:p>
          <a:p>
            <a:pPr algn="r">
              <a:spcBef>
                <a:spcPts val="0"/>
              </a:spcBef>
            </a:pPr>
            <a:r>
              <a:rPr lang="ru-RU" b="1" dirty="0" smtClean="0">
                <a:solidFill>
                  <a:schemeClr val="tx1"/>
                </a:solidFill>
              </a:rPr>
              <a:t>Автор Бабаева </a:t>
            </a:r>
            <a:r>
              <a:rPr lang="ru-RU" b="1" dirty="0" err="1" smtClean="0">
                <a:solidFill>
                  <a:schemeClr val="tx1"/>
                </a:solidFill>
              </a:rPr>
              <a:t>ВалентинаВасильевна</a:t>
            </a:r>
            <a:endParaRPr lang="ru-RU" b="1" dirty="0" smtClean="0">
              <a:solidFill>
                <a:schemeClr val="tx1"/>
              </a:solidFill>
            </a:endParaRPr>
          </a:p>
          <a:p>
            <a:pPr algn="r">
              <a:spcBef>
                <a:spcPts val="0"/>
              </a:spcBef>
            </a:pPr>
            <a:r>
              <a:rPr lang="ru-RU" b="1" dirty="0" smtClean="0">
                <a:solidFill>
                  <a:schemeClr val="tx1"/>
                </a:solidFill>
              </a:rPr>
              <a:t>Учитель физики МОУ Будинская ООШ.</a:t>
            </a:r>
          </a:p>
          <a:p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7698" y="5013176"/>
            <a:ext cx="987804" cy="13033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76256" y="260648"/>
            <a:ext cx="1834612" cy="13140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505533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175" y="-33338"/>
            <a:ext cx="9150350" cy="692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83568" y="260648"/>
            <a:ext cx="8147248" cy="81441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 action="ppaction://hlinkfile"/>
              </a:rPr>
              <a:t>Солнечное затмение</a:t>
            </a:r>
            <a:endParaRPr lang="ru-RU" sz="5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835696" y="1052736"/>
            <a:ext cx="5111750" cy="274010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>
          <a:xfrm>
            <a:off x="611560" y="3789040"/>
            <a:ext cx="8208912" cy="2808312"/>
          </a:xfrm>
        </p:spPr>
        <p:txBody>
          <a:bodyPr>
            <a:noAutofit/>
          </a:bodyPr>
          <a:lstStyle/>
          <a:p>
            <a:pPr lvl="0"/>
            <a:r>
              <a:rPr lang="ru-RU" sz="1600" b="1" dirty="0">
                <a:latin typeface="Cambria" pitchFamily="18" charset="0"/>
              </a:rPr>
              <a:t>	</a:t>
            </a:r>
            <a:r>
              <a:rPr lang="ru-RU" sz="2000" b="1" dirty="0">
                <a:latin typeface="Cambria" pitchFamily="18" charset="0"/>
              </a:rPr>
              <a:t>Солнечное затмение возникает тогда, когда Луна при своем движении вокруг Земли полностью или частично закрывает Солнце. Во время солнечного затмения тень от Луны падает на Землю.  В тех местах Земли, куда упала тень, будет наблюдаться </a:t>
            </a:r>
            <a:r>
              <a:rPr lang="ru-RU" sz="2000" b="1" i="1" dirty="0">
                <a:solidFill>
                  <a:srgbClr val="FF0000"/>
                </a:solidFill>
                <a:latin typeface="Cambria" pitchFamily="18" charset="0"/>
              </a:rPr>
              <a:t>полное затмение </a:t>
            </a:r>
            <a:r>
              <a:rPr lang="ru-RU" sz="2000" b="1" dirty="0">
                <a:solidFill>
                  <a:srgbClr val="FF0000"/>
                </a:solidFill>
                <a:latin typeface="Cambria" pitchFamily="18" charset="0"/>
              </a:rPr>
              <a:t>Солнца</a:t>
            </a:r>
            <a:r>
              <a:rPr lang="ru-RU" sz="2000" b="1" dirty="0">
                <a:latin typeface="Cambria" pitchFamily="18" charset="0"/>
              </a:rPr>
              <a:t>. В местах полутени только часть Солнца будет закрыта Луной, т.е. произойдет </a:t>
            </a:r>
            <a:r>
              <a:rPr lang="ru-RU" sz="2000" b="1" i="1" dirty="0">
                <a:solidFill>
                  <a:srgbClr val="FF0000"/>
                </a:solidFill>
                <a:latin typeface="Cambria" pitchFamily="18" charset="0"/>
              </a:rPr>
              <a:t>частичное затмение </a:t>
            </a:r>
            <a:r>
              <a:rPr lang="ru-RU" sz="2000" b="1" dirty="0">
                <a:solidFill>
                  <a:srgbClr val="FF0000"/>
                </a:solidFill>
                <a:latin typeface="Cambria" pitchFamily="18" charset="0"/>
              </a:rPr>
              <a:t>Солнца</a:t>
            </a:r>
            <a:r>
              <a:rPr lang="ru-RU" sz="2000" b="1" dirty="0">
                <a:latin typeface="Cambria" pitchFamily="18" charset="0"/>
              </a:rPr>
              <a:t>. В остальных местах Земли затмения не будет.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49555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175" y="-33338"/>
            <a:ext cx="9150350" cy="692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Итог урока</a:t>
            </a:r>
            <a:endParaRPr lang="ru-RU" sz="5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b="1" dirty="0" smtClean="0"/>
          </a:p>
          <a:p>
            <a:r>
              <a:rPr lang="ru-RU" b="1" dirty="0" smtClean="0">
                <a:hlinkClick r:id="rId3" action="ppaction://hlinkfile"/>
              </a:rPr>
              <a:t>Тест «Распространение света»</a:t>
            </a:r>
            <a:r>
              <a:rPr lang="ru-RU" b="1" dirty="0" smtClean="0"/>
              <a:t> </a:t>
            </a:r>
            <a:r>
              <a:rPr lang="ru-RU" b="1" smtClean="0"/>
              <a:t>( вопросы №3 - №9)</a:t>
            </a:r>
            <a:endParaRPr lang="ru-RU" b="1" dirty="0"/>
          </a:p>
          <a:p>
            <a:r>
              <a:rPr lang="ru-RU" b="1" dirty="0" smtClean="0"/>
              <a:t>Подведение итога урока.</a:t>
            </a:r>
          </a:p>
          <a:p>
            <a:r>
              <a:rPr lang="ru-RU" b="1" dirty="0" smtClean="0"/>
              <a:t>Д/з </a:t>
            </a:r>
            <a:r>
              <a:rPr lang="ru-RU" b="1" dirty="0">
                <a:solidFill>
                  <a:srgbClr val="0070C0"/>
                </a:solidFill>
              </a:rPr>
              <a:t>§ 62. Упр. 29. Задание 12 – по желанию.</a:t>
            </a:r>
          </a:p>
        </p:txBody>
      </p:sp>
    </p:spTree>
    <p:extLst>
      <p:ext uri="{BB962C8B-B14F-4D97-AF65-F5344CB8AC3E}">
        <p14:creationId xmlns:p14="http://schemas.microsoft.com/office/powerpoint/2010/main" xmlns="" val="4189330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175" y="-33338"/>
            <a:ext cx="9150350" cy="692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>
                <a:hlinkClick r:id="rId3"/>
              </a:rPr>
              <a:t>http://</a:t>
            </a:r>
            <a:r>
              <a:rPr lang="en-US" sz="2000" dirty="0" smtClean="0">
                <a:hlinkClick r:id="rId3"/>
              </a:rPr>
              <a:t>900igr.net/kartinki/fizika/Istochniki-sveta/Istochniki-sveta.html</a:t>
            </a:r>
            <a:endParaRPr lang="ru-RU" sz="2000" dirty="0" smtClean="0"/>
          </a:p>
          <a:p>
            <a:r>
              <a:rPr lang="ru-RU" sz="2000" dirty="0">
                <a:hlinkClick r:id="rId4"/>
              </a:rPr>
              <a:t>http://</a:t>
            </a:r>
            <a:r>
              <a:rPr lang="ru-RU" sz="2000" dirty="0" smtClean="0">
                <a:hlinkClick r:id="rId4"/>
              </a:rPr>
              <a:t>images.yandex.ru/yandsearch?text</a:t>
            </a:r>
            <a:endParaRPr lang="ru-RU" sz="2000" dirty="0" smtClean="0"/>
          </a:p>
          <a:p>
            <a:r>
              <a:rPr lang="en-US" sz="2000" dirty="0">
                <a:hlinkClick r:id="rId5"/>
              </a:rPr>
              <a:t>http://</a:t>
            </a:r>
            <a:r>
              <a:rPr lang="en-US" sz="2000" dirty="0" smtClean="0">
                <a:hlinkClick r:id="rId5"/>
              </a:rPr>
              <a:t>www.fizika.ru/kniga/index.php?mode=paragraf&amp;theme=14&amp;id=14010</a:t>
            </a:r>
            <a:endParaRPr lang="ru-RU" sz="2000" dirty="0" smtClean="0"/>
          </a:p>
          <a:p>
            <a:r>
              <a:rPr lang="ru-RU" sz="2000" u="sng" dirty="0">
                <a:hlinkClick r:id="rId6"/>
              </a:rPr>
              <a:t>http://</a:t>
            </a:r>
            <a:r>
              <a:rPr lang="ru-RU" sz="2000" u="sng" dirty="0" smtClean="0">
                <a:hlinkClick r:id="rId6"/>
              </a:rPr>
              <a:t>files.school-collection.edu.ru/dlrstore/cb594b3f-30d1-472d-8a31-6c3411f30221/optic2.htm</a:t>
            </a:r>
            <a:endParaRPr lang="ru-RU" sz="2000" u="sng" dirty="0" smtClean="0"/>
          </a:p>
          <a:p>
            <a:r>
              <a:rPr lang="ru-RU" sz="2000" u="sng" dirty="0">
                <a:hlinkClick r:id="rId7"/>
              </a:rPr>
              <a:t>http://</a:t>
            </a:r>
            <a:r>
              <a:rPr lang="ru-RU" sz="2000" u="sng" dirty="0" smtClean="0">
                <a:hlinkClick r:id="rId7"/>
              </a:rPr>
              <a:t>files.school-collection.edu.ru/dlrstore/6d3973ae-c54c-4528-bd17-66f1adf1d493/9_83.swf</a:t>
            </a:r>
            <a:endParaRPr lang="ru-RU" sz="2000" u="sng" dirty="0" smtClean="0"/>
          </a:p>
          <a:p>
            <a:r>
              <a:rPr lang="ru-RU" sz="2000" u="sng" dirty="0">
                <a:hlinkClick r:id="rId8"/>
              </a:rPr>
              <a:t>http://</a:t>
            </a:r>
            <a:r>
              <a:rPr lang="ru-RU" sz="2000" u="sng" dirty="0" smtClean="0">
                <a:hlinkClick r:id="rId8"/>
              </a:rPr>
              <a:t>files.school-collection.edu.ru/dlrstore/669ba07c-e921-11dc-95ff-0800200c9a66/5_1.swf</a:t>
            </a:r>
            <a:endParaRPr lang="ru-RU" sz="2000" u="sng" dirty="0" smtClean="0"/>
          </a:p>
          <a:p>
            <a:r>
              <a:rPr lang="en-US" sz="2000" dirty="0"/>
              <a:t>http://fcior.edu.ru/start-download.action?id=9A8B2E46-DBE9-616C-803C-AC7AB9482996</a:t>
            </a:r>
            <a:endParaRPr lang="ru-RU" sz="2000" dirty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43362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175" y="-33338"/>
            <a:ext cx="9150350" cy="692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1052736"/>
            <a:ext cx="3600400" cy="657994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такое свет?</a:t>
            </a:r>
            <a:endParaRPr lang="ru-RU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95936" y="476672"/>
            <a:ext cx="4413887" cy="199356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611560" y="2780928"/>
            <a:ext cx="8136904" cy="3312368"/>
          </a:xfrm>
        </p:spPr>
        <p:txBody>
          <a:bodyPr>
            <a:normAutofit/>
          </a:bodyPr>
          <a:lstStyle/>
          <a:p>
            <a:pPr lvl="0" algn="just">
              <a:spcBef>
                <a:spcPct val="0"/>
              </a:spcBef>
              <a:defRPr/>
            </a:pPr>
            <a:r>
              <a:rPr lang="ru-RU" sz="2400" b="1" dirty="0">
                <a:latin typeface="Cambria" pitchFamily="18" charset="0"/>
              </a:rPr>
              <a:t>Опытным путем было установлено, что свет нагревает тела, на которые падает. Следовательно он передает этим телам энергию. </a:t>
            </a:r>
            <a:r>
              <a:rPr lang="ru-RU" sz="2400" b="1" dirty="0">
                <a:solidFill>
                  <a:srgbClr val="C00000"/>
                </a:solidFill>
                <a:latin typeface="Cambria" pitchFamily="18" charset="0"/>
              </a:rPr>
              <a:t>Свет</a:t>
            </a:r>
            <a:r>
              <a:rPr lang="ru-RU" sz="2400" b="1" dirty="0">
                <a:latin typeface="Cambria" pitchFamily="18" charset="0"/>
              </a:rPr>
              <a:t> – это излучение, но лишь та его часть, которая воспринимается глазом. Поэтому свет еще называют </a:t>
            </a:r>
            <a:r>
              <a:rPr lang="ru-RU" sz="2400" b="1" dirty="0">
                <a:solidFill>
                  <a:srgbClr val="C00000"/>
                </a:solidFill>
                <a:latin typeface="Cambria" pitchFamily="18" charset="0"/>
              </a:rPr>
              <a:t>видимым излучением</a:t>
            </a:r>
            <a:r>
              <a:rPr lang="ru-RU" sz="2400" b="1" dirty="0">
                <a:latin typeface="Cambria" pitchFamily="18" charset="0"/>
              </a:rPr>
              <a:t>.   Диапазон частот видимого излучения:</a:t>
            </a:r>
          </a:p>
          <a:p>
            <a:pPr lvl="0" algn="just">
              <a:spcBef>
                <a:spcPct val="0"/>
              </a:spcBef>
              <a:defRPr/>
            </a:pPr>
            <a:r>
              <a:rPr lang="ru-RU" sz="2400" b="1" dirty="0">
                <a:latin typeface="Cambria" pitchFamily="18" charset="0"/>
              </a:rPr>
              <a:t>                 400 ТГц&lt; </a:t>
            </a:r>
            <a:r>
              <a:rPr lang="el-GR" sz="2400" b="1" dirty="0">
                <a:latin typeface="Cambria" pitchFamily="18" charset="0"/>
              </a:rPr>
              <a:t>ν&lt;</a:t>
            </a:r>
            <a:r>
              <a:rPr lang="ru-RU" sz="2400" b="1" dirty="0">
                <a:latin typeface="Cambria" pitchFamily="18" charset="0"/>
              </a:rPr>
              <a:t> 800 ТГц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78241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175" y="-33338"/>
            <a:ext cx="9150350" cy="692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 action="ppaction://hlinkfile"/>
              </a:rPr>
              <a:t>Источники света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57200" y="1600200"/>
            <a:ext cx="8579296" cy="4525963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Cambria" pitchFamily="18" charset="0"/>
              </a:rPr>
              <a:t>Естественные</a:t>
            </a:r>
            <a:r>
              <a:rPr lang="ru-RU" b="1" dirty="0" smtClean="0">
                <a:solidFill>
                  <a:schemeClr val="accent6"/>
                </a:solidFill>
                <a:latin typeface="Cambria" pitchFamily="18" charset="0"/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Cambria" pitchFamily="18" charset="0"/>
              </a:rPr>
              <a:t>               </a:t>
            </a:r>
            <a:r>
              <a:rPr lang="ru-RU" b="1" dirty="0" smtClean="0">
                <a:solidFill>
                  <a:srgbClr val="FF0000"/>
                </a:solidFill>
                <a:latin typeface="Cambria" pitchFamily="18" charset="0"/>
              </a:rPr>
              <a:t>искусственные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C00000"/>
                </a:solidFill>
                <a:latin typeface="Cambria" pitchFamily="18" charset="0"/>
              </a:rPr>
              <a:t>         </a:t>
            </a:r>
          </a:p>
          <a:p>
            <a:pPr marL="0" indent="0">
              <a:buNone/>
            </a:pPr>
            <a:r>
              <a:rPr lang="ru-RU" b="1" dirty="0">
                <a:solidFill>
                  <a:srgbClr val="C00000"/>
                </a:solidFill>
                <a:latin typeface="Cambria" pitchFamily="18" charset="0"/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Cambria" pitchFamily="18" charset="0"/>
              </a:rPr>
              <a:t>                   </a:t>
            </a:r>
          </a:p>
          <a:p>
            <a:r>
              <a:rPr lang="ru-RU" b="1" dirty="0">
                <a:solidFill>
                  <a:srgbClr val="C00000"/>
                </a:solidFill>
                <a:latin typeface="Cambria" pitchFamily="18" charset="0"/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Cambria" pitchFamily="18" charset="0"/>
              </a:rPr>
              <a:t>                   </a:t>
            </a:r>
            <a:r>
              <a:rPr lang="ru-RU" b="1" dirty="0" smtClean="0">
                <a:solidFill>
                  <a:srgbClr val="003300"/>
                </a:solidFill>
                <a:latin typeface="Cambria" pitchFamily="18" charset="0"/>
              </a:rPr>
              <a:t>тепловые     люминесцирующие</a:t>
            </a:r>
          </a:p>
          <a:p>
            <a:endParaRPr lang="ru-RU" b="1" dirty="0" smtClean="0">
              <a:solidFill>
                <a:srgbClr val="003300"/>
              </a:solidFill>
              <a:latin typeface="Cambria" pitchFamily="18" charset="0"/>
            </a:endParaRPr>
          </a:p>
          <a:p>
            <a:endParaRPr lang="ru-RU" b="1" dirty="0" smtClean="0">
              <a:solidFill>
                <a:srgbClr val="C00000"/>
              </a:solidFill>
              <a:latin typeface="Cambria" pitchFamily="18" charset="0"/>
            </a:endParaRPr>
          </a:p>
          <a:p>
            <a:endParaRPr lang="ru-RU" dirty="0"/>
          </a:p>
        </p:txBody>
      </p:sp>
      <p:cxnSp>
        <p:nvCxnSpPr>
          <p:cNvPr id="8" name="Прямая со стрелкой 7"/>
          <p:cNvCxnSpPr/>
          <p:nvPr/>
        </p:nvCxnSpPr>
        <p:spPr>
          <a:xfrm flipH="1">
            <a:off x="2339752" y="1052736"/>
            <a:ext cx="2016224" cy="7200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4860032" y="1052736"/>
            <a:ext cx="1368152" cy="5760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H="1">
            <a:off x="3707904" y="2060848"/>
            <a:ext cx="2520280" cy="14401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6444208" y="2060848"/>
            <a:ext cx="1512168" cy="129614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95170" y="4077072"/>
            <a:ext cx="685800" cy="9048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57600" y="4077072"/>
            <a:ext cx="914400" cy="7048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47863" y="5070819"/>
            <a:ext cx="766937" cy="1377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0039" y="2452117"/>
            <a:ext cx="676275" cy="9048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239228"/>
            <a:ext cx="1587420" cy="11905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12018" y="3994081"/>
            <a:ext cx="1895475" cy="14287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2280" y="3994081"/>
            <a:ext cx="1428750" cy="14287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5938525" y="5595682"/>
            <a:ext cx="1653014" cy="7953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52220" y="5187844"/>
            <a:ext cx="1428750" cy="11906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4236" y="836712"/>
            <a:ext cx="1404157" cy="9361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92512" y="1523265"/>
            <a:ext cx="652463" cy="14319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xmlns="" val="173115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175" y="-33338"/>
            <a:ext cx="9150350" cy="692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Объект 5"/>
          <p:cNvSpPr>
            <a:spLocks noGrp="1"/>
          </p:cNvSpPr>
          <p:nvPr>
            <p:ph idx="4294967295"/>
          </p:nvPr>
        </p:nvSpPr>
        <p:spPr>
          <a:xfrm>
            <a:off x="457200" y="764704"/>
            <a:ext cx="8229600" cy="5760640"/>
          </a:xfrm>
        </p:spPr>
        <p:txBody>
          <a:bodyPr>
            <a:normAutofit/>
          </a:bodyPr>
          <a:lstStyle/>
          <a:p>
            <a:pPr lvl="0"/>
            <a:r>
              <a:rPr lang="ru-RU" dirty="0" smtClean="0">
                <a:latin typeface="Cambria" pitchFamily="18" charset="0"/>
              </a:rPr>
              <a:t> Линии, вдоль которых распространяется свет, называют </a:t>
            </a:r>
            <a:r>
              <a:rPr lang="ru-RU" b="1" dirty="0" smtClean="0">
                <a:solidFill>
                  <a:srgbClr val="C00000"/>
                </a:solidFill>
                <a:latin typeface="Cambria" pitchFamily="18" charset="0"/>
              </a:rPr>
              <a:t>световыми лучами</a:t>
            </a:r>
            <a:r>
              <a:rPr lang="ru-RU" dirty="0" smtClean="0">
                <a:latin typeface="Cambria" pitchFamily="18" charset="0"/>
              </a:rPr>
              <a:t>.</a:t>
            </a:r>
          </a:p>
          <a:p>
            <a:pPr lvl="0"/>
            <a:endParaRPr lang="ru-RU" dirty="0" smtClean="0">
              <a:latin typeface="Cambria" pitchFamily="18" charset="0"/>
            </a:endParaRPr>
          </a:p>
          <a:p>
            <a:pPr lvl="0"/>
            <a:endParaRPr lang="ru-RU" dirty="0" smtClean="0">
              <a:latin typeface="Cambria" pitchFamily="18" charset="0"/>
            </a:endParaRPr>
          </a:p>
          <a:p>
            <a:pPr lvl="0"/>
            <a:endParaRPr lang="ru-RU" dirty="0" smtClean="0">
              <a:latin typeface="Cambria" pitchFamily="18" charset="0"/>
            </a:endParaRPr>
          </a:p>
          <a:p>
            <a:pPr lvl="0"/>
            <a:endParaRPr lang="ru-RU" dirty="0" smtClean="0">
              <a:latin typeface="Cambria" pitchFamily="18" charset="0"/>
            </a:endParaRPr>
          </a:p>
          <a:p>
            <a:pPr lvl="0"/>
            <a:endParaRPr lang="ru-RU" dirty="0" smtClean="0">
              <a:latin typeface="Cambria" pitchFamily="18" charset="0"/>
            </a:endParaRPr>
          </a:p>
          <a:p>
            <a:pPr lvl="0"/>
            <a:endParaRPr lang="ru-RU" dirty="0" smtClean="0">
              <a:latin typeface="Cambria" pitchFamily="18" charset="0"/>
            </a:endParaRPr>
          </a:p>
          <a:p>
            <a:pPr lvl="0"/>
            <a:r>
              <a:rPr lang="ru-RU" dirty="0" smtClean="0">
                <a:latin typeface="Cambria" pitchFamily="18" charset="0"/>
                <a:hlinkClick r:id="rId3" action="ppaction://hlinkfile"/>
              </a:rPr>
              <a:t>Первичное закрепление изученного.</a:t>
            </a:r>
            <a:r>
              <a:rPr lang="ru-RU" dirty="0" smtClean="0">
                <a:latin typeface="Cambria" pitchFamily="18" charset="0"/>
              </a:rPr>
              <a:t> (вопрос №1 и №2 )</a:t>
            </a:r>
          </a:p>
          <a:p>
            <a:endParaRPr lang="ru-RU" dirty="0"/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562620" y="1988840"/>
            <a:ext cx="3929090" cy="314152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xmlns="" val="899188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164" y="-33338"/>
            <a:ext cx="9150350" cy="692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 idx="4294967295"/>
          </p:nvPr>
        </p:nvSpPr>
        <p:spPr>
          <a:xfrm>
            <a:off x="457200" y="404664"/>
            <a:ext cx="8229600" cy="1435100"/>
          </a:xfrm>
        </p:spPr>
        <p:txBody>
          <a:bodyPr>
            <a:normAutofit fontScale="90000"/>
          </a:bodyPr>
          <a:lstStyle/>
          <a:p>
            <a:r>
              <a:rPr lang="ru-RU" sz="49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 action="ppaction://hlinkfile"/>
              </a:rPr>
              <a:t>Закон прямолинейного распространения света.</a:t>
            </a:r>
            <a:r>
              <a:rPr lang="ru-RU" b="1" dirty="0" smtClean="0">
                <a:solidFill>
                  <a:srgbClr val="7030A0"/>
                </a:solidFill>
              </a:rPr>
              <a:t/>
            </a:r>
            <a:br>
              <a:rPr lang="ru-RU" b="1" dirty="0" smtClean="0">
                <a:solidFill>
                  <a:srgbClr val="7030A0"/>
                </a:solidFill>
              </a:rPr>
            </a:b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59590" y="4221088"/>
            <a:ext cx="3878263" cy="22733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7" name="Объект 6"/>
          <p:cNvSpPr>
            <a:spLocks noGrp="1"/>
          </p:cNvSpPr>
          <p:nvPr>
            <p:ph sz="half" idx="4294967295"/>
          </p:nvPr>
        </p:nvSpPr>
        <p:spPr>
          <a:xfrm>
            <a:off x="4595813" y="2133600"/>
            <a:ext cx="4548187" cy="2547938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Свет в однородной прозрачной среде распространяется прямолинейно.</a:t>
            </a:r>
          </a:p>
          <a:p>
            <a:endParaRPr lang="ru-RU" sz="3200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28800"/>
            <a:ext cx="3876675" cy="230505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4600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175" y="-33338"/>
            <a:ext cx="9150350" cy="692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/>
              <a:t>Закон прямолинейного распространения света был впервые сформулирован Евклидом в III в. до н.э.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2276872"/>
            <a:ext cx="4038600" cy="279433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11960" y="1600200"/>
            <a:ext cx="4752528" cy="4525963"/>
          </a:xfrm>
        </p:spPr>
        <p:txBody>
          <a:bodyPr>
            <a:normAutofit lnSpcReduction="10000"/>
          </a:bodyPr>
          <a:lstStyle/>
          <a:p>
            <a:pPr lvl="0"/>
            <a:r>
              <a:rPr lang="ru-RU" dirty="0">
                <a:latin typeface="Cambria" pitchFamily="18" charset="0"/>
              </a:rPr>
              <a:t>	Древние греки и египтяне использовали закон прямолинейного распространения света для установления колонн по одной прямой. Колонны располагались так, чтобы из-за ближайшей к глазу колонны не были видны все остальные.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032727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175" y="-33338"/>
            <a:ext cx="9150350" cy="692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653" name="WordArt 4"/>
          <p:cNvSpPr>
            <a:spLocks noChangeArrowheads="1" noChangeShapeType="1" noTextEdit="1"/>
          </p:cNvSpPr>
          <p:nvPr/>
        </p:nvSpPr>
        <p:spPr bwMode="auto">
          <a:xfrm>
            <a:off x="1403648" y="260648"/>
            <a:ext cx="6336704" cy="98395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54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Образование тени</a:t>
            </a:r>
          </a:p>
        </p:txBody>
      </p:sp>
      <p:pic>
        <p:nvPicPr>
          <p:cNvPr id="6" name="Рисунок 5" descr="Рисунок1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211519" y="1990421"/>
            <a:ext cx="5017393" cy="360315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4581128"/>
            <a:ext cx="1427163" cy="120173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Текст 3"/>
          <p:cNvSpPr>
            <a:spLocks noGrp="1"/>
          </p:cNvSpPr>
          <p:nvPr>
            <p:ph type="body" sz="half" idx="4294967295"/>
          </p:nvPr>
        </p:nvSpPr>
        <p:spPr>
          <a:xfrm>
            <a:off x="0" y="1435100"/>
            <a:ext cx="3008313" cy="4691063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Тень – это та область пространства, в которую не попадает свет от источника.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xmlns="" val="83874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175" y="-33338"/>
            <a:ext cx="9150350" cy="692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709613" y="333375"/>
            <a:ext cx="8434387" cy="814388"/>
          </a:xfrm>
        </p:spPr>
        <p:txBody>
          <a:bodyPr>
            <a:noAutofit/>
          </a:bodyPr>
          <a:lstStyle/>
          <a:p>
            <a:r>
              <a:rPr lang="ru-RU" sz="4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Образование тени и полутени</a:t>
            </a:r>
            <a:endParaRPr lang="ru-RU" sz="4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004048" y="1268760"/>
            <a:ext cx="3432175" cy="476091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Текст 3"/>
          <p:cNvSpPr>
            <a:spLocks noGrp="1"/>
          </p:cNvSpPr>
          <p:nvPr>
            <p:ph type="body" sz="half" idx="4294967295"/>
          </p:nvPr>
        </p:nvSpPr>
        <p:spPr>
          <a:xfrm>
            <a:off x="827584" y="1484784"/>
            <a:ext cx="3744416" cy="4691063"/>
          </a:xfrm>
        </p:spPr>
        <p:txBody>
          <a:bodyPr>
            <a:normAutofit fontScale="92500" lnSpcReduction="20000"/>
          </a:bodyPr>
          <a:lstStyle/>
          <a:p>
            <a:r>
              <a:rPr lang="ru-RU" sz="2800" b="1" dirty="0" smtClean="0"/>
              <a:t>Полутень – это та область, в которую попадает свет от части источника света.</a:t>
            </a:r>
          </a:p>
          <a:p>
            <a:endParaRPr lang="ru-RU" sz="2800" b="1" dirty="0"/>
          </a:p>
          <a:p>
            <a:r>
              <a:rPr lang="ru-RU" sz="2800" b="1" dirty="0" smtClean="0">
                <a:hlinkClick r:id="rId4" action="ppaction://hlinkfile"/>
              </a:rPr>
              <a:t>Интерактивная модель «Тень-полутень»</a:t>
            </a:r>
            <a:endParaRPr lang="ru-RU" sz="2800" b="1" dirty="0" smtClean="0"/>
          </a:p>
          <a:p>
            <a:r>
              <a:rPr lang="ru-RU" sz="2400" u="sng" dirty="0">
                <a:hlinkClick r:id="rId5"/>
              </a:rPr>
              <a:t>http://files.school-collection.edu.ru/dlrstore/cb594b3f-30d1-472d-8a31-6c3411f30221/optic2.htm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1834528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175" y="-33338"/>
            <a:ext cx="9150350" cy="692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Текст 5"/>
          <p:cNvSpPr>
            <a:spLocks noGrp="1"/>
          </p:cNvSpPr>
          <p:nvPr>
            <p:ph sz="half" idx="4294967295"/>
          </p:nvPr>
        </p:nvSpPr>
        <p:spPr>
          <a:xfrm>
            <a:off x="1044575" y="3933825"/>
            <a:ext cx="8099425" cy="201612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b="1" dirty="0" smtClean="0">
                <a:solidFill>
                  <a:prstClr val="black"/>
                </a:solidFill>
                <a:latin typeface="Cambria" pitchFamily="18" charset="0"/>
              </a:rPr>
              <a:t>Во </a:t>
            </a:r>
            <a:r>
              <a:rPr lang="ru-RU" sz="2400" b="1" dirty="0">
                <a:solidFill>
                  <a:prstClr val="black"/>
                </a:solidFill>
                <a:latin typeface="Cambria" pitchFamily="18" charset="0"/>
              </a:rPr>
              <a:t>время ленного затмения Луна попадает в конус  тени, отбрасываемой Землей</a:t>
            </a:r>
            <a:r>
              <a:rPr lang="ru-RU" sz="2400" b="1" dirty="0" smtClean="0">
                <a:solidFill>
                  <a:prstClr val="black"/>
                </a:solidFill>
                <a:latin typeface="Cambria" pitchFamily="18" charset="0"/>
              </a:rPr>
              <a:t>.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prstClr val="black"/>
                </a:solidFill>
                <a:latin typeface="Cambria" pitchFamily="18" charset="0"/>
              </a:rPr>
              <a:t>Если </a:t>
            </a:r>
            <a:r>
              <a:rPr lang="ru-RU" sz="2400" b="1" dirty="0">
                <a:solidFill>
                  <a:prstClr val="black"/>
                </a:solidFill>
                <a:latin typeface="Cambria" pitchFamily="18" charset="0"/>
              </a:rPr>
              <a:t>вся Луна находится в области полной тени от Земли, наблюдается </a:t>
            </a:r>
            <a:r>
              <a:rPr lang="ru-RU" sz="2400" b="1" i="1" dirty="0">
                <a:solidFill>
                  <a:srgbClr val="FF0000"/>
                </a:solidFill>
                <a:latin typeface="Cambria" pitchFamily="18" charset="0"/>
              </a:rPr>
              <a:t>полное лунное  </a:t>
            </a:r>
            <a:r>
              <a:rPr lang="ru-RU" sz="2400" b="1" dirty="0">
                <a:solidFill>
                  <a:srgbClr val="FF0000"/>
                </a:solidFill>
                <a:latin typeface="Cambria" pitchFamily="18" charset="0"/>
              </a:rPr>
              <a:t>затмение</a:t>
            </a:r>
            <a:r>
              <a:rPr lang="ru-RU" sz="2400" b="1" dirty="0">
                <a:solidFill>
                  <a:prstClr val="black"/>
                </a:solidFill>
                <a:latin typeface="Cambria" pitchFamily="18" charset="0"/>
              </a:rPr>
              <a:t>. Если Луна погружена в тень не вся, то наблюдается </a:t>
            </a:r>
            <a:r>
              <a:rPr lang="ru-RU" sz="2400" b="1" i="1" dirty="0">
                <a:solidFill>
                  <a:srgbClr val="FF0000"/>
                </a:solidFill>
                <a:latin typeface="Cambria" pitchFamily="18" charset="0"/>
              </a:rPr>
              <a:t>частичное лунное </a:t>
            </a:r>
            <a:r>
              <a:rPr lang="ru-RU" sz="2400" b="1" dirty="0">
                <a:solidFill>
                  <a:srgbClr val="FF0000"/>
                </a:solidFill>
                <a:latin typeface="Cambria" pitchFamily="18" charset="0"/>
              </a:rPr>
              <a:t>затмение</a:t>
            </a:r>
            <a:r>
              <a:rPr lang="ru-RU" sz="2000" b="1" dirty="0">
                <a:solidFill>
                  <a:prstClr val="black"/>
                </a:solidFill>
                <a:latin typeface="Cambria" pitchFamily="18" charset="0"/>
              </a:rPr>
              <a:t>. </a:t>
            </a:r>
          </a:p>
          <a:p>
            <a:endParaRPr lang="ru-RU" dirty="0">
              <a:solidFill>
                <a:prstClr val="black"/>
              </a:solidFill>
              <a:latin typeface="Cambria" pitchFamily="18" charset="0"/>
            </a:endParaRPr>
          </a:p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467544" y="18864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 action="ppaction://hlinkfile"/>
              </a:rPr>
              <a:t>Лунное затмение</a:t>
            </a:r>
            <a:endParaRPr lang="ru-RU" sz="5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088356" y="1124744"/>
            <a:ext cx="4967288" cy="266382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50532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</TotalTime>
  <Words>287</Words>
  <Application>Microsoft Office PowerPoint</Application>
  <PresentationFormat>Экран (4:3)</PresentationFormat>
  <Paragraphs>50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Источники света. Распространение света.</vt:lpstr>
      <vt:lpstr>Что такое свет?</vt:lpstr>
      <vt:lpstr>Источники света </vt:lpstr>
      <vt:lpstr>Слайд 4</vt:lpstr>
      <vt:lpstr>Закон прямолинейного распространения света. </vt:lpstr>
      <vt:lpstr>Закон прямолинейного распространения света был впервые сформулирован Евклидом в III в. до н.э. </vt:lpstr>
      <vt:lpstr>Слайд 7</vt:lpstr>
      <vt:lpstr>Образование тени и полутени</vt:lpstr>
      <vt:lpstr>Лунное затмение</vt:lpstr>
      <vt:lpstr>Солнечное затмение</vt:lpstr>
      <vt:lpstr>Итог урока</vt:lpstr>
      <vt:lpstr>Слайд 12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Серёжа</dc:creator>
  <cp:lastModifiedBy>Олег</cp:lastModifiedBy>
  <cp:revision>21</cp:revision>
  <dcterms:created xsi:type="dcterms:W3CDTF">2013-01-05T20:26:23Z</dcterms:created>
  <dcterms:modified xsi:type="dcterms:W3CDTF">2013-01-09T20:30:28Z</dcterms:modified>
</cp:coreProperties>
</file>