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1524"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5F3FDB1-F7A9-4364-98E3-6E20E4A90AB4}" type="datetimeFigureOut">
              <a:rPr lang="ru-RU" smtClean="0"/>
              <a:t>12.12.2013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CCB357-C589-4462-8503-7708727B32E4}"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fld id="{5B106E36-FD25-4E2D-B0AA-010F637433A0}" type="datetimeFigureOut">
              <a:rPr lang="ru-RU" smtClean="0"/>
              <a:pPr/>
              <a:t>12.12.2013</a:t>
            </a:fld>
            <a:endParaRPr lang="ru-RU"/>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endParaRPr lang="ru-RU"/>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12.12.2013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12.12.2013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fld id="{5B106E36-FD25-4E2D-B0AA-010F637433A0}" type="datetimeFigureOut">
              <a:rPr lang="ru-RU" smtClean="0"/>
              <a:pPr/>
              <a:t>12.12.2013</a:t>
            </a:fld>
            <a:endParaRPr lang="ru-RU"/>
          </a:p>
        </p:txBody>
      </p:sp>
      <p:sp>
        <p:nvSpPr>
          <p:cNvPr id="5" name="Нижний колонтитул 4"/>
          <p:cNvSpPr>
            <a:spLocks noGrp="1"/>
          </p:cNvSpPr>
          <p:nvPr>
            <p:ph type="ftr" sz="quarter" idx="11"/>
          </p:nvPr>
        </p:nvSpPr>
        <p:spPr>
          <a:xfrm>
            <a:off x="457200" y="6480969"/>
            <a:ext cx="4260056" cy="300831"/>
          </a:xfrm>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Дата 3"/>
          <p:cNvSpPr>
            <a:spLocks noGrp="1"/>
          </p:cNvSpPr>
          <p:nvPr>
            <p:ph type="dt" sz="half" idx="10"/>
          </p:nvPr>
        </p:nvSpPr>
        <p:spPr>
          <a:xfrm>
            <a:off x="6955632" y="6477000"/>
            <a:ext cx="2133600" cy="304800"/>
          </a:xfrm>
        </p:spPr>
        <p:txBody>
          <a:bodyPr/>
          <a:lstStyle/>
          <a:p>
            <a:fld id="{5B106E36-FD25-4E2D-B0AA-010F637433A0}" type="datetimeFigureOut">
              <a:rPr lang="ru-RU" smtClean="0"/>
              <a:pPr/>
              <a:t>12.12.2013</a:t>
            </a:fld>
            <a:endParaRPr lang="ru-RU"/>
          </a:p>
        </p:txBody>
      </p:sp>
      <p:sp>
        <p:nvSpPr>
          <p:cNvPr id="5" name="Нижний колонтитул 4"/>
          <p:cNvSpPr>
            <a:spLocks noGrp="1"/>
          </p:cNvSpPr>
          <p:nvPr>
            <p:ph type="ftr" sz="quarter" idx="11"/>
          </p:nvPr>
        </p:nvSpPr>
        <p:spPr>
          <a:xfrm>
            <a:off x="2619376" y="6480969"/>
            <a:ext cx="4260056" cy="300831"/>
          </a:xfrm>
        </p:spPr>
        <p:txBody>
          <a:bodyPr/>
          <a:lstStyle/>
          <a:p>
            <a:endParaRPr lang="ru-RU"/>
          </a:p>
        </p:txBody>
      </p:sp>
      <p:sp>
        <p:nvSpPr>
          <p:cNvPr id="6" name="Номер слайда 5"/>
          <p:cNvSpPr>
            <a:spLocks noGrp="1"/>
          </p:cNvSpPr>
          <p:nvPr>
            <p:ph type="sldNum" sz="quarter" idx="12"/>
          </p:nvPr>
        </p:nvSpPr>
        <p:spPr>
          <a:xfrm>
            <a:off x="8451056" y="809624"/>
            <a:ext cx="502920" cy="300831"/>
          </a:xfrm>
        </p:spPr>
        <p:txBody>
          <a:bodyPr/>
          <a:lstStyle/>
          <a:p>
            <a:fld id="{725C68B6-61C2-468F-89AB-4B9F7531AA68}" type="slidenum">
              <a:rPr lang="ru-RU" smtClean="0"/>
              <a:pPr/>
              <a:t>‹#›</a:t>
            </a:fld>
            <a:endParaRPr lang="ru-RU"/>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fld id="{5B106E36-FD25-4E2D-B0AA-010F637433A0}" type="datetimeFigureOut">
              <a:rPr lang="ru-RU" smtClean="0"/>
              <a:pPr/>
              <a:t>12.12.2013</a:t>
            </a:fld>
            <a:endParaRPr lang="ru-RU"/>
          </a:p>
        </p:txBody>
      </p:sp>
      <p:sp>
        <p:nvSpPr>
          <p:cNvPr id="6" name="Нижний колонтитул 5"/>
          <p:cNvSpPr>
            <a:spLocks noGrp="1"/>
          </p:cNvSpPr>
          <p:nvPr>
            <p:ph type="ftr" sz="quarter" idx="11"/>
          </p:nvPr>
        </p:nvSpPr>
        <p:spPr>
          <a:xfrm>
            <a:off x="457200" y="6480969"/>
            <a:ext cx="4260056" cy="301752"/>
          </a:xfrm>
        </p:spPr>
        <p:txBody>
          <a:bodyPr/>
          <a:lstStyle/>
          <a:p>
            <a:endParaRPr lang="ru-RU"/>
          </a:p>
        </p:txBody>
      </p:sp>
      <p:sp>
        <p:nvSpPr>
          <p:cNvPr id="7" name="Номер слайда 6"/>
          <p:cNvSpPr>
            <a:spLocks noGrp="1"/>
          </p:cNvSpPr>
          <p:nvPr>
            <p:ph type="sldNum" sz="quarter" idx="12"/>
          </p:nvPr>
        </p:nvSpPr>
        <p:spPr>
          <a:xfrm>
            <a:off x="7589520" y="6480969"/>
            <a:ext cx="502920" cy="301752"/>
          </a:xfrm>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fld id="{5B106E36-FD25-4E2D-B0AA-010F637433A0}" type="datetimeFigureOut">
              <a:rPr lang="ru-RU" smtClean="0"/>
              <a:pPr/>
              <a:t>12.12.2013</a:t>
            </a:fld>
            <a:endParaRPr lang="ru-RU"/>
          </a:p>
        </p:txBody>
      </p:sp>
      <p:sp>
        <p:nvSpPr>
          <p:cNvPr id="8" name="Нижний колонтитул 7"/>
          <p:cNvSpPr>
            <a:spLocks noGrp="1"/>
          </p:cNvSpPr>
          <p:nvPr>
            <p:ph type="ftr" sz="quarter" idx="11"/>
          </p:nvPr>
        </p:nvSpPr>
        <p:spPr>
          <a:xfrm>
            <a:off x="457200" y="6480969"/>
            <a:ext cx="4261104" cy="301752"/>
          </a:xfrm>
        </p:spPr>
        <p:txBody>
          <a:bodyPr/>
          <a:lstStyle/>
          <a:p>
            <a:endParaRPr lang="ru-RU"/>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12.12.2013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fld id="{5B106E36-FD25-4E2D-B0AA-010F637433A0}" type="datetimeFigureOut">
              <a:rPr lang="ru-RU" smtClean="0"/>
              <a:pPr/>
              <a:t>12.12.2013</a:t>
            </a:fld>
            <a:endParaRPr lang="ru-RU"/>
          </a:p>
        </p:txBody>
      </p:sp>
      <p:sp>
        <p:nvSpPr>
          <p:cNvPr id="3" name="Нижний колонтитул 2"/>
          <p:cNvSpPr>
            <a:spLocks noGrp="1"/>
          </p:cNvSpPr>
          <p:nvPr>
            <p:ph type="ftr" sz="quarter" idx="11"/>
          </p:nvPr>
        </p:nvSpPr>
        <p:spPr>
          <a:xfrm>
            <a:off x="457200" y="6481890"/>
            <a:ext cx="4260056" cy="300831"/>
          </a:xfrm>
        </p:spPr>
        <p:txBody>
          <a:bodyPr/>
          <a:lstStyle/>
          <a:p>
            <a:endParaRPr lang="ru-RU"/>
          </a:p>
        </p:txBody>
      </p:sp>
      <p:sp>
        <p:nvSpPr>
          <p:cNvPr id="4" name="Номер слайда 3"/>
          <p:cNvSpPr>
            <a:spLocks noGrp="1"/>
          </p:cNvSpPr>
          <p:nvPr>
            <p:ph type="sldNum" sz="quarter" idx="12"/>
          </p:nvPr>
        </p:nvSpPr>
        <p:spPr>
          <a:xfrm>
            <a:off x="7589520" y="6480969"/>
            <a:ext cx="502920" cy="301752"/>
          </a:xfrm>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fld id="{5B106E36-FD25-4E2D-B0AA-010F637433A0}" type="datetimeFigureOut">
              <a:rPr lang="ru-RU" smtClean="0"/>
              <a:pPr/>
              <a:t>12.12.2013</a:t>
            </a:fld>
            <a:endParaRPr lang="ru-RU"/>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fld id="{5B106E36-FD25-4E2D-B0AA-010F637433A0}" type="datetimeFigureOut">
              <a:rPr lang="ru-RU" smtClean="0"/>
              <a:pPr/>
              <a:t>12.12.2013</a:t>
            </a:fld>
            <a:endParaRPr lang="ru-RU"/>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5B106E36-FD25-4E2D-B0AA-010F637433A0}" type="datetimeFigureOut">
              <a:rPr lang="ru-RU" smtClean="0"/>
              <a:pPr/>
              <a:t>12.12.2013</a:t>
            </a:fld>
            <a:endParaRPr lang="ru-RU"/>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ru-RU"/>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7.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«Физика в Спорте»</a:t>
            </a:r>
            <a:endParaRPr lang="ru-RU" dirty="0"/>
          </a:p>
        </p:txBody>
      </p:sp>
      <p:sp>
        <p:nvSpPr>
          <p:cNvPr id="3" name="Подзаголовок 2"/>
          <p:cNvSpPr>
            <a:spLocks noGrp="1"/>
          </p:cNvSpPr>
          <p:nvPr>
            <p:ph type="subTitle" idx="1"/>
          </p:nvPr>
        </p:nvSpPr>
        <p:spPr>
          <a:xfrm>
            <a:off x="0" y="5214950"/>
            <a:ext cx="7858148" cy="1357298"/>
          </a:xfrm>
        </p:spPr>
        <p:txBody>
          <a:bodyPr>
            <a:normAutofit fontScale="92500" lnSpcReduction="10000"/>
          </a:bodyPr>
          <a:lstStyle/>
          <a:p>
            <a:r>
              <a:rPr lang="ru-RU" dirty="0" smtClean="0">
                <a:solidFill>
                  <a:schemeClr val="accent1">
                    <a:lumMod val="60000"/>
                    <a:lumOff val="40000"/>
                  </a:schemeClr>
                </a:solidFill>
                <a:effectLst>
                  <a:outerShdw blurRad="38100" dist="38100" dir="2700000" algn="tl">
                    <a:srgbClr val="000000">
                      <a:alpha val="43137"/>
                    </a:srgbClr>
                  </a:outerShdw>
                </a:effectLst>
              </a:rPr>
              <a:t>Выполнили ученицы 10 «А» класса</a:t>
            </a:r>
            <a:r>
              <a:rPr lang="en-US" dirty="0" smtClean="0">
                <a:solidFill>
                  <a:srgbClr val="92D050"/>
                </a:solidFill>
                <a:effectLst>
                  <a:outerShdw blurRad="38100" dist="38100" dir="2700000" algn="tl">
                    <a:srgbClr val="000000">
                      <a:alpha val="43137"/>
                    </a:srgbClr>
                  </a:outerShdw>
                </a:effectLst>
              </a:rPr>
              <a:t>:</a:t>
            </a:r>
          </a:p>
          <a:p>
            <a:r>
              <a:rPr lang="en-US" dirty="0" smtClean="0">
                <a:solidFill>
                  <a:srgbClr val="FF0000"/>
                </a:solidFill>
                <a:effectLst>
                  <a:outerShdw blurRad="38100" dist="38100" dir="2700000" algn="tl">
                    <a:srgbClr val="000000">
                      <a:alpha val="43137"/>
                    </a:srgbClr>
                  </a:outerShdw>
                </a:effectLst>
              </a:rPr>
              <a:t>1.</a:t>
            </a:r>
            <a:r>
              <a:rPr lang="ru-RU" dirty="0" smtClean="0">
                <a:solidFill>
                  <a:srgbClr val="92D050"/>
                </a:solidFill>
                <a:effectLst>
                  <a:outerShdw blurRad="38100" dist="38100" dir="2700000" algn="tl">
                    <a:srgbClr val="000000">
                      <a:alpha val="43137"/>
                    </a:srgbClr>
                  </a:outerShdw>
                </a:effectLst>
              </a:rPr>
              <a:t>Сластина С.</a:t>
            </a:r>
            <a:endParaRPr lang="en-US" dirty="0" smtClean="0">
              <a:solidFill>
                <a:srgbClr val="92D050"/>
              </a:solidFill>
              <a:effectLst>
                <a:outerShdw blurRad="38100" dist="38100" dir="2700000" algn="tl">
                  <a:srgbClr val="000000">
                    <a:alpha val="43137"/>
                  </a:srgbClr>
                </a:outerShdw>
              </a:effectLst>
            </a:endParaRPr>
          </a:p>
          <a:p>
            <a:r>
              <a:rPr lang="en-US" dirty="0" smtClean="0">
                <a:solidFill>
                  <a:srgbClr val="FF0000"/>
                </a:solidFill>
                <a:effectLst>
                  <a:outerShdw blurRad="38100" dist="38100" dir="2700000" algn="tl">
                    <a:srgbClr val="000000">
                      <a:alpha val="43137"/>
                    </a:srgbClr>
                  </a:outerShdw>
                </a:effectLst>
              </a:rPr>
              <a:t>2.</a:t>
            </a:r>
            <a:r>
              <a:rPr lang="ru-RU" dirty="0" smtClean="0">
                <a:solidFill>
                  <a:srgbClr val="92D050"/>
                </a:solidFill>
                <a:effectLst>
                  <a:outerShdw blurRad="38100" dist="38100" dir="2700000" algn="tl">
                    <a:srgbClr val="000000">
                      <a:alpha val="43137"/>
                    </a:srgbClr>
                  </a:outerShdw>
                </a:effectLst>
              </a:rPr>
              <a:t>Линкова Л.</a:t>
            </a:r>
            <a:endParaRPr lang="en-US" dirty="0" smtClean="0">
              <a:solidFill>
                <a:srgbClr val="92D050"/>
              </a:solidFill>
              <a:effectLst>
                <a:outerShdw blurRad="38100" dist="38100" dir="2700000" algn="tl">
                  <a:srgbClr val="000000">
                    <a:alpha val="43137"/>
                  </a:srgbClr>
                </a:outerShdw>
              </a:effectLst>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Dex\Desktop\000_DV530590c.jpg"/>
          <p:cNvPicPr>
            <a:picLocks noChangeAspect="1" noChangeArrowheads="1"/>
          </p:cNvPicPr>
          <p:nvPr/>
        </p:nvPicPr>
        <p:blipFill>
          <a:blip r:embed="rId2"/>
          <a:srcRect/>
          <a:stretch>
            <a:fillRect/>
          </a:stretch>
        </p:blipFill>
        <p:spPr bwMode="auto">
          <a:xfrm>
            <a:off x="571472" y="642918"/>
            <a:ext cx="4429156" cy="2428892"/>
          </a:xfrm>
          <a:prstGeom prst="rect">
            <a:avLst/>
          </a:prstGeom>
        </p:spPr>
        <p:style>
          <a:lnRef idx="1">
            <a:schemeClr val="accent6"/>
          </a:lnRef>
          <a:fillRef idx="2">
            <a:schemeClr val="accent6"/>
          </a:fillRef>
          <a:effectRef idx="1">
            <a:schemeClr val="accent6"/>
          </a:effectRef>
          <a:fontRef idx="minor">
            <a:schemeClr val="dk1"/>
          </a:fontRef>
        </p:style>
      </p:pic>
      <p:pic>
        <p:nvPicPr>
          <p:cNvPr id="4099" name="Picture 3" descr="C:\Users\Dex\Desktop\Метательный-диск.jpg"/>
          <p:cNvPicPr>
            <a:picLocks noChangeAspect="1" noChangeArrowheads="1"/>
          </p:cNvPicPr>
          <p:nvPr/>
        </p:nvPicPr>
        <p:blipFill>
          <a:blip r:embed="rId3"/>
          <a:srcRect/>
          <a:stretch>
            <a:fillRect/>
          </a:stretch>
        </p:blipFill>
        <p:spPr bwMode="auto">
          <a:xfrm>
            <a:off x="5643570" y="642918"/>
            <a:ext cx="2908300" cy="2112962"/>
          </a:xfrm>
          <a:prstGeom prst="rect">
            <a:avLst/>
          </a:prstGeom>
        </p:spPr>
        <p:style>
          <a:lnRef idx="1">
            <a:schemeClr val="accent6"/>
          </a:lnRef>
          <a:fillRef idx="2">
            <a:schemeClr val="accent6"/>
          </a:fillRef>
          <a:effectRef idx="1">
            <a:schemeClr val="accent6"/>
          </a:effectRef>
          <a:fontRef idx="minor">
            <a:schemeClr val="dk1"/>
          </a:fontRef>
        </p:style>
      </p:pic>
      <p:pic>
        <p:nvPicPr>
          <p:cNvPr id="4100" name="Picture 4" descr="C:\Users\Dex\Desktop\metanie_diska.jpg"/>
          <p:cNvPicPr>
            <a:picLocks noChangeAspect="1" noChangeArrowheads="1"/>
          </p:cNvPicPr>
          <p:nvPr/>
        </p:nvPicPr>
        <p:blipFill>
          <a:blip r:embed="rId4"/>
          <a:srcRect/>
          <a:stretch>
            <a:fillRect/>
          </a:stretch>
        </p:blipFill>
        <p:spPr bwMode="auto">
          <a:xfrm>
            <a:off x="214282" y="3857628"/>
            <a:ext cx="4929222" cy="2661502"/>
          </a:xfrm>
          <a:prstGeom prst="rect">
            <a:avLst/>
          </a:prstGeom>
        </p:spPr>
        <p:style>
          <a:lnRef idx="1">
            <a:schemeClr val="accent6"/>
          </a:lnRef>
          <a:fillRef idx="2">
            <a:schemeClr val="accent6"/>
          </a:fillRef>
          <a:effectRef idx="1">
            <a:schemeClr val="accent6"/>
          </a:effectRef>
          <a:fontRef idx="minor">
            <a:schemeClr val="dk1"/>
          </a:fontRef>
        </p:style>
      </p:pic>
      <p:pic>
        <p:nvPicPr>
          <p:cNvPr id="4101" name="Picture 5" descr="C:\Users\Dex\Desktop\1332173554_karsak.jpg"/>
          <p:cNvPicPr>
            <a:picLocks noChangeAspect="1" noChangeArrowheads="1"/>
          </p:cNvPicPr>
          <p:nvPr/>
        </p:nvPicPr>
        <p:blipFill>
          <a:blip r:embed="rId5"/>
          <a:srcRect/>
          <a:stretch>
            <a:fillRect/>
          </a:stretch>
        </p:blipFill>
        <p:spPr bwMode="auto">
          <a:xfrm>
            <a:off x="5643570" y="3786190"/>
            <a:ext cx="3143271" cy="2357454"/>
          </a:xfrm>
          <a:prstGeom prst="rect">
            <a:avLst/>
          </a:prstGeom>
        </p:spPr>
        <p:style>
          <a:lnRef idx="1">
            <a:schemeClr val="accent6"/>
          </a:lnRef>
          <a:fillRef idx="2">
            <a:schemeClr val="accent6"/>
          </a:fillRef>
          <a:effectRef idx="1">
            <a:schemeClr val="accent6"/>
          </a:effectRef>
          <a:fontRef idx="minor">
            <a:schemeClr val="dk1"/>
          </a:fontRef>
        </p:style>
      </p:pic>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0"/>
            <a:ext cx="8229600" cy="1214422"/>
          </a:xfrm>
        </p:spPr>
        <p:txBody>
          <a:bodyPr>
            <a:normAutofit fontScale="90000"/>
          </a:bodyPr>
          <a:lstStyle/>
          <a:p>
            <a:pPr algn="ctr"/>
            <a:r>
              <a:rPr lang="ru-RU" dirty="0" smtClean="0"/>
              <a:t>Настольный теннис и физика</a:t>
            </a:r>
            <a:endParaRPr lang="ru-RU" dirty="0"/>
          </a:p>
        </p:txBody>
      </p:sp>
      <p:sp>
        <p:nvSpPr>
          <p:cNvPr id="3" name="Содержимое 2"/>
          <p:cNvSpPr>
            <a:spLocks noGrp="1"/>
          </p:cNvSpPr>
          <p:nvPr>
            <p:ph idx="1"/>
          </p:nvPr>
        </p:nvSpPr>
        <p:spPr>
          <a:xfrm>
            <a:off x="0" y="928670"/>
            <a:ext cx="9144000" cy="5929330"/>
          </a:xfrm>
        </p:spPr>
        <p:txBody>
          <a:bodyPr>
            <a:normAutofit fontScale="55000" lnSpcReduction="20000"/>
          </a:bodyPr>
          <a:lstStyle/>
          <a:p>
            <a:pPr>
              <a:buFont typeface="Wingdings" pitchFamily="2" charset="2"/>
              <a:buChar char="ü"/>
            </a:pPr>
            <a:r>
              <a:rPr lang="ru-RU" dirty="0" smtClean="0"/>
              <a:t>Настольный теннис — спортивная игра на с маленьким целлулоидным мячом небольшими ракетками.</a:t>
            </a:r>
          </a:p>
          <a:p>
            <a:pPr>
              <a:buFont typeface="Wingdings" pitchFamily="2" charset="2"/>
              <a:buChar char="ü"/>
            </a:pPr>
            <a:r>
              <a:rPr lang="ru-RU" dirty="0" smtClean="0"/>
              <a:t> </a:t>
            </a:r>
            <a:r>
              <a:rPr lang="ru-RU" i="1" dirty="0" smtClean="0">
                <a:solidFill>
                  <a:srgbClr val="92D050"/>
                </a:solidFill>
                <a:effectLst>
                  <a:outerShdw blurRad="38100" dist="38100" dir="2700000" algn="tl">
                    <a:srgbClr val="000000">
                      <a:alpha val="43137"/>
                    </a:srgbClr>
                  </a:outerShdw>
                </a:effectLst>
              </a:rPr>
              <a:t>Основу этой игры составляет индивидуальная техника. На столе длиной 274 см и шириной 152,5 см с сеткой посередине на высоте 15,25 см спортсмен показывает свое мастерство</a:t>
            </a:r>
            <a:r>
              <a:rPr lang="ru-RU" dirty="0" smtClean="0"/>
              <a:t>: </a:t>
            </a:r>
            <a:r>
              <a:rPr lang="ru-RU" i="1" dirty="0" smtClean="0">
                <a:solidFill>
                  <a:srgbClr val="FFFF00"/>
                </a:solidFill>
                <a:effectLst>
                  <a:outerShdw blurRad="38100" dist="38100" dir="2700000" algn="tl">
                    <a:srgbClr val="000000">
                      <a:alpha val="43137"/>
                    </a:srgbClr>
                  </a:outerShdw>
                </a:effectLst>
              </a:rPr>
              <a:t>он должен точно послать мяч на другую половину стола независимо от того, близко или далеко от сетки «приземлился»  мяч, посланный соперником, высоко или низко он отскочил и каков характер его вращения</a:t>
            </a:r>
            <a:r>
              <a:rPr lang="ru-RU" dirty="0" smtClean="0"/>
              <a:t>.</a:t>
            </a:r>
          </a:p>
          <a:p>
            <a:pPr>
              <a:buFont typeface="Wingdings" pitchFamily="2" charset="2"/>
              <a:buChar char="ü"/>
            </a:pPr>
            <a:r>
              <a:rPr lang="ru-RU" dirty="0" smtClean="0"/>
              <a:t> </a:t>
            </a:r>
            <a:r>
              <a:rPr lang="ru-RU" i="1" dirty="0" smtClean="0">
                <a:solidFill>
                  <a:srgbClr val="FFC000"/>
                </a:solidFill>
                <a:effectLst>
                  <a:outerShdw blurRad="38100" dist="38100" dir="2700000" algn="tl">
                    <a:srgbClr val="000000">
                      <a:alpha val="43137"/>
                    </a:srgbClr>
                  </a:outerShdw>
                </a:effectLst>
              </a:rPr>
              <a:t>Для того чтобы играть точно, необходимо знать, как образуется траектория полета мяча, и изучить ее границы. Траектория полета мяча зависит прежде всего от вида и силы удара игрока по мячу</a:t>
            </a:r>
            <a:r>
              <a:rPr lang="ru-RU" dirty="0" smtClean="0"/>
              <a:t>; </a:t>
            </a:r>
            <a:r>
              <a:rPr lang="ru-RU" i="1" dirty="0" smtClean="0">
                <a:solidFill>
                  <a:srgbClr val="FFFF00"/>
                </a:solidFill>
                <a:effectLst>
                  <a:outerShdw blurRad="38100" dist="38100" dir="2700000" algn="tl">
                    <a:srgbClr val="000000">
                      <a:alpha val="43137"/>
                    </a:srgbClr>
                  </a:outerShdw>
                </a:effectLst>
              </a:rPr>
              <a:t>обычно ее характеризуют высотой дуги и зоной игры</a:t>
            </a:r>
            <a:r>
              <a:rPr lang="ru-RU" dirty="0" smtClean="0"/>
              <a:t>. Дуга в процессе полета мяча под действием силы тяжести и сопротивления воздуха постепенно снижается. Изменение формы дуги, а также которое пролетает мяч, различны из-за направлений приложенных к мячу усилий со стороны движущейся ракетки (ракетка может двигаться вперед, вперед — вниз, вперед — вверх). В ходе игры игрок учитывает физику процесса:</a:t>
            </a:r>
          </a:p>
          <a:p>
            <a:pPr>
              <a:buFont typeface="Arial" pitchFamily="34" charset="0"/>
              <a:buChar char="•"/>
            </a:pPr>
            <a:r>
              <a:rPr lang="ru-RU" dirty="0" smtClean="0"/>
              <a:t> </a:t>
            </a:r>
            <a:r>
              <a:rPr lang="ru-RU" i="1" dirty="0" smtClean="0">
                <a:solidFill>
                  <a:srgbClr val="92D050"/>
                </a:solidFill>
                <a:effectLst>
                  <a:outerShdw blurRad="38100" dist="38100" dir="2700000" algn="tl">
                    <a:srgbClr val="000000">
                      <a:alpha val="43137"/>
                    </a:srgbClr>
                  </a:outerShdw>
                </a:effectLst>
              </a:rPr>
              <a:t>дальность полета тела, брошенного  в воздухе под углом в 45°, максимальна; угол меньше или больше 45°, то дальность полета меньше. </a:t>
            </a:r>
          </a:p>
          <a:p>
            <a:pPr>
              <a:buFont typeface="Wingdings" pitchFamily="2" charset="2"/>
              <a:buChar char="ü"/>
            </a:pPr>
            <a:r>
              <a:rPr lang="ru-RU" dirty="0" smtClean="0"/>
              <a:t>Эта закономерность имеет большое значение: </a:t>
            </a:r>
            <a:r>
              <a:rPr lang="ru-RU" i="1" dirty="0" smtClean="0">
                <a:solidFill>
                  <a:srgbClr val="92D050"/>
                </a:solidFill>
                <a:effectLst>
                  <a:outerShdw blurRad="38100" dist="38100" dir="2700000" algn="tl">
                    <a:srgbClr val="000000">
                      <a:alpha val="43137"/>
                    </a:srgbClr>
                  </a:outerShdw>
                </a:effectLst>
              </a:rPr>
              <a:t>она помогает понять взаимосвязь между высотой дуги и дальностью мяча</a:t>
            </a:r>
            <a:r>
              <a:rPr lang="ru-RU" dirty="0" smtClean="0"/>
              <a:t> </a:t>
            </a:r>
            <a:r>
              <a:rPr lang="ru-RU" i="1" dirty="0" smtClean="0">
                <a:solidFill>
                  <a:srgbClr val="FF0000"/>
                </a:solidFill>
                <a:effectLst>
                  <a:outerShdw blurRad="38100" dist="38100" dir="2700000" algn="tl">
                    <a:srgbClr val="000000">
                      <a:alpha val="43137"/>
                    </a:srgbClr>
                  </a:outerShdw>
                </a:effectLst>
              </a:rPr>
              <a:t>(</a:t>
            </a:r>
            <a:r>
              <a:rPr lang="ru-RU" i="1" dirty="0" smtClean="0">
                <a:solidFill>
                  <a:srgbClr val="00B050"/>
                </a:solidFill>
                <a:effectLst>
                  <a:outerShdw blurRad="38100" dist="38100" dir="2700000" algn="tl">
                    <a:srgbClr val="000000">
                      <a:alpha val="43137"/>
                    </a:srgbClr>
                  </a:outerShdw>
                </a:effectLst>
              </a:rPr>
              <a:t>зоной игры</a:t>
            </a:r>
            <a:r>
              <a:rPr lang="ru-RU" i="1" dirty="0" smtClean="0">
                <a:solidFill>
                  <a:srgbClr val="FF0000"/>
                </a:solidFill>
                <a:effectLst>
                  <a:outerShdw blurRad="38100" dist="38100" dir="2700000" algn="tl">
                    <a:srgbClr val="000000">
                      <a:alpha val="43137"/>
                    </a:srgbClr>
                  </a:outerShdw>
                </a:effectLst>
              </a:rPr>
              <a:t>)</a:t>
            </a:r>
            <a:r>
              <a:rPr lang="ru-RU" dirty="0" smtClean="0"/>
              <a:t>.</a:t>
            </a:r>
          </a:p>
          <a:p>
            <a:pPr>
              <a:buFont typeface="Wingdings" pitchFamily="2" charset="2"/>
              <a:buChar char="ü"/>
            </a:pPr>
            <a:r>
              <a:rPr lang="ru-RU" i="1" u="sng" dirty="0" smtClean="0">
                <a:solidFill>
                  <a:srgbClr val="92D050"/>
                </a:solidFill>
                <a:effectLst>
                  <a:outerShdw blurRad="38100" dist="38100" dir="2700000" algn="tl">
                    <a:srgbClr val="000000">
                      <a:alpha val="43137"/>
                    </a:srgbClr>
                  </a:outerShdw>
                </a:effectLst>
              </a:rPr>
              <a:t>На траекторию полета мяча оказывают влияние изменения угла наклона ракетки, величина приложенной к ней силы, характер вращения и положение на ракетке отраженного мяча.</a:t>
            </a:r>
          </a:p>
          <a:p>
            <a:endParaRPr lang="ru-RU" dirty="0"/>
          </a:p>
        </p:txBody>
      </p:sp>
      <p:sp>
        <p:nvSpPr>
          <p:cNvPr id="4" name="Управляющая кнопка: домой 3">
            <a:hlinkClick r:id="rId2" action="ppaction://hlinksldjump" highlightClick="1"/>
          </p:cNvPr>
          <p:cNvSpPr/>
          <p:nvPr/>
        </p:nvSpPr>
        <p:spPr>
          <a:xfrm>
            <a:off x="142844" y="142852"/>
            <a:ext cx="509318" cy="461205"/>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Dex\Desktop\540683801_7.jpg"/>
          <p:cNvPicPr>
            <a:picLocks noChangeAspect="1" noChangeArrowheads="1"/>
          </p:cNvPicPr>
          <p:nvPr/>
        </p:nvPicPr>
        <p:blipFill>
          <a:blip r:embed="rId2"/>
          <a:srcRect/>
          <a:stretch>
            <a:fillRect/>
          </a:stretch>
        </p:blipFill>
        <p:spPr bwMode="auto">
          <a:xfrm>
            <a:off x="500034" y="3786190"/>
            <a:ext cx="4318054" cy="2757494"/>
          </a:xfrm>
          <a:prstGeom prst="rect">
            <a:avLst/>
          </a:prstGeom>
        </p:spPr>
        <p:style>
          <a:lnRef idx="1">
            <a:schemeClr val="accent6"/>
          </a:lnRef>
          <a:fillRef idx="2">
            <a:schemeClr val="accent6"/>
          </a:fillRef>
          <a:effectRef idx="1">
            <a:schemeClr val="accent6"/>
          </a:effectRef>
          <a:fontRef idx="minor">
            <a:schemeClr val="dk1"/>
          </a:fontRef>
        </p:style>
      </p:pic>
      <p:pic>
        <p:nvPicPr>
          <p:cNvPr id="5123" name="Picture 3" descr="C:\Users\Dex\Desktop\520ca78ce1530.jpg"/>
          <p:cNvPicPr>
            <a:picLocks noChangeAspect="1" noChangeArrowheads="1"/>
          </p:cNvPicPr>
          <p:nvPr/>
        </p:nvPicPr>
        <p:blipFill>
          <a:blip r:embed="rId3"/>
          <a:srcRect/>
          <a:stretch>
            <a:fillRect/>
          </a:stretch>
        </p:blipFill>
        <p:spPr bwMode="auto">
          <a:xfrm>
            <a:off x="5429256" y="3429000"/>
            <a:ext cx="3485782" cy="2613030"/>
          </a:xfrm>
          <a:prstGeom prst="rect">
            <a:avLst/>
          </a:prstGeom>
        </p:spPr>
        <p:style>
          <a:lnRef idx="1">
            <a:schemeClr val="accent6"/>
          </a:lnRef>
          <a:fillRef idx="2">
            <a:schemeClr val="accent6"/>
          </a:fillRef>
          <a:effectRef idx="1">
            <a:schemeClr val="accent6"/>
          </a:effectRef>
          <a:fontRef idx="minor">
            <a:schemeClr val="dk1"/>
          </a:fontRef>
        </p:style>
      </p:pic>
      <p:pic>
        <p:nvPicPr>
          <p:cNvPr id="5124" name="Picture 4" descr="C:\Users\Dex\Desktop\MasaTenisi2.jpg"/>
          <p:cNvPicPr>
            <a:picLocks noChangeAspect="1" noChangeArrowheads="1"/>
          </p:cNvPicPr>
          <p:nvPr/>
        </p:nvPicPr>
        <p:blipFill>
          <a:blip r:embed="rId4"/>
          <a:srcRect/>
          <a:stretch>
            <a:fillRect/>
          </a:stretch>
        </p:blipFill>
        <p:spPr bwMode="auto">
          <a:xfrm>
            <a:off x="5143504" y="357166"/>
            <a:ext cx="3571900" cy="2440798"/>
          </a:xfrm>
          <a:prstGeom prst="rect">
            <a:avLst/>
          </a:prstGeom>
        </p:spPr>
        <p:style>
          <a:lnRef idx="1">
            <a:schemeClr val="accent6"/>
          </a:lnRef>
          <a:fillRef idx="2">
            <a:schemeClr val="accent6"/>
          </a:fillRef>
          <a:effectRef idx="1">
            <a:schemeClr val="accent6"/>
          </a:effectRef>
          <a:fontRef idx="minor">
            <a:schemeClr val="dk1"/>
          </a:fontRef>
        </p:style>
      </p:pic>
      <p:pic>
        <p:nvPicPr>
          <p:cNvPr id="5125" name="Picture 5" descr="C:\Users\Dex\Desktop\_44954406_tabletennis512.jpg"/>
          <p:cNvPicPr>
            <a:picLocks noChangeAspect="1" noChangeArrowheads="1"/>
          </p:cNvPicPr>
          <p:nvPr/>
        </p:nvPicPr>
        <p:blipFill>
          <a:blip r:embed="rId5"/>
          <a:srcRect/>
          <a:stretch>
            <a:fillRect/>
          </a:stretch>
        </p:blipFill>
        <p:spPr bwMode="auto">
          <a:xfrm>
            <a:off x="500034" y="714356"/>
            <a:ext cx="4191030" cy="2357454"/>
          </a:xfrm>
          <a:prstGeom prst="rect">
            <a:avLst/>
          </a:prstGeom>
        </p:spPr>
        <p:style>
          <a:lnRef idx="1">
            <a:schemeClr val="accent6"/>
          </a:lnRef>
          <a:fillRef idx="2">
            <a:schemeClr val="accent6"/>
          </a:fillRef>
          <a:effectRef idx="1">
            <a:schemeClr val="accent6"/>
          </a:effectRef>
          <a:fontRef idx="minor">
            <a:schemeClr val="dk1"/>
          </a:fontRef>
        </p:style>
      </p:pic>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071546"/>
          </a:xfrm>
        </p:spPr>
        <p:txBody>
          <a:bodyPr/>
          <a:lstStyle/>
          <a:p>
            <a:pPr algn="ctr"/>
            <a:r>
              <a:rPr lang="ru-RU" dirty="0" smtClean="0"/>
              <a:t>Оглавление</a:t>
            </a:r>
            <a:endParaRPr lang="ru-RU" dirty="0"/>
          </a:p>
        </p:txBody>
      </p:sp>
      <p:sp>
        <p:nvSpPr>
          <p:cNvPr id="5" name="Содержимое 4"/>
          <p:cNvSpPr>
            <a:spLocks noGrp="1"/>
          </p:cNvSpPr>
          <p:nvPr>
            <p:ph idx="1"/>
          </p:nvPr>
        </p:nvSpPr>
        <p:spPr>
          <a:xfrm>
            <a:off x="714348" y="857232"/>
            <a:ext cx="7929618" cy="5143512"/>
          </a:xfrm>
        </p:spPr>
        <p:txBody>
          <a:bodyPr>
            <a:normAutofit/>
          </a:bodyPr>
          <a:lstStyle/>
          <a:p>
            <a:pPr marL="578358" indent="-514350">
              <a:buFont typeface="+mj-lt"/>
              <a:buAutoNum type="arabicPeriod"/>
            </a:pPr>
            <a:r>
              <a:rPr lang="ru-RU" sz="2800" i="1" dirty="0" smtClean="0">
                <a:effectLst>
                  <a:outerShdw blurRad="38100" dist="38100" dir="2700000" algn="tl">
                    <a:srgbClr val="000000">
                      <a:alpha val="43137"/>
                    </a:srgbClr>
                  </a:outerShdw>
                </a:effectLst>
                <a:hlinkClick r:id="rId2" action="ppaction://hlinksldjump"/>
              </a:rPr>
              <a:t>Физика в баскетболе</a:t>
            </a:r>
            <a:endParaRPr lang="ru-RU" sz="2800" i="1" dirty="0" smtClean="0">
              <a:effectLst>
                <a:outerShdw blurRad="38100" dist="38100" dir="2700000" algn="tl">
                  <a:srgbClr val="000000">
                    <a:alpha val="43137"/>
                  </a:srgbClr>
                </a:outerShdw>
              </a:effectLst>
            </a:endParaRPr>
          </a:p>
          <a:p>
            <a:pPr marL="578358" indent="-514350">
              <a:buFont typeface="+mj-lt"/>
              <a:buAutoNum type="arabicPeriod"/>
            </a:pPr>
            <a:r>
              <a:rPr lang="ru-RU" sz="2800" i="1" dirty="0" smtClean="0">
                <a:effectLst>
                  <a:outerShdw blurRad="38100" dist="38100" dir="2700000" algn="tl">
                    <a:srgbClr val="000000">
                      <a:alpha val="43137"/>
                    </a:srgbClr>
                  </a:outerShdw>
                </a:effectLst>
                <a:hlinkClick r:id="rId3" action="ppaction://hlinksldjump"/>
              </a:rPr>
              <a:t>Физика в легкоатлетических прыжках</a:t>
            </a:r>
            <a:endParaRPr lang="ru-RU" sz="2800" i="1" dirty="0" smtClean="0">
              <a:effectLst>
                <a:outerShdw blurRad="38100" dist="38100" dir="2700000" algn="tl">
                  <a:srgbClr val="000000">
                    <a:alpha val="43137"/>
                  </a:srgbClr>
                </a:outerShdw>
              </a:effectLst>
            </a:endParaRPr>
          </a:p>
          <a:p>
            <a:pPr marL="578358" indent="-514350">
              <a:buFont typeface="+mj-lt"/>
              <a:buAutoNum type="arabicPeriod"/>
            </a:pPr>
            <a:r>
              <a:rPr lang="ru-RU" sz="2800" i="1" dirty="0" smtClean="0">
                <a:effectLst>
                  <a:outerShdw blurRad="38100" dist="38100" dir="2700000" algn="tl">
                    <a:srgbClr val="000000">
                      <a:alpha val="43137"/>
                    </a:srgbClr>
                  </a:outerShdw>
                </a:effectLst>
                <a:hlinkClick r:id="rId4" action="ppaction://hlinksldjump"/>
              </a:rPr>
              <a:t>Спортивное  плавание и физика</a:t>
            </a:r>
            <a:endParaRPr lang="ru-RU" sz="2800" i="1" dirty="0" smtClean="0">
              <a:effectLst>
                <a:outerShdw blurRad="38100" dist="38100" dir="2700000" algn="tl">
                  <a:srgbClr val="000000">
                    <a:alpha val="43137"/>
                  </a:srgbClr>
                </a:outerShdw>
              </a:effectLst>
            </a:endParaRPr>
          </a:p>
          <a:p>
            <a:pPr marL="578358" indent="-514350">
              <a:buFont typeface="+mj-lt"/>
              <a:buAutoNum type="arabicPeriod"/>
            </a:pPr>
            <a:r>
              <a:rPr lang="ru-RU" sz="2800" i="1" dirty="0" smtClean="0">
                <a:effectLst>
                  <a:outerShdw blurRad="38100" dist="38100" dir="2700000" algn="tl">
                    <a:srgbClr val="000000">
                      <a:alpha val="43137"/>
                    </a:srgbClr>
                  </a:outerShdw>
                </a:effectLst>
                <a:hlinkClick r:id="rId5" action="ppaction://hlinksldjump"/>
              </a:rPr>
              <a:t>Физика  и  метание диска</a:t>
            </a:r>
            <a:endParaRPr lang="ru-RU" sz="2800" i="1" dirty="0" smtClean="0">
              <a:effectLst>
                <a:outerShdw blurRad="38100" dist="38100" dir="2700000" algn="tl">
                  <a:srgbClr val="000000">
                    <a:alpha val="43137"/>
                  </a:srgbClr>
                </a:outerShdw>
              </a:effectLst>
            </a:endParaRPr>
          </a:p>
          <a:p>
            <a:pPr marL="578358" indent="-514350">
              <a:buFont typeface="+mj-lt"/>
              <a:buAutoNum type="arabicPeriod"/>
            </a:pPr>
            <a:r>
              <a:rPr lang="ru-RU" sz="2800" i="1" dirty="0" smtClean="0">
                <a:effectLst>
                  <a:outerShdw blurRad="38100" dist="38100" dir="2700000" algn="tl">
                    <a:srgbClr val="000000">
                      <a:alpha val="43137"/>
                    </a:srgbClr>
                  </a:outerShdw>
                </a:effectLst>
                <a:hlinkClick r:id="rId6" action="ppaction://hlinksldjump"/>
              </a:rPr>
              <a:t>Настольный теннис и физика</a:t>
            </a:r>
            <a:endParaRPr lang="ru-RU" sz="2800" i="1" dirty="0" smtClean="0">
              <a:effectLst>
                <a:outerShdw blurRad="38100" dist="38100" dir="2700000" algn="tl">
                  <a:srgbClr val="000000">
                    <a:alpha val="43137"/>
                  </a:srgbClr>
                </a:outerShdw>
              </a:effectLst>
            </a:endParaRPr>
          </a:p>
          <a:p>
            <a:pPr marL="578358" indent="-514350">
              <a:buFont typeface="+mj-lt"/>
              <a:buAutoNum type="arabicPeriod"/>
            </a:pPr>
            <a:endParaRPr lang="ru-RU" sz="2800" dirty="0"/>
          </a:p>
        </p:txBody>
      </p: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0"/>
            <a:ext cx="8229600" cy="1214422"/>
          </a:xfrm>
        </p:spPr>
        <p:txBody>
          <a:bodyPr>
            <a:normAutofit/>
          </a:bodyPr>
          <a:lstStyle/>
          <a:p>
            <a:pPr algn="ctr"/>
            <a:r>
              <a:rPr lang="ru-RU" sz="4400" i="1" dirty="0" smtClean="0">
                <a:effectLst>
                  <a:outerShdw blurRad="38100" dist="38100" dir="2700000" algn="tl">
                    <a:srgbClr val="000000">
                      <a:alpha val="43137"/>
                    </a:srgbClr>
                  </a:outerShdw>
                </a:effectLst>
              </a:rPr>
              <a:t>Физика в баскетболе</a:t>
            </a:r>
            <a:endParaRPr lang="ru-RU" dirty="0"/>
          </a:p>
        </p:txBody>
      </p:sp>
      <p:sp>
        <p:nvSpPr>
          <p:cNvPr id="3" name="Содержимое 2"/>
          <p:cNvSpPr>
            <a:spLocks noGrp="1"/>
          </p:cNvSpPr>
          <p:nvPr>
            <p:ph idx="1"/>
          </p:nvPr>
        </p:nvSpPr>
        <p:spPr>
          <a:xfrm>
            <a:off x="0" y="1142984"/>
            <a:ext cx="9144000" cy="5715016"/>
          </a:xfrm>
        </p:spPr>
        <p:txBody>
          <a:bodyPr>
            <a:normAutofit fontScale="92500"/>
          </a:bodyPr>
          <a:lstStyle/>
          <a:p>
            <a:pPr>
              <a:buFont typeface="Wingdings" pitchFamily="2" charset="2"/>
              <a:buChar char="ü"/>
            </a:pPr>
            <a:r>
              <a:rPr lang="ru-RU" sz="1400" dirty="0" smtClean="0"/>
              <a:t>В технике баскетбола выделяют </a:t>
            </a:r>
            <a:r>
              <a:rPr lang="ru-RU" sz="1400" i="1" dirty="0" smtClean="0">
                <a:solidFill>
                  <a:srgbClr val="92D050"/>
                </a:solidFill>
                <a:effectLst>
                  <a:outerShdw blurRad="38100" dist="38100" dir="2700000" algn="tl">
                    <a:srgbClr val="000000">
                      <a:alpha val="43137"/>
                    </a:srgbClr>
                  </a:outerShdw>
                </a:effectLst>
              </a:rPr>
              <a:t>два раздела</a:t>
            </a:r>
            <a:r>
              <a:rPr lang="ru-RU" sz="1400" dirty="0" smtClean="0"/>
              <a:t>: </a:t>
            </a:r>
            <a:r>
              <a:rPr lang="ru-RU" sz="1400" i="1" dirty="0" smtClean="0">
                <a:solidFill>
                  <a:srgbClr val="FFC000"/>
                </a:solidFill>
                <a:effectLst>
                  <a:outerShdw blurRad="38100" dist="38100" dir="2700000" algn="tl">
                    <a:srgbClr val="000000">
                      <a:alpha val="43137"/>
                    </a:srgbClr>
                  </a:outerShdw>
                </a:effectLst>
              </a:rPr>
              <a:t> техника передвижения </a:t>
            </a:r>
            <a:r>
              <a:rPr lang="ru-RU" sz="1400" dirty="0" smtClean="0"/>
              <a:t>и </a:t>
            </a:r>
            <a:r>
              <a:rPr lang="ru-RU" sz="1400" i="1" dirty="0" smtClean="0">
                <a:solidFill>
                  <a:srgbClr val="FFC000"/>
                </a:solidFill>
                <a:effectLst>
                  <a:outerShdw blurRad="38100" dist="38100" dir="2700000" algn="tl">
                    <a:srgbClr val="000000">
                      <a:alpha val="43137"/>
                    </a:srgbClr>
                  </a:outerShdw>
                </a:effectLst>
              </a:rPr>
              <a:t>техника владения  мячом</a:t>
            </a:r>
            <a:r>
              <a:rPr lang="ru-RU" sz="1400" dirty="0" smtClean="0"/>
              <a:t>. </a:t>
            </a:r>
            <a:r>
              <a:rPr lang="ru-RU" sz="1400" i="1" dirty="0" smtClean="0">
                <a:solidFill>
                  <a:srgbClr val="FFFF00"/>
                </a:solidFill>
                <a:effectLst>
                  <a:outerShdw blurRad="38100" dist="38100" dir="2700000" algn="tl">
                    <a:srgbClr val="000000">
                      <a:alpha val="43137"/>
                    </a:srgbClr>
                  </a:outerShdw>
                </a:effectLst>
              </a:rPr>
              <a:t>Эти две структуры (</a:t>
            </a:r>
            <a:r>
              <a:rPr lang="ru-RU" sz="1400" i="1" u="sng" dirty="0" smtClean="0">
                <a:solidFill>
                  <a:srgbClr val="FFFF00"/>
                </a:solidFill>
                <a:effectLst>
                  <a:outerShdw blurRad="38100" dist="38100" dir="2700000" algn="tl">
                    <a:srgbClr val="000000">
                      <a:alpha val="43137"/>
                    </a:srgbClr>
                  </a:outerShdw>
                </a:effectLst>
              </a:rPr>
              <a:t>кинетическая </a:t>
            </a:r>
            <a:r>
              <a:rPr lang="ru-RU" sz="1400" i="1" dirty="0" smtClean="0">
                <a:solidFill>
                  <a:srgbClr val="FFFF00"/>
                </a:solidFill>
                <a:effectLst>
                  <a:outerShdw blurRad="38100" dist="38100" dir="2700000" algn="tl">
                    <a:srgbClr val="000000">
                      <a:alpha val="43137"/>
                    </a:srgbClr>
                  </a:outerShdw>
                </a:effectLst>
              </a:rPr>
              <a:t>и</a:t>
            </a:r>
            <a:r>
              <a:rPr lang="ru-RU" sz="1400" i="1" u="sng" dirty="0" smtClean="0">
                <a:solidFill>
                  <a:srgbClr val="FFFF00"/>
                </a:solidFill>
                <a:effectLst>
                  <a:outerShdw blurRad="38100" dist="38100" dir="2700000" algn="tl">
                    <a:srgbClr val="000000">
                      <a:alpha val="43137"/>
                    </a:srgbClr>
                  </a:outerShdw>
                </a:effectLst>
              </a:rPr>
              <a:t> динамическая</a:t>
            </a:r>
            <a:r>
              <a:rPr lang="ru-RU" sz="1400" i="1" dirty="0" smtClean="0">
                <a:solidFill>
                  <a:srgbClr val="FFFF00"/>
                </a:solidFill>
                <a:effectLst>
                  <a:outerShdw blurRad="38100" dist="38100" dir="2700000" algn="tl">
                    <a:srgbClr val="000000">
                      <a:alpha val="43137"/>
                    </a:srgbClr>
                  </a:outerShdw>
                </a:effectLst>
              </a:rPr>
              <a:t>) полностью опираются на законы физики</a:t>
            </a:r>
            <a:r>
              <a:rPr lang="ru-RU" sz="1400" dirty="0" smtClean="0"/>
              <a:t>. Так, </a:t>
            </a:r>
            <a:r>
              <a:rPr lang="ru-RU" sz="1400" i="1" u="sng" dirty="0" smtClean="0">
                <a:solidFill>
                  <a:srgbClr val="92D050"/>
                </a:solidFill>
                <a:effectLst>
                  <a:outerShdw blurRad="38100" dist="38100" dir="2700000" algn="tl">
                    <a:srgbClr val="000000">
                      <a:alpha val="43137"/>
                    </a:srgbClr>
                  </a:outerShdw>
                </a:effectLst>
              </a:rPr>
              <a:t>кинетическая</a:t>
            </a:r>
            <a:r>
              <a:rPr lang="ru-RU" sz="1400" dirty="0" smtClean="0"/>
              <a:t> структура связана с движением игрока в пространстве и времени: как он передвигается — быстро, но, по прямой или по кривой, равномерно с ускорением. </a:t>
            </a:r>
            <a:r>
              <a:rPr lang="ru-RU" sz="1400" i="1" u="sng" dirty="0" smtClean="0">
                <a:solidFill>
                  <a:srgbClr val="92D050"/>
                </a:solidFill>
                <a:effectLst>
                  <a:outerShdw blurRad="38100" dist="38100" dir="2700000" algn="tl">
                    <a:srgbClr val="000000">
                      <a:alpha val="43137"/>
                    </a:srgbClr>
                  </a:outerShdw>
                </a:effectLst>
              </a:rPr>
              <a:t>Динамическая</a:t>
            </a:r>
            <a:r>
              <a:rPr lang="ru-RU" sz="1400" dirty="0" smtClean="0"/>
              <a:t> структура </a:t>
            </a:r>
            <a:r>
              <a:rPr lang="ru-RU" sz="1400" i="1" dirty="0" smtClean="0">
                <a:solidFill>
                  <a:srgbClr val="FFFF00"/>
                </a:solidFill>
                <a:effectLst>
                  <a:outerShdw blurRad="38100" dist="38100" dir="2700000" algn="tl">
                    <a:srgbClr val="000000">
                      <a:alpha val="43137"/>
                    </a:srgbClr>
                  </a:outerShdw>
                </a:effectLst>
              </a:rPr>
              <a:t>связана с бросками мяча</a:t>
            </a:r>
            <a:r>
              <a:rPr lang="ru-RU" sz="1400" dirty="0" smtClean="0"/>
              <a:t>: </a:t>
            </a:r>
            <a:r>
              <a:rPr lang="ru-RU" sz="1400" i="1" dirty="0" smtClean="0">
                <a:solidFill>
                  <a:srgbClr val="92D050"/>
                </a:solidFill>
                <a:effectLst>
                  <a:outerShdw blurRad="38100" dist="38100" dir="2700000" algn="tl">
                    <a:srgbClr val="000000">
                      <a:alpha val="43137"/>
                    </a:srgbClr>
                  </a:outerShdw>
                </a:effectLst>
              </a:rPr>
              <a:t>как игрок это делает — одной или двумя руками</a:t>
            </a:r>
            <a:r>
              <a:rPr lang="ru-RU" sz="1400" i="1" dirty="0" smtClean="0">
                <a:effectLst>
                  <a:outerShdw blurRad="38100" dist="38100" dir="2700000" algn="tl">
                    <a:srgbClr val="000000">
                      <a:alpha val="43137"/>
                    </a:srgbClr>
                  </a:outerShdw>
                </a:effectLst>
              </a:rPr>
              <a:t>,</a:t>
            </a:r>
            <a:r>
              <a:rPr lang="ru-RU" sz="1400" i="1" dirty="0" smtClean="0">
                <a:solidFill>
                  <a:srgbClr val="92D050"/>
                </a:solidFill>
                <a:effectLst>
                  <a:outerShdw blurRad="38100" dist="38100" dir="2700000" algn="tl">
                    <a:srgbClr val="000000">
                      <a:alpha val="43137"/>
                    </a:srgbClr>
                  </a:outerShdw>
                </a:effectLst>
              </a:rPr>
              <a:t> снизу</a:t>
            </a:r>
            <a:r>
              <a:rPr lang="ru-RU" sz="1400" i="1" dirty="0" smtClean="0">
                <a:effectLst>
                  <a:outerShdw blurRad="38100" dist="38100" dir="2700000" algn="tl">
                    <a:srgbClr val="000000">
                      <a:alpha val="43137"/>
                    </a:srgbClr>
                  </a:outerShdw>
                </a:effectLst>
              </a:rPr>
              <a:t>,</a:t>
            </a:r>
            <a:r>
              <a:rPr lang="ru-RU" sz="1400" i="1" dirty="0" smtClean="0">
                <a:solidFill>
                  <a:srgbClr val="92D050"/>
                </a:solidFill>
                <a:effectLst>
                  <a:outerShdw blurRad="38100" dist="38100" dir="2700000" algn="tl">
                    <a:srgbClr val="000000">
                      <a:alpha val="43137"/>
                    </a:srgbClr>
                  </a:outerShdw>
                </a:effectLst>
              </a:rPr>
              <a:t> сверху</a:t>
            </a:r>
            <a:r>
              <a:rPr lang="ru-RU" sz="1400" i="1" dirty="0" smtClean="0">
                <a:effectLst>
                  <a:outerShdw blurRad="38100" dist="38100" dir="2700000" algn="tl">
                    <a:srgbClr val="000000">
                      <a:alpha val="43137"/>
                    </a:srgbClr>
                  </a:outerShdw>
                </a:effectLst>
              </a:rPr>
              <a:t>,</a:t>
            </a:r>
            <a:r>
              <a:rPr lang="ru-RU" sz="1400" i="1" dirty="0" smtClean="0">
                <a:solidFill>
                  <a:srgbClr val="92D050"/>
                </a:solidFill>
                <a:effectLst>
                  <a:outerShdw blurRad="38100" dist="38100" dir="2700000" algn="tl">
                    <a:srgbClr val="000000">
                      <a:alpha val="43137"/>
                    </a:srgbClr>
                  </a:outerShdw>
                </a:effectLst>
              </a:rPr>
              <a:t> от груди</a:t>
            </a:r>
            <a:r>
              <a:rPr lang="ru-RU" sz="1400" i="1" dirty="0" smtClean="0">
                <a:effectLst>
                  <a:outerShdw blurRad="38100" dist="38100" dir="2700000" algn="tl">
                    <a:srgbClr val="000000">
                      <a:alpha val="43137"/>
                    </a:srgbClr>
                  </a:outerShdw>
                </a:effectLst>
              </a:rPr>
              <a:t>,</a:t>
            </a:r>
            <a:r>
              <a:rPr lang="ru-RU" sz="1400" i="1" dirty="0" smtClean="0">
                <a:solidFill>
                  <a:srgbClr val="92D050"/>
                </a:solidFill>
                <a:effectLst>
                  <a:outerShdw blurRad="38100" dist="38100" dir="2700000" algn="tl">
                    <a:srgbClr val="000000">
                      <a:alpha val="43137"/>
                    </a:srgbClr>
                  </a:outerShdw>
                </a:effectLst>
              </a:rPr>
              <a:t> вперед</a:t>
            </a:r>
            <a:r>
              <a:rPr lang="ru-RU" sz="1400" i="1" dirty="0" smtClean="0">
                <a:effectLst>
                  <a:outerShdw blurRad="38100" dist="38100" dir="2700000" algn="tl">
                    <a:srgbClr val="000000">
                      <a:alpha val="43137"/>
                    </a:srgbClr>
                  </a:outerShdw>
                </a:effectLst>
              </a:rPr>
              <a:t>,</a:t>
            </a:r>
            <a:r>
              <a:rPr lang="ru-RU" sz="1400" i="1" dirty="0" smtClean="0">
                <a:solidFill>
                  <a:srgbClr val="92D050"/>
                </a:solidFill>
                <a:effectLst>
                  <a:outerShdw blurRad="38100" dist="38100" dir="2700000" algn="tl">
                    <a:srgbClr val="000000">
                      <a:alpha val="43137"/>
                    </a:srgbClr>
                  </a:outerShdw>
                </a:effectLst>
              </a:rPr>
              <a:t> назад</a:t>
            </a:r>
            <a:r>
              <a:rPr lang="ru-RU" sz="1400" i="1" dirty="0" smtClean="0">
                <a:effectLst>
                  <a:outerShdw blurRad="38100" dist="38100" dir="2700000" algn="tl">
                    <a:srgbClr val="000000">
                      <a:alpha val="43137"/>
                    </a:srgbClr>
                  </a:outerShdw>
                </a:effectLst>
              </a:rPr>
              <a:t>,</a:t>
            </a:r>
            <a:r>
              <a:rPr lang="ru-RU" sz="1400" i="1" dirty="0" smtClean="0">
                <a:solidFill>
                  <a:srgbClr val="92D050"/>
                </a:solidFill>
                <a:effectLst>
                  <a:outerShdw blurRad="38100" dist="38100" dir="2700000" algn="tl">
                    <a:srgbClr val="000000">
                      <a:alpha val="43137"/>
                    </a:srgbClr>
                  </a:outerShdw>
                </a:effectLst>
              </a:rPr>
              <a:t> быстро или медленно и т.д.</a:t>
            </a:r>
            <a:r>
              <a:rPr lang="ru-RU" sz="1400" dirty="0" smtClean="0"/>
              <a:t>  </a:t>
            </a:r>
            <a:r>
              <a:rPr lang="ru-RU" sz="1400" i="1" u="sng" dirty="0" smtClean="0">
                <a:solidFill>
                  <a:srgbClr val="92D050"/>
                </a:solidFill>
                <a:effectLst>
                  <a:outerShdw blurRad="38100" dist="38100" dir="2700000" algn="tl">
                    <a:srgbClr val="000000">
                      <a:alpha val="43137"/>
                    </a:srgbClr>
                  </a:outerShdw>
                </a:effectLst>
              </a:rPr>
              <a:t>Динамическая</a:t>
            </a:r>
            <a:r>
              <a:rPr lang="ru-RU" sz="1400" dirty="0" smtClean="0"/>
              <a:t> структура обусловлена силами, создаваемыми игроком, которые действуют в момент выполнения приема  передачи или броска. Игрок знает: при правильных действиях инерция позволяет увеличить скорость полета мяча; при неверных же она существенно снижает эффективность приема.</a:t>
            </a:r>
          </a:p>
          <a:p>
            <a:pPr>
              <a:buFont typeface="Wingdings" pitchFamily="2" charset="2"/>
              <a:buChar char="ü"/>
            </a:pPr>
            <a:r>
              <a:rPr lang="ru-RU" sz="1400" dirty="0" smtClean="0"/>
              <a:t>Рассмотреть теперь наиболее важные </a:t>
            </a:r>
            <a:r>
              <a:rPr lang="ru-RU" sz="1400" i="1" u="sng" dirty="0" smtClean="0">
                <a:solidFill>
                  <a:srgbClr val="92D050"/>
                </a:solidFill>
                <a:effectLst>
                  <a:outerShdw blurRad="38100" dist="38100" dir="2700000" algn="tl">
                    <a:srgbClr val="000000">
                      <a:alpha val="43137"/>
                    </a:srgbClr>
                  </a:outerShdw>
                </a:effectLst>
              </a:rPr>
              <a:t>действия</a:t>
            </a:r>
            <a:r>
              <a:rPr lang="ru-RU" sz="1400" dirty="0" smtClean="0"/>
              <a:t> игрока и показать применение в них физических закономерностей. </a:t>
            </a:r>
            <a:r>
              <a:rPr lang="ru-RU" sz="1400" i="1" u="sng" dirty="0" smtClean="0">
                <a:solidFill>
                  <a:srgbClr val="FFC000"/>
                </a:solidFill>
                <a:effectLst>
                  <a:outerShdw blurRad="38100" dist="38100" dir="2700000" algn="tl">
                    <a:srgbClr val="000000">
                      <a:alpha val="43137"/>
                    </a:srgbClr>
                  </a:outerShdw>
                </a:effectLst>
              </a:rPr>
              <a:t>Эти действия</a:t>
            </a:r>
            <a:r>
              <a:rPr lang="ru-RU" sz="1400" dirty="0" smtClean="0"/>
              <a:t>: </a:t>
            </a:r>
            <a:r>
              <a:rPr lang="ru-RU" sz="1400" i="1" dirty="0" smtClean="0">
                <a:solidFill>
                  <a:srgbClr val="92D050"/>
                </a:solidFill>
                <a:effectLst>
                  <a:outerShdw blurRad="38100" dist="38100" dir="2700000" algn="tl">
                    <a:srgbClr val="000000">
                      <a:alpha val="43137"/>
                    </a:srgbClr>
                  </a:outerShdw>
                </a:effectLst>
              </a:rPr>
              <a:t>бег</a:t>
            </a:r>
            <a:r>
              <a:rPr lang="ru-RU" sz="1400" i="1" dirty="0" smtClean="0">
                <a:effectLst>
                  <a:outerShdw blurRad="38100" dist="38100" dir="2700000" algn="tl">
                    <a:srgbClr val="000000">
                      <a:alpha val="43137"/>
                    </a:srgbClr>
                  </a:outerShdw>
                </a:effectLst>
              </a:rPr>
              <a:t>,</a:t>
            </a:r>
            <a:r>
              <a:rPr lang="ru-RU" sz="1400" i="1" dirty="0" smtClean="0">
                <a:solidFill>
                  <a:srgbClr val="92D050"/>
                </a:solidFill>
                <a:effectLst>
                  <a:outerShdw blurRad="38100" dist="38100" dir="2700000" algn="tl">
                    <a:srgbClr val="000000">
                      <a:alpha val="43137"/>
                    </a:srgbClr>
                  </a:outerShdw>
                </a:effectLst>
              </a:rPr>
              <a:t> прыжки</a:t>
            </a:r>
            <a:r>
              <a:rPr lang="ru-RU" sz="1400" i="1" dirty="0" smtClean="0">
                <a:effectLst>
                  <a:outerShdw blurRad="38100" dist="38100" dir="2700000" algn="tl">
                    <a:srgbClr val="000000">
                      <a:alpha val="43137"/>
                    </a:srgbClr>
                  </a:outerShdw>
                </a:effectLst>
              </a:rPr>
              <a:t>,</a:t>
            </a:r>
            <a:r>
              <a:rPr lang="ru-RU" sz="1400" i="1" dirty="0" smtClean="0">
                <a:solidFill>
                  <a:srgbClr val="92D050"/>
                </a:solidFill>
                <a:effectLst>
                  <a:outerShdw blurRad="38100" dist="38100" dir="2700000" algn="tl">
                    <a:srgbClr val="000000">
                      <a:alpha val="43137"/>
                    </a:srgbClr>
                  </a:outerShdw>
                </a:effectLst>
              </a:rPr>
              <a:t> бросок - передача</a:t>
            </a:r>
            <a:r>
              <a:rPr lang="ru-RU" sz="1400" i="1" dirty="0" smtClean="0">
                <a:effectLst>
                  <a:outerShdw blurRad="38100" dist="38100" dir="2700000" algn="tl">
                    <a:srgbClr val="000000">
                      <a:alpha val="43137"/>
                    </a:srgbClr>
                  </a:outerShdw>
                </a:effectLst>
              </a:rPr>
              <a:t>,</a:t>
            </a:r>
            <a:r>
              <a:rPr lang="ru-RU" sz="1400" i="1" dirty="0" smtClean="0">
                <a:solidFill>
                  <a:srgbClr val="92D050"/>
                </a:solidFill>
                <a:effectLst>
                  <a:outerShdw blurRad="38100" dist="38100" dir="2700000" algn="tl">
                    <a:srgbClr val="000000">
                      <a:alpha val="43137"/>
                    </a:srgbClr>
                  </a:outerShdw>
                </a:effectLst>
              </a:rPr>
              <a:t> ловля</a:t>
            </a:r>
            <a:r>
              <a:rPr lang="ru-RU" sz="1400" i="1" dirty="0" smtClean="0">
                <a:effectLst>
                  <a:outerShdw blurRad="38100" dist="38100" dir="2700000" algn="tl">
                    <a:srgbClr val="000000">
                      <a:alpha val="43137"/>
                    </a:srgbClr>
                  </a:outerShdw>
                </a:effectLst>
              </a:rPr>
              <a:t>, </a:t>
            </a:r>
            <a:r>
              <a:rPr lang="ru-RU" sz="1400" i="1" dirty="0" smtClean="0">
                <a:solidFill>
                  <a:srgbClr val="92D050"/>
                </a:solidFill>
                <a:effectLst>
                  <a:outerShdw blurRad="38100" dist="38100" dir="2700000" algn="tl">
                    <a:srgbClr val="000000">
                      <a:alpha val="43137"/>
                    </a:srgbClr>
                  </a:outerShdw>
                </a:effectLst>
              </a:rPr>
              <a:t>удар</a:t>
            </a:r>
            <a:r>
              <a:rPr lang="ru-RU" sz="1400" dirty="0" smtClean="0"/>
              <a:t>.</a:t>
            </a:r>
          </a:p>
          <a:p>
            <a:pPr>
              <a:buFont typeface="Wingdings" pitchFamily="2" charset="2"/>
              <a:buChar char="ü"/>
            </a:pPr>
            <a:endParaRPr lang="ru-RU" sz="1400" dirty="0" smtClean="0"/>
          </a:p>
          <a:p>
            <a:pPr>
              <a:buFont typeface="+mj-lt"/>
              <a:buAutoNum type="arabicPeriod"/>
            </a:pPr>
            <a:r>
              <a:rPr lang="ru-RU" sz="1400" i="1" u="sng" dirty="0" smtClean="0">
                <a:solidFill>
                  <a:srgbClr val="FF0000"/>
                </a:solidFill>
                <a:effectLst>
                  <a:outerShdw blurRad="38100" dist="38100" dir="2700000" algn="tl">
                    <a:srgbClr val="000000">
                      <a:alpha val="43137"/>
                    </a:srgbClr>
                  </a:outerShdw>
                </a:effectLst>
              </a:rPr>
              <a:t>Бег.</a:t>
            </a:r>
            <a:r>
              <a:rPr lang="ru-RU" sz="1400" dirty="0" smtClean="0"/>
              <a:t> Главное средство передвижения в игре. Бег баскетболиста состоит из рывков и ускорений. Скорость бега может нарастать благодаря мышечным усилиям. </a:t>
            </a:r>
            <a:r>
              <a:rPr lang="ru-RU" sz="1400" i="1" dirty="0" smtClean="0">
                <a:solidFill>
                  <a:srgbClr val="FFFF00"/>
                </a:solidFill>
                <a:effectLst>
                  <a:outerShdw blurRad="38100" dist="38100" dir="2700000" algn="tl">
                    <a:srgbClr val="000000">
                      <a:alpha val="43137"/>
                    </a:srgbClr>
                  </a:outerShdw>
                </a:effectLst>
              </a:rPr>
              <a:t>Во время бега на игрока действуют также сила трения, сила тяжести, сила сопротивления воздуха.</a:t>
            </a:r>
          </a:p>
          <a:p>
            <a:pPr>
              <a:buFont typeface="+mj-lt"/>
              <a:buAutoNum type="arabicPeriod"/>
            </a:pPr>
            <a:r>
              <a:rPr lang="ru-RU" sz="1400" i="1" u="sng" dirty="0" smtClean="0">
                <a:solidFill>
                  <a:srgbClr val="FF0000"/>
                </a:solidFill>
                <a:effectLst>
                  <a:outerShdw blurRad="38100" dist="38100" dir="2700000" algn="tl">
                    <a:srgbClr val="000000">
                      <a:alpha val="43137"/>
                    </a:srgbClr>
                  </a:outerShdw>
                </a:effectLst>
              </a:rPr>
              <a:t>Прыжки.</a:t>
            </a:r>
            <a:r>
              <a:rPr lang="ru-RU" sz="1400" dirty="0" smtClean="0"/>
              <a:t>  Для прыжка игрок своими мус­кулами создает такую </a:t>
            </a:r>
            <a:r>
              <a:rPr lang="ru-RU" sz="1400" i="1" dirty="0" smtClean="0">
                <a:solidFill>
                  <a:srgbClr val="FFFF00"/>
                </a:solidFill>
                <a:effectLst>
                  <a:outerShdw blurRad="38100" dist="38100" dir="2700000" algn="tl">
                    <a:srgbClr val="000000">
                      <a:alpha val="43137"/>
                    </a:srgbClr>
                  </a:outerShdw>
                </a:effectLst>
              </a:rPr>
              <a:t>«силу выталкивания», </a:t>
            </a:r>
            <a:r>
              <a:rPr lang="ru-RU" sz="1400" dirty="0" smtClean="0"/>
              <a:t>которая позволяет ему подпрыгнуть, оторваться от пола, преодолев силу тяготения.</a:t>
            </a:r>
          </a:p>
          <a:p>
            <a:pPr>
              <a:buFont typeface="+mj-lt"/>
              <a:buAutoNum type="arabicPeriod"/>
            </a:pPr>
            <a:r>
              <a:rPr lang="ru-RU" sz="1400" i="1" u="sng" dirty="0" smtClean="0">
                <a:solidFill>
                  <a:srgbClr val="FF0000"/>
                </a:solidFill>
                <a:effectLst>
                  <a:outerShdw blurRad="38100" dist="38100" dir="2700000" algn="tl">
                    <a:srgbClr val="000000">
                      <a:alpha val="43137"/>
                    </a:srgbClr>
                  </a:outerShdw>
                </a:effectLst>
              </a:rPr>
              <a:t>Бросок - передача.</a:t>
            </a:r>
            <a:r>
              <a:rPr lang="ru-RU" sz="1400" dirty="0" smtClean="0"/>
              <a:t> При броске и передаче мяча игрок должен оценить силу, создаваемую его ногами и руками и приложенную к мячу для «поражения» кольца или передачи мяча партнеру.</a:t>
            </a:r>
          </a:p>
          <a:p>
            <a:pPr>
              <a:buFont typeface="+mj-lt"/>
              <a:buAutoNum type="arabicPeriod"/>
            </a:pPr>
            <a:r>
              <a:rPr lang="ru-RU" sz="1400" i="1" u="sng" dirty="0" smtClean="0">
                <a:solidFill>
                  <a:srgbClr val="FF0000"/>
                </a:solidFill>
                <a:effectLst>
                  <a:outerShdw blurRad="38100" dist="38100" dir="2700000" algn="tl">
                    <a:srgbClr val="000000">
                      <a:alpha val="43137"/>
                    </a:srgbClr>
                  </a:outerShdw>
                </a:effectLst>
              </a:rPr>
              <a:t>Ловля мяча.</a:t>
            </a:r>
            <a:r>
              <a:rPr lang="ru-RU" sz="1400" dirty="0" smtClean="0"/>
              <a:t> В момент, когда ловят мяч, происходит удар, </a:t>
            </a:r>
            <a:r>
              <a:rPr lang="ru-RU" sz="1400" i="1" dirty="0" smtClean="0">
                <a:solidFill>
                  <a:srgbClr val="FFFF00"/>
                </a:solidFill>
                <a:effectLst>
                  <a:outerShdw blurRad="38100" dist="38100" dir="2700000" algn="tl">
                    <a:srgbClr val="000000">
                      <a:alpha val="43137"/>
                    </a:srgbClr>
                  </a:outerShdw>
                </a:effectLst>
              </a:rPr>
              <a:t>передача энергии и импульса</a:t>
            </a:r>
            <a:r>
              <a:rPr lang="ru-RU" sz="1400" dirty="0" smtClean="0"/>
              <a:t>. Энергия летящего мяча передается рукам.</a:t>
            </a:r>
          </a:p>
          <a:p>
            <a:pPr>
              <a:buFont typeface="+mj-lt"/>
              <a:buAutoNum type="arabicPeriod"/>
            </a:pPr>
            <a:r>
              <a:rPr lang="ru-RU" sz="1400" i="1" u="sng" dirty="0" smtClean="0">
                <a:solidFill>
                  <a:srgbClr val="FF0000"/>
                </a:solidFill>
                <a:effectLst>
                  <a:outerShdw blurRad="38100" dist="38100" dir="2700000" algn="tl">
                    <a:srgbClr val="000000">
                      <a:alpha val="43137"/>
                    </a:srgbClr>
                  </a:outerShdw>
                </a:effectLst>
              </a:rPr>
              <a:t>Удар.</a:t>
            </a:r>
            <a:r>
              <a:rPr lang="ru-RU" sz="1400" dirty="0" smtClean="0"/>
              <a:t> </a:t>
            </a:r>
            <a:r>
              <a:rPr lang="ru-RU" sz="1400" i="1" dirty="0" smtClean="0">
                <a:solidFill>
                  <a:srgbClr val="92D050"/>
                </a:solidFill>
                <a:effectLst>
                  <a:outerShdw blurRad="38100" dist="38100" dir="2700000" algn="tl">
                    <a:srgbClr val="000000">
                      <a:alpha val="43137"/>
                    </a:srgbClr>
                  </a:outerShdw>
                </a:effectLst>
              </a:rPr>
              <a:t>Суть игры </a:t>
            </a:r>
            <a:r>
              <a:rPr lang="ru-RU" sz="1400" dirty="0" smtClean="0"/>
              <a:t>— забросить мяч в кольцо. Наблюдая, можно увидеть, что большое количество мячей забивают не в кольцо, а в щит, стремясь попасть при этом в верхний край нарисованного там «квадрата». </a:t>
            </a:r>
            <a:r>
              <a:rPr lang="ru-RU" sz="1400" i="1" dirty="0" smtClean="0">
                <a:solidFill>
                  <a:srgbClr val="FFFF00"/>
                </a:solidFill>
                <a:effectLst>
                  <a:outerShdw blurRad="38100" dist="38100" dir="2700000" algn="tl">
                    <a:srgbClr val="000000">
                      <a:alpha val="43137"/>
                    </a:srgbClr>
                  </a:outerShdw>
                </a:effectLst>
              </a:rPr>
              <a:t>Так как 99% всех мячей, ударившихся о верхний угол «квадрата», после отражения от щита попадет в кольцо, то этот «квадрат» как бы облегчает попадание</a:t>
            </a:r>
            <a:r>
              <a:rPr lang="ru-RU" sz="1400" dirty="0" smtClean="0"/>
              <a:t>; </a:t>
            </a:r>
            <a:r>
              <a:rPr lang="ru-RU" sz="1400" i="1" u="sng" dirty="0" smtClean="0">
                <a:solidFill>
                  <a:srgbClr val="92D050"/>
                </a:solidFill>
                <a:effectLst>
                  <a:outerShdw blurRad="38100" dist="38100" dir="2700000" algn="tl">
                    <a:srgbClr val="000000">
                      <a:alpha val="43137"/>
                    </a:srgbClr>
                  </a:outerShdw>
                </a:effectLst>
              </a:rPr>
              <a:t>Причем действует закономерность: угол падения равен углу отражения (при упругом ударе).</a:t>
            </a:r>
          </a:p>
          <a:p>
            <a:endParaRPr lang="ru-RU" dirty="0"/>
          </a:p>
        </p:txBody>
      </p:sp>
      <p:sp>
        <p:nvSpPr>
          <p:cNvPr id="6" name="Управляющая кнопка: домой 5">
            <a:hlinkClick r:id="rId2" action="ppaction://hlinksldjump" highlightClick="1"/>
          </p:cNvPr>
          <p:cNvSpPr/>
          <p:nvPr/>
        </p:nvSpPr>
        <p:spPr>
          <a:xfrm>
            <a:off x="142844" y="142852"/>
            <a:ext cx="509318" cy="461205"/>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ex\Desktop\1.10.jpg"/>
          <p:cNvPicPr>
            <a:picLocks noChangeAspect="1" noChangeArrowheads="1"/>
          </p:cNvPicPr>
          <p:nvPr/>
        </p:nvPicPr>
        <p:blipFill>
          <a:blip r:embed="rId2" cstate="print"/>
          <a:srcRect/>
          <a:stretch>
            <a:fillRect/>
          </a:stretch>
        </p:blipFill>
        <p:spPr bwMode="auto">
          <a:xfrm>
            <a:off x="928662" y="0"/>
            <a:ext cx="2159895" cy="3286124"/>
          </a:xfrm>
          <a:prstGeom prst="rect">
            <a:avLst/>
          </a:prstGeom>
        </p:spPr>
        <p:style>
          <a:lnRef idx="1">
            <a:schemeClr val="accent6"/>
          </a:lnRef>
          <a:fillRef idx="2">
            <a:schemeClr val="accent6"/>
          </a:fillRef>
          <a:effectRef idx="1">
            <a:schemeClr val="accent6"/>
          </a:effectRef>
          <a:fontRef idx="minor">
            <a:schemeClr val="dk1"/>
          </a:fontRef>
        </p:style>
      </p:pic>
      <p:pic>
        <p:nvPicPr>
          <p:cNvPr id="1027" name="Picture 3" descr="C:\Users\Dex\Desktop\1.1.jpg"/>
          <p:cNvPicPr>
            <a:picLocks noChangeAspect="1" noChangeArrowheads="1"/>
          </p:cNvPicPr>
          <p:nvPr/>
        </p:nvPicPr>
        <p:blipFill>
          <a:blip r:embed="rId3" cstate="print"/>
          <a:srcRect/>
          <a:stretch>
            <a:fillRect/>
          </a:stretch>
        </p:blipFill>
        <p:spPr bwMode="auto">
          <a:xfrm>
            <a:off x="5572132" y="3429000"/>
            <a:ext cx="2143140" cy="3292754"/>
          </a:xfrm>
          <a:prstGeom prst="rect">
            <a:avLst/>
          </a:prstGeom>
        </p:spPr>
        <p:style>
          <a:lnRef idx="1">
            <a:schemeClr val="accent6"/>
          </a:lnRef>
          <a:fillRef idx="2">
            <a:schemeClr val="accent6"/>
          </a:fillRef>
          <a:effectRef idx="1">
            <a:schemeClr val="accent6"/>
          </a:effectRef>
          <a:fontRef idx="minor">
            <a:schemeClr val="dk1"/>
          </a:fontRef>
        </p:style>
      </p:pic>
      <p:pic>
        <p:nvPicPr>
          <p:cNvPr id="1028" name="Picture 4" descr="C:\Users\Dex\Desktop\1.20.jpg"/>
          <p:cNvPicPr>
            <a:picLocks noChangeAspect="1" noChangeArrowheads="1"/>
          </p:cNvPicPr>
          <p:nvPr/>
        </p:nvPicPr>
        <p:blipFill>
          <a:blip r:embed="rId4" cstate="print"/>
          <a:srcRect/>
          <a:stretch>
            <a:fillRect/>
          </a:stretch>
        </p:blipFill>
        <p:spPr bwMode="auto">
          <a:xfrm>
            <a:off x="5572131" y="0"/>
            <a:ext cx="2143141" cy="3214686"/>
          </a:xfrm>
          <a:prstGeom prst="rect">
            <a:avLst/>
          </a:prstGeom>
        </p:spPr>
        <p:style>
          <a:lnRef idx="1">
            <a:schemeClr val="accent6"/>
          </a:lnRef>
          <a:fillRef idx="2">
            <a:schemeClr val="accent6"/>
          </a:fillRef>
          <a:effectRef idx="1">
            <a:schemeClr val="accent6"/>
          </a:effectRef>
          <a:fontRef idx="minor">
            <a:schemeClr val="dk1"/>
          </a:fontRef>
        </p:style>
      </p:pic>
      <p:pic>
        <p:nvPicPr>
          <p:cNvPr id="1029" name="Picture 5" descr="C:\Users\Dex\Desktop\1.26.jpg"/>
          <p:cNvPicPr>
            <a:picLocks noChangeAspect="1" noChangeArrowheads="1"/>
          </p:cNvPicPr>
          <p:nvPr/>
        </p:nvPicPr>
        <p:blipFill>
          <a:blip r:embed="rId5" cstate="print"/>
          <a:srcRect/>
          <a:stretch>
            <a:fillRect/>
          </a:stretch>
        </p:blipFill>
        <p:spPr bwMode="auto">
          <a:xfrm>
            <a:off x="928662" y="3500438"/>
            <a:ext cx="2143140" cy="3217852"/>
          </a:xfrm>
          <a:prstGeom prst="rect">
            <a:avLst/>
          </a:prstGeom>
        </p:spPr>
        <p:style>
          <a:lnRef idx="1">
            <a:schemeClr val="accent6"/>
          </a:lnRef>
          <a:fillRef idx="2">
            <a:schemeClr val="accent6"/>
          </a:fillRef>
          <a:effectRef idx="1">
            <a:schemeClr val="accent6"/>
          </a:effectRef>
          <a:fontRef idx="minor">
            <a:schemeClr val="dk1"/>
          </a:fontRef>
        </p:style>
      </p:pic>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0"/>
            <a:ext cx="8229600" cy="1214422"/>
          </a:xfrm>
        </p:spPr>
        <p:txBody>
          <a:bodyPr>
            <a:normAutofit fontScale="90000"/>
          </a:bodyPr>
          <a:lstStyle/>
          <a:p>
            <a:pPr algn="ctr"/>
            <a:r>
              <a:rPr lang="ru-RU" sz="4400" i="1" dirty="0" smtClean="0">
                <a:effectLst>
                  <a:outerShdw blurRad="38100" dist="38100" dir="2700000" algn="tl">
                    <a:srgbClr val="000000">
                      <a:alpha val="43137"/>
                    </a:srgbClr>
                  </a:outerShdw>
                </a:effectLst>
              </a:rPr>
              <a:t>Физика в легкоатлетических прыжках</a:t>
            </a:r>
            <a:endParaRPr lang="ru-RU" dirty="0"/>
          </a:p>
        </p:txBody>
      </p:sp>
      <p:sp>
        <p:nvSpPr>
          <p:cNvPr id="3" name="Содержимое 2"/>
          <p:cNvSpPr>
            <a:spLocks noGrp="1"/>
          </p:cNvSpPr>
          <p:nvPr>
            <p:ph idx="1"/>
          </p:nvPr>
        </p:nvSpPr>
        <p:spPr>
          <a:xfrm>
            <a:off x="0" y="1142960"/>
            <a:ext cx="9144000" cy="5715040"/>
          </a:xfrm>
        </p:spPr>
        <p:txBody>
          <a:bodyPr>
            <a:normAutofit fontScale="92500" lnSpcReduction="10000"/>
          </a:bodyPr>
          <a:lstStyle/>
          <a:p>
            <a:pPr>
              <a:buFont typeface="Wingdings" pitchFamily="2" charset="2"/>
              <a:buChar char="ü"/>
            </a:pPr>
            <a:r>
              <a:rPr lang="ru-RU" sz="1300" i="1" dirty="0" smtClean="0">
                <a:solidFill>
                  <a:srgbClr val="92D050"/>
                </a:solidFill>
                <a:effectLst>
                  <a:outerShdw blurRad="38100" dist="38100" dir="2700000" algn="tl">
                    <a:srgbClr val="000000">
                      <a:alpha val="43137"/>
                    </a:srgbClr>
                  </a:outerShdw>
                </a:effectLst>
              </a:rPr>
              <a:t>Цель легкоатлетических прыжков </a:t>
            </a:r>
            <a:r>
              <a:rPr lang="ru-RU" sz="1300" dirty="0" smtClean="0"/>
              <a:t>— прыгнуть возможно </a:t>
            </a:r>
            <a:r>
              <a:rPr lang="ru-RU" sz="1300" i="1" dirty="0" smtClean="0">
                <a:solidFill>
                  <a:srgbClr val="FFFF00"/>
                </a:solidFill>
                <a:effectLst>
                  <a:outerShdw blurRad="38100" dist="38100" dir="2700000" algn="tl">
                    <a:srgbClr val="000000">
                      <a:alpha val="43137"/>
                    </a:srgbClr>
                  </a:outerShdw>
                </a:effectLst>
              </a:rPr>
              <a:t>выше или дальше</a:t>
            </a:r>
            <a:r>
              <a:rPr lang="ru-RU" sz="1300" dirty="0" smtClean="0"/>
              <a:t>. </a:t>
            </a:r>
            <a:r>
              <a:rPr lang="ru-RU" sz="1300" i="1" u="sng" dirty="0" smtClean="0">
                <a:solidFill>
                  <a:srgbClr val="FFFF00"/>
                </a:solidFill>
                <a:effectLst>
                  <a:outerShdw blurRad="38100" dist="38100" dir="2700000" algn="tl">
                    <a:srgbClr val="000000">
                      <a:alpha val="43137"/>
                    </a:srgbClr>
                  </a:outerShdw>
                </a:effectLst>
              </a:rPr>
              <a:t>Результат зависит в первую очередь от начальной скорости и угла «вылета» тела прыгуна</a:t>
            </a:r>
            <a:r>
              <a:rPr lang="ru-RU" sz="1300" dirty="0" smtClean="0"/>
              <a:t>. В зависимости от вида прыжка его полетная часть имеет ту или иную траекторию. Особенностью тройного прыжка является чередование опорных и полетных частей прыжка. В прыжке с шестом первая часть опорная, вторая (с момента отделения рук от шеста) — </a:t>
            </a:r>
            <a:r>
              <a:rPr lang="ru-RU" sz="1300" dirty="0" err="1" smtClean="0"/>
              <a:t>безопорная</a:t>
            </a:r>
            <a:r>
              <a:rPr lang="ru-RU" sz="1300" dirty="0" smtClean="0"/>
              <a:t>. </a:t>
            </a:r>
            <a:r>
              <a:rPr lang="ru-RU" sz="1300" dirty="0" smtClean="0">
                <a:solidFill>
                  <a:srgbClr val="FFFF00"/>
                </a:solidFill>
              </a:rPr>
              <a:t>Каждый прыжок — целостное своеобразное действие, но его можно расчленить на следующие составные части</a:t>
            </a:r>
            <a:r>
              <a:rPr lang="ru-RU" sz="1300" dirty="0" smtClean="0"/>
              <a:t>: </a:t>
            </a:r>
            <a:r>
              <a:rPr lang="ru-RU" sz="1300" i="1" dirty="0" smtClean="0">
                <a:solidFill>
                  <a:srgbClr val="92D050"/>
                </a:solidFill>
                <a:effectLst>
                  <a:outerShdw blurRad="38100" dist="38100" dir="2700000" algn="tl">
                    <a:srgbClr val="000000">
                      <a:alpha val="43137"/>
                    </a:srgbClr>
                  </a:outerShdw>
                </a:effectLst>
              </a:rPr>
              <a:t>1) </a:t>
            </a:r>
            <a:r>
              <a:rPr lang="ru-RU" sz="1300" i="1" dirty="0" smtClean="0">
                <a:solidFill>
                  <a:srgbClr val="FFC000"/>
                </a:solidFill>
                <a:effectLst>
                  <a:outerShdw blurRad="38100" dist="38100" dir="2700000" algn="tl">
                    <a:srgbClr val="000000">
                      <a:alpha val="43137"/>
                    </a:srgbClr>
                  </a:outerShdw>
                </a:effectLst>
              </a:rPr>
              <a:t>разбег и подготовка к отталкиванию </a:t>
            </a:r>
            <a:r>
              <a:rPr lang="ru-RU" sz="1300" i="1" dirty="0" smtClean="0">
                <a:solidFill>
                  <a:srgbClr val="FF0000"/>
                </a:solidFill>
                <a:effectLst>
                  <a:outerShdw blurRad="38100" dist="38100" dir="2700000" algn="tl">
                    <a:srgbClr val="000000">
                      <a:alpha val="43137"/>
                    </a:srgbClr>
                  </a:outerShdw>
                </a:effectLst>
              </a:rPr>
              <a:t>(</a:t>
            </a:r>
            <a:r>
              <a:rPr lang="ru-RU" sz="1300" i="1" dirty="0" smtClean="0">
                <a:solidFill>
                  <a:srgbClr val="00B050"/>
                </a:solidFill>
                <a:effectLst>
                  <a:outerShdw blurRad="38100" dist="38100" dir="2700000" algn="tl">
                    <a:srgbClr val="000000">
                      <a:alpha val="43137"/>
                    </a:srgbClr>
                  </a:outerShdw>
                </a:effectLst>
              </a:rPr>
              <a:t>от начала разбега до момента постановки ноги на место толчка</a:t>
            </a:r>
            <a:r>
              <a:rPr lang="ru-RU" sz="1300" i="1" dirty="0" smtClean="0">
                <a:solidFill>
                  <a:srgbClr val="FF0000"/>
                </a:solidFill>
                <a:effectLst>
                  <a:outerShdw blurRad="38100" dist="38100" dir="2700000" algn="tl">
                    <a:srgbClr val="000000">
                      <a:alpha val="43137"/>
                    </a:srgbClr>
                  </a:outerShdw>
                </a:effectLst>
              </a:rPr>
              <a:t>)</a:t>
            </a:r>
            <a:r>
              <a:rPr lang="ru-RU" sz="1300" dirty="0" smtClean="0"/>
              <a:t>; </a:t>
            </a:r>
            <a:r>
              <a:rPr lang="ru-RU" sz="1300" i="1" dirty="0" smtClean="0">
                <a:solidFill>
                  <a:srgbClr val="92D050"/>
                </a:solidFill>
                <a:effectLst>
                  <a:outerShdw blurRad="38100" dist="38100" dir="2700000" algn="tl">
                    <a:srgbClr val="000000">
                      <a:alpha val="43137"/>
                    </a:srgbClr>
                  </a:outerShdw>
                </a:effectLst>
              </a:rPr>
              <a:t>2) </a:t>
            </a:r>
            <a:r>
              <a:rPr lang="ru-RU" sz="1300" i="1" dirty="0" smtClean="0">
                <a:solidFill>
                  <a:srgbClr val="FFC000"/>
                </a:solidFill>
                <a:effectLst>
                  <a:outerShdw blurRad="38100" dist="38100" dir="2700000" algn="tl">
                    <a:srgbClr val="000000">
                      <a:alpha val="43137"/>
                    </a:srgbClr>
                  </a:outerShdw>
                </a:effectLst>
              </a:rPr>
              <a:t>отталкивание</a:t>
            </a:r>
            <a:r>
              <a:rPr lang="ru-RU" sz="1300" dirty="0" smtClean="0"/>
              <a:t>; </a:t>
            </a:r>
            <a:r>
              <a:rPr lang="ru-RU" sz="1300" i="1" dirty="0" smtClean="0">
                <a:solidFill>
                  <a:srgbClr val="92D050"/>
                </a:solidFill>
                <a:effectLst>
                  <a:outerShdw blurRad="38100" dist="38100" dir="2700000" algn="tl">
                    <a:srgbClr val="000000">
                      <a:alpha val="43137"/>
                    </a:srgbClr>
                  </a:outerShdw>
                </a:effectLst>
              </a:rPr>
              <a:t>3) </a:t>
            </a:r>
            <a:r>
              <a:rPr lang="ru-RU" sz="1300" i="1" dirty="0" smtClean="0">
                <a:solidFill>
                  <a:srgbClr val="FFC000"/>
                </a:solidFill>
                <a:effectLst>
                  <a:outerShdw blurRad="38100" dist="38100" dir="2700000" algn="tl">
                    <a:srgbClr val="000000">
                      <a:alpha val="43137"/>
                    </a:srgbClr>
                  </a:outerShdw>
                </a:effectLst>
              </a:rPr>
              <a:t>полет</a:t>
            </a:r>
            <a:r>
              <a:rPr lang="ru-RU" sz="1300" dirty="0" smtClean="0"/>
              <a:t> </a:t>
            </a:r>
            <a:r>
              <a:rPr lang="ru-RU" sz="1300" i="1" dirty="0" smtClean="0">
                <a:solidFill>
                  <a:srgbClr val="FF0000"/>
                </a:solidFill>
                <a:effectLst>
                  <a:outerShdw blurRad="38100" dist="38100" dir="2700000" algn="tl">
                    <a:srgbClr val="000000">
                      <a:alpha val="43137"/>
                    </a:srgbClr>
                  </a:outerShdw>
                </a:effectLst>
              </a:rPr>
              <a:t>(</a:t>
            </a:r>
            <a:r>
              <a:rPr lang="ru-RU" sz="1300" i="1" dirty="0" smtClean="0">
                <a:solidFill>
                  <a:srgbClr val="00B050"/>
                </a:solidFill>
                <a:effectLst>
                  <a:outerShdw blurRad="38100" dist="38100" dir="2700000" algn="tl">
                    <a:srgbClr val="000000">
                      <a:alpha val="43137"/>
                    </a:srgbClr>
                  </a:outerShdw>
                </a:effectLst>
              </a:rPr>
              <a:t>с момента отделения толчковой ноги от опоры до соприкосновения с землей</a:t>
            </a:r>
            <a:r>
              <a:rPr lang="ru-RU" sz="1300" i="1" dirty="0" smtClean="0">
                <a:solidFill>
                  <a:srgbClr val="FF0000"/>
                </a:solidFill>
                <a:effectLst>
                  <a:outerShdw blurRad="38100" dist="38100" dir="2700000" algn="tl">
                    <a:srgbClr val="000000">
                      <a:alpha val="43137"/>
                    </a:srgbClr>
                  </a:outerShdw>
                </a:effectLst>
              </a:rPr>
              <a:t>)</a:t>
            </a:r>
            <a:r>
              <a:rPr lang="ru-RU" sz="1300" dirty="0" smtClean="0"/>
              <a:t>; </a:t>
            </a:r>
            <a:r>
              <a:rPr lang="ru-RU" sz="1300" i="1" dirty="0" smtClean="0">
                <a:solidFill>
                  <a:srgbClr val="92D050"/>
                </a:solidFill>
                <a:effectLst>
                  <a:outerShdw blurRad="38100" dist="38100" dir="2700000" algn="tl">
                    <a:srgbClr val="000000">
                      <a:alpha val="43137"/>
                    </a:srgbClr>
                  </a:outerShdw>
                </a:effectLst>
              </a:rPr>
              <a:t>4) </a:t>
            </a:r>
            <a:r>
              <a:rPr lang="ru-RU" sz="1300" i="1" dirty="0" smtClean="0">
                <a:solidFill>
                  <a:srgbClr val="FFC000"/>
                </a:solidFill>
                <a:effectLst>
                  <a:outerShdw blurRad="38100" dist="38100" dir="2700000" algn="tl">
                    <a:srgbClr val="000000">
                      <a:alpha val="43137"/>
                    </a:srgbClr>
                  </a:outerShdw>
                </a:effectLst>
              </a:rPr>
              <a:t>приземление</a:t>
            </a:r>
            <a:r>
              <a:rPr lang="ru-RU" sz="1300" dirty="0" smtClean="0"/>
              <a:t> </a:t>
            </a:r>
            <a:r>
              <a:rPr lang="ru-RU" sz="1300" i="1" dirty="0" smtClean="0">
                <a:solidFill>
                  <a:srgbClr val="FF0000"/>
                </a:solidFill>
                <a:effectLst>
                  <a:outerShdw blurRad="38100" dist="38100" dir="2700000" algn="tl">
                    <a:srgbClr val="000000">
                      <a:alpha val="43137"/>
                    </a:srgbClr>
                  </a:outerShdw>
                </a:effectLst>
              </a:rPr>
              <a:t>(</a:t>
            </a:r>
            <a:r>
              <a:rPr lang="ru-RU" sz="1300" dirty="0" smtClean="0"/>
              <a:t>с момента соприкосновения с землей до полной остановки тела</a:t>
            </a:r>
            <a:r>
              <a:rPr lang="ru-RU" sz="1300" i="1" dirty="0" smtClean="0">
                <a:solidFill>
                  <a:srgbClr val="FF0000"/>
                </a:solidFill>
                <a:effectLst>
                  <a:outerShdw blurRad="38100" dist="38100" dir="2700000" algn="tl">
                    <a:srgbClr val="000000">
                      <a:alpha val="43137"/>
                    </a:srgbClr>
                  </a:outerShdw>
                </a:effectLst>
              </a:rPr>
              <a:t>)</a:t>
            </a:r>
            <a:r>
              <a:rPr lang="ru-RU" sz="1300" dirty="0" smtClean="0"/>
              <a:t>.</a:t>
            </a:r>
          </a:p>
          <a:p>
            <a:pPr>
              <a:buFont typeface="+mj-lt"/>
              <a:buAutoNum type="arabicPeriod"/>
            </a:pPr>
            <a:r>
              <a:rPr lang="ru-RU" sz="1400" b="1" dirty="0" smtClean="0"/>
              <a:t> </a:t>
            </a:r>
            <a:r>
              <a:rPr lang="ru-RU" sz="1400" i="1" dirty="0" smtClean="0">
                <a:solidFill>
                  <a:srgbClr val="FF0000"/>
                </a:solidFill>
                <a:effectLst>
                  <a:outerShdw blurRad="38100" dist="38100" dir="2700000" algn="tl">
                    <a:srgbClr val="000000">
                      <a:alpha val="43137"/>
                    </a:srgbClr>
                  </a:outerShdw>
                </a:effectLst>
              </a:rPr>
              <a:t>Разбег</a:t>
            </a:r>
            <a:r>
              <a:rPr lang="ru-RU" sz="1400" dirty="0" smtClean="0"/>
              <a:t> сообщает телу горизонтальную скорость, необходимую для выполнения прыжка с хорошим результатом. Исходное положение прыгуна перед разбегом: </a:t>
            </a:r>
            <a:r>
              <a:rPr lang="ru-RU" sz="1400" i="1" dirty="0" smtClean="0">
                <a:solidFill>
                  <a:schemeClr val="accent2">
                    <a:lumMod val="60000"/>
                    <a:lumOff val="40000"/>
                  </a:schemeClr>
                </a:solidFill>
                <a:effectLst>
                  <a:outerShdw blurRad="38100" dist="38100" dir="2700000" algn="tl">
                    <a:srgbClr val="000000">
                      <a:alpha val="43137"/>
                    </a:srgbClr>
                  </a:outerShdw>
                </a:effectLst>
              </a:rPr>
              <a:t>туловище наклонено вперед, ноги несколько согнуты, руки полусогнуты, человек подтянут, взгляд устремлен вперед</a:t>
            </a:r>
            <a:r>
              <a:rPr lang="ru-RU" sz="1400" dirty="0" smtClean="0"/>
              <a:t>. </a:t>
            </a:r>
            <a:r>
              <a:rPr lang="ru-RU" sz="1400" i="1" dirty="0" smtClean="0">
                <a:solidFill>
                  <a:schemeClr val="accent2">
                    <a:lumMod val="60000"/>
                    <a:lumOff val="40000"/>
                  </a:schemeClr>
                </a:solidFill>
                <a:effectLst>
                  <a:outerShdw blurRad="38100" dist="38100" dir="2700000" algn="tl">
                    <a:srgbClr val="000000">
                      <a:alpha val="43137"/>
                    </a:srgbClr>
                  </a:outerShdw>
                </a:effectLst>
              </a:rPr>
              <a:t>Разбег производится с ускорением, наибольшая скорость достигается на последних шагах; ускорение создается мускульной силой прыгуна</a:t>
            </a:r>
            <a:r>
              <a:rPr lang="ru-RU" sz="1400" dirty="0" smtClean="0"/>
              <a:t>. Для каждого вида прыжка разбег имеет свои особенности: в длине пробегаемого пути, в значении ускорения, в ритме шагов и их длине. В конце разбега ритм и темп шагов изменяются в связи с подготовкой к отталкиванию, что необходимо для уменьшения потери скорости, приобретенной в разбеге. Характер и длина последних 3-4 шагов разбега и техника их выполнения имеют свои особенности для каждого вида прыжка.</a:t>
            </a:r>
          </a:p>
          <a:p>
            <a:pPr>
              <a:buFont typeface="+mj-lt"/>
              <a:buAutoNum type="arabicPeriod"/>
            </a:pPr>
            <a:r>
              <a:rPr lang="ru-RU" sz="1400" i="1" dirty="0" smtClean="0">
                <a:solidFill>
                  <a:srgbClr val="FF0000"/>
                </a:solidFill>
                <a:effectLst>
                  <a:outerShdw blurRad="38100" dist="38100" dir="2700000" algn="tl">
                    <a:srgbClr val="000000">
                      <a:alpha val="43137"/>
                    </a:srgbClr>
                  </a:outerShdw>
                </a:effectLst>
              </a:rPr>
              <a:t>Разбег переходит в </a:t>
            </a:r>
            <a:r>
              <a:rPr lang="ru-RU" sz="1400" i="1" u="sng" dirty="0" smtClean="0">
                <a:solidFill>
                  <a:srgbClr val="FF0000"/>
                </a:solidFill>
                <a:effectLst>
                  <a:outerShdw blurRad="38100" dist="38100" dir="2700000" algn="tl">
                    <a:srgbClr val="000000">
                      <a:alpha val="43137"/>
                    </a:srgbClr>
                  </a:outerShdw>
                </a:effectLst>
              </a:rPr>
              <a:t>отталкивание</a:t>
            </a:r>
            <a:r>
              <a:rPr lang="ru-RU" sz="1400" dirty="0" smtClean="0"/>
              <a:t>, поэтому чем быстрее последние шаги, тем быстрее совершается отталкивание и меньше потеря скорости. </a:t>
            </a:r>
            <a:r>
              <a:rPr lang="ru-RU" sz="1400" i="1" dirty="0" smtClean="0">
                <a:solidFill>
                  <a:schemeClr val="accent2">
                    <a:lumMod val="60000"/>
                    <a:lumOff val="40000"/>
                  </a:schemeClr>
                </a:solidFill>
                <a:effectLst>
                  <a:outerShdw blurRad="38100" dist="38100" dir="2700000" algn="tl">
                    <a:srgbClr val="000000">
                      <a:alpha val="43137"/>
                    </a:srgbClr>
                  </a:outerShdw>
                </a:effectLst>
              </a:rPr>
              <a:t>Во всех прыжках с разбега техника отталкивания такова: нога ставится на место толчка быстро и энергично, причем так, чтобы к моменту соприкосновения с фунтом она была почти выпрямлена</a:t>
            </a:r>
            <a:r>
              <a:rPr lang="ru-RU" sz="1400" dirty="0" smtClean="0"/>
              <a:t> </a:t>
            </a:r>
            <a:r>
              <a:rPr lang="ru-RU" sz="1400" dirty="0" smtClean="0">
                <a:solidFill>
                  <a:srgbClr val="FF0000"/>
                </a:solidFill>
              </a:rPr>
              <a:t>(</a:t>
            </a:r>
            <a:r>
              <a:rPr lang="ru-RU" sz="1400" i="1" dirty="0" smtClean="0">
                <a:solidFill>
                  <a:srgbClr val="00B050"/>
                </a:solidFill>
                <a:effectLst>
                  <a:outerShdw blurRad="38100" dist="38100" dir="2700000" algn="tl">
                    <a:srgbClr val="000000">
                      <a:alpha val="43137"/>
                    </a:srgbClr>
                  </a:outerShdw>
                </a:effectLst>
              </a:rPr>
              <a:t>в таком положении она легче переносит большую нагрузку, более упруго амортизирует сгибание и эффективнее разгибается</a:t>
            </a:r>
            <a:r>
              <a:rPr lang="ru-RU" sz="1400" dirty="0" smtClean="0">
                <a:solidFill>
                  <a:srgbClr val="FF0000"/>
                </a:solidFill>
              </a:rPr>
              <a:t>)</a:t>
            </a:r>
            <a:r>
              <a:rPr lang="ru-RU" sz="1400" dirty="0" smtClean="0"/>
              <a:t>. В момент, когда прыгун ставит ногу на место толчка, точка опоры должна находиться несколько впереди проекции центра тяжести тела на горизонтальную поверхность. Чем под большим углом предстоит отталкивание, тем дальше вперед должна ставиться нога и тем большее расстояние требуется от точки опоры до проекции центра тяжести тела прыгуна. Выход из этого положения и отталкивание происходят благодаря активному усилию прыгуна. Это расстояние наибольшее при прыжке в высоту и меньше при других прыжках.</a:t>
            </a:r>
          </a:p>
          <a:p>
            <a:pPr>
              <a:buFont typeface="Wingdings" pitchFamily="2" charset="2"/>
              <a:buChar char="ü"/>
            </a:pPr>
            <a:r>
              <a:rPr lang="ru-RU" sz="1400" dirty="0" smtClean="0"/>
              <a:t>   </a:t>
            </a:r>
            <a:r>
              <a:rPr lang="ru-RU" sz="1400" i="1" u="sng" dirty="0" smtClean="0">
                <a:solidFill>
                  <a:srgbClr val="92D050"/>
                </a:solidFill>
                <a:effectLst>
                  <a:outerShdw blurRad="38100" dist="38100" dir="2700000" algn="tl">
                    <a:srgbClr val="000000">
                      <a:alpha val="43137"/>
                    </a:srgbClr>
                  </a:outerShdw>
                </a:effectLst>
              </a:rPr>
              <a:t>Отметим, что при прыжке в длину большую роль играет инерция: после толчка дальнейшее движение совершается по инерции. А при прыжке в высоту после толчка движение происходит под действием силы тяжести и влияние на полет инерции менее значительно.</a:t>
            </a:r>
          </a:p>
          <a:p>
            <a:pPr>
              <a:buFont typeface="+mj-lt"/>
              <a:buAutoNum type="arabicPeriod"/>
            </a:pPr>
            <a:endParaRPr lang="ru-RU" sz="1400" b="1" dirty="0" smtClean="0"/>
          </a:p>
          <a:p>
            <a:pPr>
              <a:buFont typeface="+mj-lt"/>
              <a:buAutoNum type="arabicPeriod"/>
            </a:pPr>
            <a:endParaRPr lang="ru-RU" sz="1300" dirty="0"/>
          </a:p>
        </p:txBody>
      </p:sp>
      <p:sp>
        <p:nvSpPr>
          <p:cNvPr id="4" name="Управляющая кнопка: домой 3">
            <a:hlinkClick r:id="rId2" action="ppaction://hlinksldjump" highlightClick="1"/>
          </p:cNvPr>
          <p:cNvSpPr/>
          <p:nvPr/>
        </p:nvSpPr>
        <p:spPr>
          <a:xfrm>
            <a:off x="142844" y="142852"/>
            <a:ext cx="509318" cy="461205"/>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Dex\Desktop\2745_BnHover.jpg"/>
          <p:cNvPicPr>
            <a:picLocks noChangeAspect="1" noChangeArrowheads="1"/>
          </p:cNvPicPr>
          <p:nvPr/>
        </p:nvPicPr>
        <p:blipFill>
          <a:blip r:embed="rId2"/>
          <a:srcRect/>
          <a:stretch>
            <a:fillRect/>
          </a:stretch>
        </p:blipFill>
        <p:spPr bwMode="auto">
          <a:xfrm>
            <a:off x="214282" y="142852"/>
            <a:ext cx="3551231" cy="2367487"/>
          </a:xfrm>
          <a:prstGeom prst="rect">
            <a:avLst/>
          </a:prstGeom>
          <a:ln/>
        </p:spPr>
        <p:style>
          <a:lnRef idx="1">
            <a:schemeClr val="accent6"/>
          </a:lnRef>
          <a:fillRef idx="2">
            <a:schemeClr val="accent6"/>
          </a:fillRef>
          <a:effectRef idx="1">
            <a:schemeClr val="accent6"/>
          </a:effectRef>
          <a:fontRef idx="minor">
            <a:schemeClr val="dk1"/>
          </a:fontRef>
        </p:style>
      </p:pic>
      <p:pic>
        <p:nvPicPr>
          <p:cNvPr id="2051" name="Picture 3" descr="C:\Users\Dex\Desktop\d6_2_05_shustov.jpg"/>
          <p:cNvPicPr>
            <a:picLocks noChangeAspect="1" noChangeArrowheads="1"/>
          </p:cNvPicPr>
          <p:nvPr/>
        </p:nvPicPr>
        <p:blipFill>
          <a:blip r:embed="rId3"/>
          <a:srcRect/>
          <a:stretch>
            <a:fillRect/>
          </a:stretch>
        </p:blipFill>
        <p:spPr bwMode="auto">
          <a:xfrm>
            <a:off x="5429256" y="4000504"/>
            <a:ext cx="3571900" cy="2669995"/>
          </a:xfrm>
          <a:prstGeom prst="rect">
            <a:avLst/>
          </a:prstGeom>
        </p:spPr>
        <p:style>
          <a:lnRef idx="1">
            <a:schemeClr val="accent6"/>
          </a:lnRef>
          <a:fillRef idx="2">
            <a:schemeClr val="accent6"/>
          </a:fillRef>
          <a:effectRef idx="1">
            <a:schemeClr val="accent6"/>
          </a:effectRef>
          <a:fontRef idx="minor">
            <a:schemeClr val="dk1"/>
          </a:fontRef>
        </p:style>
      </p:pic>
      <p:pic>
        <p:nvPicPr>
          <p:cNvPr id="2052" name="Picture 4" descr="C:\Users\Dex\Desktop\triplejump_osaka.jpg"/>
          <p:cNvPicPr>
            <a:picLocks noChangeAspect="1" noChangeArrowheads="1"/>
          </p:cNvPicPr>
          <p:nvPr/>
        </p:nvPicPr>
        <p:blipFill>
          <a:blip r:embed="rId4"/>
          <a:srcRect/>
          <a:stretch>
            <a:fillRect/>
          </a:stretch>
        </p:blipFill>
        <p:spPr bwMode="auto">
          <a:xfrm>
            <a:off x="214282" y="3714752"/>
            <a:ext cx="4221696" cy="2928958"/>
          </a:xfrm>
          <a:prstGeom prst="rect">
            <a:avLst/>
          </a:prstGeom>
        </p:spPr>
        <p:style>
          <a:lnRef idx="1">
            <a:schemeClr val="accent6"/>
          </a:lnRef>
          <a:fillRef idx="2">
            <a:schemeClr val="accent6"/>
          </a:fillRef>
          <a:effectRef idx="1">
            <a:schemeClr val="accent6"/>
          </a:effectRef>
          <a:fontRef idx="minor">
            <a:schemeClr val="dk1"/>
          </a:fontRef>
        </p:style>
      </p:pic>
      <p:pic>
        <p:nvPicPr>
          <p:cNvPr id="2053" name="Picture 5" descr="C:\Users\Dex\Desktop\LTg5YTQtO.jpg"/>
          <p:cNvPicPr>
            <a:picLocks noChangeAspect="1" noChangeArrowheads="1"/>
          </p:cNvPicPr>
          <p:nvPr/>
        </p:nvPicPr>
        <p:blipFill>
          <a:blip r:embed="rId5"/>
          <a:srcRect/>
          <a:stretch>
            <a:fillRect/>
          </a:stretch>
        </p:blipFill>
        <p:spPr bwMode="auto">
          <a:xfrm>
            <a:off x="5357818" y="500042"/>
            <a:ext cx="3500462" cy="2436322"/>
          </a:xfrm>
          <a:prstGeom prst="rect">
            <a:avLst/>
          </a:prstGeom>
        </p:spPr>
        <p:style>
          <a:lnRef idx="1">
            <a:schemeClr val="accent6"/>
          </a:lnRef>
          <a:fillRef idx="2">
            <a:schemeClr val="accent6"/>
          </a:fillRef>
          <a:effectRef idx="1">
            <a:schemeClr val="accent6"/>
          </a:effectRef>
          <a:fontRef idx="minor">
            <a:schemeClr val="dk1"/>
          </a:fontRef>
        </p:style>
      </p:pic>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214422"/>
          </a:xfrm>
        </p:spPr>
        <p:txBody>
          <a:bodyPr>
            <a:normAutofit fontScale="90000"/>
          </a:bodyPr>
          <a:lstStyle/>
          <a:p>
            <a:pPr algn="ctr"/>
            <a:r>
              <a:rPr lang="ru-RU" dirty="0" smtClean="0"/>
              <a:t>Спортивное  плавание и физика</a:t>
            </a:r>
            <a:endParaRPr lang="ru-RU" dirty="0"/>
          </a:p>
        </p:txBody>
      </p:sp>
      <p:sp>
        <p:nvSpPr>
          <p:cNvPr id="3" name="Содержимое 2"/>
          <p:cNvSpPr>
            <a:spLocks noGrp="1"/>
          </p:cNvSpPr>
          <p:nvPr>
            <p:ph idx="1"/>
          </p:nvPr>
        </p:nvSpPr>
        <p:spPr>
          <a:xfrm>
            <a:off x="0" y="1142984"/>
            <a:ext cx="9144000" cy="5715016"/>
          </a:xfrm>
        </p:spPr>
        <p:txBody>
          <a:bodyPr>
            <a:normAutofit/>
          </a:bodyPr>
          <a:lstStyle/>
          <a:p>
            <a:pPr>
              <a:buFont typeface="Wingdings" pitchFamily="2" charset="2"/>
              <a:buChar char="ü"/>
            </a:pPr>
            <a:r>
              <a:rPr lang="ru-RU" sz="1600" dirty="0" smtClean="0"/>
              <a:t>Пловец знает, что любое тело плавает, когда действующая на него </a:t>
            </a:r>
            <a:r>
              <a:rPr lang="ru-RU" sz="1600" i="1" u="sng" dirty="0" smtClean="0">
                <a:solidFill>
                  <a:srgbClr val="92D050"/>
                </a:solidFill>
                <a:effectLst>
                  <a:outerShdw blurRad="38100" dist="38100" dir="2700000" algn="tl">
                    <a:srgbClr val="000000">
                      <a:alpha val="43137"/>
                    </a:srgbClr>
                  </a:outerShdw>
                </a:effectLst>
              </a:rPr>
              <a:t>сила тяжести уравновешена выталкивающей силой или меньше ее</a:t>
            </a:r>
            <a:r>
              <a:rPr lang="ru-RU" sz="1600" dirty="0" smtClean="0"/>
              <a:t>. </a:t>
            </a:r>
            <a:r>
              <a:rPr lang="ru-RU" sz="1600" i="1" dirty="0" smtClean="0">
                <a:solidFill>
                  <a:srgbClr val="92D050"/>
                </a:solidFill>
                <a:effectLst>
                  <a:outerShdw blurRad="38100" dist="38100" dir="2700000" algn="tl">
                    <a:srgbClr val="000000">
                      <a:alpha val="43137"/>
                    </a:srgbClr>
                  </a:outerShdw>
                </a:effectLst>
              </a:rPr>
              <a:t>Если силы уравновешены или плотности тела и воды одинаковы, то тело не тонет, не всплывает и может находиться в жидкости на любой глубине</a:t>
            </a:r>
            <a:r>
              <a:rPr lang="ru-RU" sz="1600" dirty="0" smtClean="0"/>
              <a:t>. Это условие соблюдается у рыб, морских животных. Так может плавать и человек: </a:t>
            </a:r>
            <a:r>
              <a:rPr lang="ru-RU" sz="1600" i="1" dirty="0" smtClean="0">
                <a:solidFill>
                  <a:srgbClr val="92D050"/>
                </a:solidFill>
                <a:effectLst>
                  <a:outerShdw blurRad="38100" dist="38100" dir="2700000" algn="tl">
                    <a:srgbClr val="000000">
                      <a:alpha val="43137"/>
                    </a:srgbClr>
                  </a:outerShdw>
                </a:effectLst>
              </a:rPr>
              <a:t>ведь в любом живом организме до 90% и более воды и его средняя плотность мало отличается от плотности воды: она немного больше и равна</a:t>
            </a:r>
            <a:r>
              <a:rPr lang="ru-RU" sz="1600" dirty="0" smtClean="0"/>
              <a:t> </a:t>
            </a:r>
            <a:r>
              <a:rPr lang="ru-RU" sz="1600" i="1" u="sng" dirty="0" smtClean="0">
                <a:solidFill>
                  <a:srgbClr val="FF0000"/>
                </a:solidFill>
                <a:effectLst>
                  <a:outerShdw blurRad="38100" dist="38100" dir="2700000" algn="tl">
                    <a:srgbClr val="000000">
                      <a:alpha val="43137"/>
                    </a:srgbClr>
                  </a:outerShdw>
                </a:effectLst>
              </a:rPr>
              <a:t>1,03 г/см</a:t>
            </a:r>
            <a:r>
              <a:rPr lang="ru-RU" sz="1600" i="1" u="sng" baseline="30000" dirty="0" smtClean="0">
                <a:solidFill>
                  <a:srgbClr val="FF0000"/>
                </a:solidFill>
                <a:effectLst>
                  <a:outerShdw blurRad="38100" dist="38100" dir="2700000" algn="tl">
                    <a:srgbClr val="000000">
                      <a:alpha val="43137"/>
                    </a:srgbClr>
                  </a:outerShdw>
                </a:effectLst>
              </a:rPr>
              <a:t>3</a:t>
            </a:r>
          </a:p>
          <a:p>
            <a:pPr>
              <a:buFont typeface="Wingdings" pitchFamily="2" charset="2"/>
              <a:buChar char="ü"/>
            </a:pPr>
            <a:endParaRPr lang="ru-RU" sz="1600" baseline="30000" dirty="0" smtClean="0"/>
          </a:p>
          <a:p>
            <a:pPr>
              <a:buFont typeface="Wingdings" pitchFamily="2" charset="2"/>
              <a:buChar char="ü"/>
            </a:pPr>
            <a:r>
              <a:rPr lang="ru-RU" sz="1600" i="1" dirty="0" smtClean="0">
                <a:solidFill>
                  <a:srgbClr val="FFFF00"/>
                </a:solidFill>
                <a:effectLst>
                  <a:outerShdw blurRad="38100" dist="38100" dir="2700000" algn="tl">
                    <a:srgbClr val="000000">
                      <a:alpha val="43137"/>
                    </a:srgbClr>
                  </a:outerShdw>
                </a:effectLst>
              </a:rPr>
              <a:t>Плавучесть человеку обеспечивает воздух, набираемый им при вдохе в легкие</a:t>
            </a:r>
            <a:r>
              <a:rPr lang="ru-RU" sz="1600" dirty="0" smtClean="0"/>
              <a:t>. </a:t>
            </a:r>
            <a:r>
              <a:rPr lang="ru-RU" sz="1600" i="1" u="sng" dirty="0" smtClean="0">
                <a:solidFill>
                  <a:srgbClr val="92D050"/>
                </a:solidFill>
                <a:effectLst>
                  <a:outerShdw blurRad="38100" dist="38100" dir="2700000" algn="tl">
                    <a:srgbClr val="000000">
                      <a:alpha val="43137"/>
                    </a:srgbClr>
                  </a:outerShdw>
                </a:effectLst>
              </a:rPr>
              <a:t>При полном большом вдохе объем тела  увеличивается, средняя плотность человеческого тела становится меньше плотности воды, и он всплывает</a:t>
            </a:r>
            <a:r>
              <a:rPr lang="ru-RU" sz="1600" i="1" u="sng" dirty="0" smtClean="0">
                <a:solidFill>
                  <a:srgbClr val="FF0000"/>
                </a:solidFill>
                <a:effectLst>
                  <a:outerShdw blurRad="38100" dist="38100" dir="2700000" algn="tl">
                    <a:srgbClr val="000000">
                      <a:alpha val="43137"/>
                    </a:srgbClr>
                  </a:outerShdw>
                </a:effectLst>
              </a:rPr>
              <a:t>.</a:t>
            </a:r>
            <a:r>
              <a:rPr lang="ru-RU" sz="1600" dirty="0" smtClean="0"/>
              <a:t> </a:t>
            </a:r>
            <a:r>
              <a:rPr lang="ru-RU" sz="1600" i="1" u="sng" dirty="0" smtClean="0">
                <a:solidFill>
                  <a:srgbClr val="FFC000"/>
                </a:solidFill>
                <a:effectLst>
                  <a:outerShdw blurRad="38100" dist="38100" dir="2700000" algn="tl">
                    <a:srgbClr val="000000">
                      <a:alpha val="43137"/>
                    </a:srgbClr>
                  </a:outerShdw>
                </a:effectLst>
              </a:rPr>
              <a:t>При выдохе объем тела уменьшается</a:t>
            </a:r>
            <a:r>
              <a:rPr lang="ru-RU" sz="1600" dirty="0" smtClean="0"/>
              <a:t> </a:t>
            </a:r>
            <a:r>
              <a:rPr lang="ru-RU" sz="1600" i="1" dirty="0" smtClean="0">
                <a:solidFill>
                  <a:srgbClr val="FF0000"/>
                </a:solidFill>
                <a:effectLst>
                  <a:outerShdw blurRad="38100" dist="38100" dir="2700000" algn="tl">
                    <a:srgbClr val="000000">
                      <a:alpha val="43137"/>
                    </a:srgbClr>
                  </a:outerShdw>
                </a:effectLst>
              </a:rPr>
              <a:t>(</a:t>
            </a:r>
            <a:r>
              <a:rPr lang="ru-RU" sz="1600" i="1" dirty="0" smtClean="0">
                <a:solidFill>
                  <a:srgbClr val="00B050"/>
                </a:solidFill>
                <a:effectLst>
                  <a:outerShdw blurRad="38100" dist="38100" dir="2700000" algn="tl">
                    <a:srgbClr val="000000">
                      <a:alpha val="43137"/>
                    </a:srgbClr>
                  </a:outerShdw>
                </a:effectLst>
              </a:rPr>
              <a:t>тело теряет -плавучесть</a:t>
            </a:r>
            <a:r>
              <a:rPr lang="ru-RU" sz="1600" i="1" dirty="0" smtClean="0">
                <a:effectLst>
                  <a:outerShdw blurRad="38100" dist="38100" dir="2700000" algn="tl">
                    <a:srgbClr val="000000">
                      <a:alpha val="43137"/>
                    </a:srgbClr>
                  </a:outerShdw>
                </a:effectLst>
              </a:rPr>
              <a:t> </a:t>
            </a:r>
            <a:r>
              <a:rPr lang="ru-RU" sz="1600" i="1" dirty="0" smtClean="0">
                <a:solidFill>
                  <a:srgbClr val="FF0000"/>
                </a:solidFill>
                <a:effectLst>
                  <a:outerShdw blurRad="38100" dist="38100" dir="2700000" algn="tl">
                    <a:srgbClr val="000000">
                      <a:alpha val="43137"/>
                    </a:srgbClr>
                  </a:outerShdw>
                </a:effectLst>
              </a:rPr>
              <a:t>) </a:t>
            </a:r>
            <a:r>
              <a:rPr lang="ru-RU" sz="1600" i="1" u="sng" dirty="0" smtClean="0">
                <a:solidFill>
                  <a:srgbClr val="FFC000"/>
                </a:solidFill>
                <a:effectLst>
                  <a:outerShdw blurRad="38100" dist="38100" dir="2700000" algn="tl">
                    <a:srgbClr val="000000">
                      <a:alpha val="43137"/>
                    </a:srgbClr>
                  </a:outerShdw>
                </a:effectLst>
              </a:rPr>
              <a:t>и человеку приходится создавать себе подъемную силу движением рук</a:t>
            </a:r>
            <a:r>
              <a:rPr lang="ru-RU" sz="1600" dirty="0" smtClean="0"/>
              <a:t>. </a:t>
            </a:r>
            <a:r>
              <a:rPr lang="ru-RU" sz="1600" i="1" dirty="0" smtClean="0">
                <a:solidFill>
                  <a:srgbClr val="FF0000"/>
                </a:solidFill>
                <a:effectLst>
                  <a:outerShdw blurRad="38100" dist="38100" dir="2700000" algn="tl">
                    <a:srgbClr val="000000">
                      <a:alpha val="43137"/>
                    </a:srgbClr>
                  </a:outerShdw>
                </a:effectLst>
              </a:rPr>
              <a:t>Искусство плавания </a:t>
            </a:r>
            <a:r>
              <a:rPr lang="ru-RU" sz="1600" dirty="0" smtClean="0"/>
              <a:t>— </a:t>
            </a:r>
            <a:r>
              <a:rPr lang="ru-RU" sz="1600" i="1" dirty="0" smtClean="0">
                <a:solidFill>
                  <a:srgbClr val="92D050"/>
                </a:solidFill>
                <a:effectLst>
                  <a:outerShdw blurRad="38100" dist="38100" dir="2700000" algn="tl">
                    <a:srgbClr val="000000">
                      <a:alpha val="43137"/>
                    </a:srgbClr>
                  </a:outerShdw>
                </a:effectLst>
              </a:rPr>
              <a:t>это прежде всего умение правильно дышать, координируя свои вдохи и выдохи с движениями рук и ног.</a:t>
            </a:r>
            <a:endParaRPr lang="ru-RU" sz="1600" i="1" dirty="0">
              <a:solidFill>
                <a:srgbClr val="92D050"/>
              </a:solidFill>
              <a:effectLst>
                <a:outerShdw blurRad="38100" dist="38100" dir="2700000" algn="tl">
                  <a:srgbClr val="000000">
                    <a:alpha val="43137"/>
                  </a:srgbClr>
                </a:outerShdw>
              </a:effectLst>
            </a:endParaRPr>
          </a:p>
        </p:txBody>
      </p:sp>
      <p:sp>
        <p:nvSpPr>
          <p:cNvPr id="4" name="Управляющая кнопка: домой 3">
            <a:hlinkClick r:id="rId2" action="ppaction://hlinksldjump" highlightClick="1"/>
          </p:cNvPr>
          <p:cNvSpPr/>
          <p:nvPr/>
        </p:nvSpPr>
        <p:spPr>
          <a:xfrm>
            <a:off x="142844" y="142852"/>
            <a:ext cx="509318" cy="461205"/>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Dex\Desktop\rep_177_pics_rep_177_078_jpg_625x625_q85.jpg"/>
          <p:cNvPicPr>
            <a:picLocks noChangeAspect="1" noChangeArrowheads="1"/>
          </p:cNvPicPr>
          <p:nvPr/>
        </p:nvPicPr>
        <p:blipFill>
          <a:blip r:embed="rId2"/>
          <a:srcRect/>
          <a:stretch>
            <a:fillRect/>
          </a:stretch>
        </p:blipFill>
        <p:spPr bwMode="auto">
          <a:xfrm>
            <a:off x="285720" y="285728"/>
            <a:ext cx="2275433" cy="3071834"/>
          </a:xfrm>
          <a:prstGeom prst="rect">
            <a:avLst/>
          </a:prstGeom>
        </p:spPr>
        <p:style>
          <a:lnRef idx="1">
            <a:schemeClr val="accent6"/>
          </a:lnRef>
          <a:fillRef idx="2">
            <a:schemeClr val="accent6"/>
          </a:fillRef>
          <a:effectRef idx="1">
            <a:schemeClr val="accent6"/>
          </a:effectRef>
          <a:fontRef idx="minor">
            <a:schemeClr val="dk1"/>
          </a:fontRef>
        </p:style>
      </p:pic>
      <p:pic>
        <p:nvPicPr>
          <p:cNvPr id="3075" name="Picture 3" descr="C:\Users\Dex\Desktop\13143177101832.jpg"/>
          <p:cNvPicPr>
            <a:picLocks noChangeAspect="1" noChangeArrowheads="1"/>
          </p:cNvPicPr>
          <p:nvPr/>
        </p:nvPicPr>
        <p:blipFill>
          <a:blip r:embed="rId3"/>
          <a:srcRect/>
          <a:stretch>
            <a:fillRect/>
          </a:stretch>
        </p:blipFill>
        <p:spPr bwMode="auto">
          <a:xfrm>
            <a:off x="4429124" y="428604"/>
            <a:ext cx="4179123" cy="2786082"/>
          </a:xfrm>
          <a:prstGeom prst="rect">
            <a:avLst/>
          </a:prstGeom>
        </p:spPr>
        <p:style>
          <a:lnRef idx="1">
            <a:schemeClr val="accent6"/>
          </a:lnRef>
          <a:fillRef idx="2">
            <a:schemeClr val="accent6"/>
          </a:fillRef>
          <a:effectRef idx="1">
            <a:schemeClr val="accent6"/>
          </a:effectRef>
          <a:fontRef idx="minor">
            <a:schemeClr val="dk1"/>
          </a:fontRef>
        </p:style>
      </p:pic>
      <p:pic>
        <p:nvPicPr>
          <p:cNvPr id="3076" name="Picture 4" descr="C:\Users\Dex\Desktop\WfCFC26mfd.jpg"/>
          <p:cNvPicPr>
            <a:picLocks noChangeAspect="1" noChangeArrowheads="1"/>
          </p:cNvPicPr>
          <p:nvPr/>
        </p:nvPicPr>
        <p:blipFill>
          <a:blip r:embed="rId4"/>
          <a:srcRect/>
          <a:stretch>
            <a:fillRect/>
          </a:stretch>
        </p:blipFill>
        <p:spPr bwMode="auto">
          <a:xfrm>
            <a:off x="214282" y="3857628"/>
            <a:ext cx="4174344" cy="2782896"/>
          </a:xfrm>
          <a:prstGeom prst="rect">
            <a:avLst/>
          </a:prstGeom>
        </p:spPr>
        <p:style>
          <a:lnRef idx="1">
            <a:schemeClr val="accent6"/>
          </a:lnRef>
          <a:fillRef idx="2">
            <a:schemeClr val="accent6"/>
          </a:fillRef>
          <a:effectRef idx="1">
            <a:schemeClr val="accent6"/>
          </a:effectRef>
          <a:fontRef idx="minor">
            <a:schemeClr val="dk1"/>
          </a:fontRef>
        </p:style>
      </p:pic>
      <p:pic>
        <p:nvPicPr>
          <p:cNvPr id="3077" name="Picture 5" descr="C:\Users\Dex\Desktop\a1b042db74169f123ff6f43788121cc8.jpg"/>
          <p:cNvPicPr>
            <a:picLocks noChangeAspect="1" noChangeArrowheads="1"/>
          </p:cNvPicPr>
          <p:nvPr/>
        </p:nvPicPr>
        <p:blipFill>
          <a:blip r:embed="rId5"/>
          <a:srcRect/>
          <a:stretch>
            <a:fillRect/>
          </a:stretch>
        </p:blipFill>
        <p:spPr bwMode="auto">
          <a:xfrm>
            <a:off x="4929190" y="4143380"/>
            <a:ext cx="4064028" cy="2286016"/>
          </a:xfrm>
          <a:prstGeom prst="rect">
            <a:avLst/>
          </a:prstGeom>
        </p:spPr>
        <p:style>
          <a:lnRef idx="1">
            <a:schemeClr val="accent6"/>
          </a:lnRef>
          <a:fillRef idx="2">
            <a:schemeClr val="accent6"/>
          </a:fillRef>
          <a:effectRef idx="1">
            <a:schemeClr val="accent6"/>
          </a:effectRef>
          <a:fontRef idx="minor">
            <a:schemeClr val="dk1"/>
          </a:fontRef>
        </p:style>
      </p:pic>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0"/>
            <a:ext cx="8229600" cy="1214422"/>
          </a:xfrm>
        </p:spPr>
        <p:txBody>
          <a:bodyPr/>
          <a:lstStyle/>
          <a:p>
            <a:r>
              <a:rPr lang="ru-RU" dirty="0" smtClean="0"/>
              <a:t>Физика  и  метание диска</a:t>
            </a:r>
            <a:endParaRPr lang="ru-RU" dirty="0"/>
          </a:p>
        </p:txBody>
      </p:sp>
      <p:sp>
        <p:nvSpPr>
          <p:cNvPr id="3" name="Содержимое 2"/>
          <p:cNvSpPr>
            <a:spLocks noGrp="1"/>
          </p:cNvSpPr>
          <p:nvPr>
            <p:ph idx="1"/>
          </p:nvPr>
        </p:nvSpPr>
        <p:spPr>
          <a:xfrm>
            <a:off x="0" y="1142984"/>
            <a:ext cx="9144000" cy="5715016"/>
          </a:xfrm>
        </p:spPr>
        <p:txBody>
          <a:bodyPr>
            <a:normAutofit/>
          </a:bodyPr>
          <a:lstStyle/>
          <a:p>
            <a:pPr>
              <a:buFont typeface="Wingdings" pitchFamily="2" charset="2"/>
              <a:buChar char="ü"/>
            </a:pPr>
            <a:r>
              <a:rPr lang="ru-RU" sz="1500" i="1" dirty="0" smtClean="0">
                <a:solidFill>
                  <a:srgbClr val="92D050"/>
                </a:solidFill>
                <a:effectLst>
                  <a:outerShdw blurRad="38100" dist="38100" dir="2700000" algn="tl">
                    <a:srgbClr val="000000">
                      <a:alpha val="43137"/>
                    </a:srgbClr>
                  </a:outerShdw>
                </a:effectLst>
              </a:rPr>
              <a:t>Метатели диска — крупные люди </a:t>
            </a:r>
            <a:r>
              <a:rPr lang="ru-RU" sz="1500" dirty="0" smtClean="0"/>
              <a:t>— массой свыше </a:t>
            </a:r>
            <a:r>
              <a:rPr lang="ru-RU" sz="1500" i="1" dirty="0" smtClean="0">
                <a:solidFill>
                  <a:srgbClr val="92D050"/>
                </a:solidFill>
                <a:effectLst>
                  <a:outerShdw blurRad="38100" dist="38100" dir="2700000" algn="tl">
                    <a:srgbClr val="000000">
                      <a:alpha val="43137"/>
                    </a:srgbClr>
                  </a:outerShdw>
                </a:effectLst>
              </a:rPr>
              <a:t>100 кг</a:t>
            </a:r>
            <a:r>
              <a:rPr lang="ru-RU" sz="1500" dirty="0" smtClean="0"/>
              <a:t>, </a:t>
            </a:r>
            <a:r>
              <a:rPr lang="ru-RU" sz="1500" i="1" dirty="0" smtClean="0">
                <a:solidFill>
                  <a:srgbClr val="FFC000"/>
                </a:solidFill>
                <a:effectLst>
                  <a:outerShdw blurRad="38100" dist="38100" dir="2700000" algn="tl">
                    <a:srgbClr val="000000">
                      <a:alpha val="43137"/>
                    </a:srgbClr>
                  </a:outerShdw>
                </a:effectLst>
              </a:rPr>
              <a:t>высокого роста, обладающие резкостью движений</a:t>
            </a:r>
            <a:r>
              <a:rPr lang="ru-RU" sz="1500" dirty="0" smtClean="0"/>
              <a:t>. </a:t>
            </a:r>
            <a:r>
              <a:rPr lang="ru-RU" sz="1500" i="1" dirty="0" smtClean="0">
                <a:solidFill>
                  <a:srgbClr val="FFFF00"/>
                </a:solidFill>
                <a:effectLst>
                  <a:outerShdw blurRad="38100" dist="38100" dir="2700000" algn="tl">
                    <a:srgbClr val="000000">
                      <a:alpha val="43137"/>
                    </a:srgbClr>
                  </a:outerShdw>
                </a:effectLst>
              </a:rPr>
              <a:t>Эти параметры необходимы для дальних бросков. При метании диска спортсмен совершает вращательное движение вокруг оси своего тела для того, чтобы увеличить крутящий момент.</a:t>
            </a:r>
          </a:p>
          <a:p>
            <a:pPr>
              <a:buFont typeface="Wingdings" pitchFamily="2" charset="2"/>
              <a:buChar char="ü"/>
            </a:pPr>
            <a:r>
              <a:rPr lang="ru-RU" sz="1500" dirty="0" smtClean="0"/>
              <a:t>Техника метания диска чрезвычайно сложна. </a:t>
            </a:r>
            <a:r>
              <a:rPr lang="ru-RU" sz="1500" i="1" u="sng" dirty="0" smtClean="0">
                <a:effectLst>
                  <a:outerShdw blurRad="38100" dist="38100" dir="2700000" algn="tl">
                    <a:srgbClr val="000000">
                      <a:alpha val="43137"/>
                    </a:srgbClr>
                  </a:outerShdw>
                </a:effectLst>
              </a:rPr>
              <a:t>Метание производится из круга диаметром 250 см, ограниченного кольцом из твердого материала. Сектор, куда происходит метание, имеет угол 45°, а вершина его находится в центре круга</a:t>
            </a:r>
            <a:r>
              <a:rPr lang="ru-RU" sz="1500" dirty="0" smtClean="0"/>
              <a:t>.  </a:t>
            </a:r>
            <a:r>
              <a:rPr lang="ru-RU" sz="1500" i="1" dirty="0" smtClean="0">
                <a:solidFill>
                  <a:srgbClr val="FFFF00"/>
                </a:solidFill>
                <a:effectLst>
                  <a:outerShdw blurRad="38100" dist="38100" dir="2700000" algn="tl">
                    <a:srgbClr val="000000">
                      <a:alpha val="43137"/>
                    </a:srgbClr>
                  </a:outerShdw>
                </a:effectLst>
              </a:rPr>
              <a:t>Диск различной массы в зависимости от того, для кого он предназначен</a:t>
            </a:r>
            <a:r>
              <a:rPr lang="ru-RU" sz="1500" i="1" dirty="0" smtClean="0">
                <a:solidFill>
                  <a:srgbClr val="92D050"/>
                </a:solidFill>
                <a:effectLst>
                  <a:outerShdw blurRad="38100" dist="38100" dir="2700000" algn="tl">
                    <a:srgbClr val="000000">
                      <a:alpha val="43137"/>
                    </a:srgbClr>
                  </a:outerShdw>
                </a:effectLst>
              </a:rPr>
              <a:t>: для мужчин — это 2 кг</a:t>
            </a:r>
            <a:r>
              <a:rPr lang="ru-RU" sz="1500" dirty="0" smtClean="0"/>
              <a:t>, </a:t>
            </a:r>
            <a:r>
              <a:rPr lang="ru-RU" sz="1500" i="1" dirty="0" smtClean="0">
                <a:solidFill>
                  <a:srgbClr val="FF0000"/>
                </a:solidFill>
                <a:effectLst>
                  <a:outerShdw blurRad="38100" dist="38100" dir="2700000" algn="tl">
                    <a:srgbClr val="000000">
                      <a:alpha val="43137"/>
                    </a:srgbClr>
                  </a:outerShdw>
                </a:effectLst>
              </a:rPr>
              <a:t>для девушек — 1 кг</a:t>
            </a:r>
            <a:r>
              <a:rPr lang="ru-RU" sz="1500" dirty="0" smtClean="0"/>
              <a:t>. </a:t>
            </a:r>
            <a:r>
              <a:rPr lang="ru-RU" sz="1500" i="1" dirty="0" smtClean="0">
                <a:solidFill>
                  <a:srgbClr val="92D050"/>
                </a:solidFill>
                <a:effectLst>
                  <a:outerShdw blurRad="38100" dist="38100" dir="2700000" algn="tl">
                    <a:srgbClr val="000000">
                      <a:alpha val="43137"/>
                    </a:srgbClr>
                  </a:outerShdw>
                </a:effectLst>
              </a:rPr>
              <a:t>Дальность его полета зависит в основном от скорости и угла вылета, а также от расположения его плоскости в полете. На угол вылета влияют скорость и направление ветра; так, в безветренную погоду оптимальный угол вылета диска, который метают мужчины, находится в пределах -36—38°, при метании против ветра он и может дойти до 30°.</a:t>
            </a:r>
          </a:p>
          <a:p>
            <a:pPr>
              <a:buFont typeface="Wingdings" pitchFamily="2" charset="2"/>
              <a:buChar char="ü"/>
            </a:pPr>
            <a:r>
              <a:rPr lang="ru-RU" sz="1500" dirty="0" smtClean="0"/>
              <a:t> </a:t>
            </a:r>
            <a:r>
              <a:rPr lang="ru-RU" sz="1500" i="1" dirty="0" smtClean="0">
                <a:solidFill>
                  <a:srgbClr val="FFC000"/>
                </a:solidFill>
                <a:effectLst>
                  <a:outerShdw blurRad="38100" dist="38100" dir="2700000" algn="tl">
                    <a:srgbClr val="000000">
                      <a:alpha val="43137"/>
                    </a:srgbClr>
                  </a:outerShdw>
                </a:effectLst>
              </a:rPr>
              <a:t>Диск разрешается метать как с места, так и с поворота. Поворот придает диску большую скорость при вылете (20—30 м/с) и увеличивает дальность полета на 6—8 м. </a:t>
            </a:r>
            <a:r>
              <a:rPr lang="ru-RU" sz="1500" i="1" u="sng" dirty="0" smtClean="0">
                <a:solidFill>
                  <a:srgbClr val="92D050"/>
                </a:solidFill>
                <a:effectLst>
                  <a:outerShdw blurRad="38100" dist="38100" dir="2700000" algn="tl">
                    <a:srgbClr val="000000">
                      <a:alpha val="43137"/>
                    </a:srgbClr>
                  </a:outerShdw>
                </a:effectLst>
              </a:rPr>
              <a:t>Чтобы бросок получился удачным, дискобол придает диску вращательное движение</a:t>
            </a:r>
            <a:r>
              <a:rPr lang="ru-RU" sz="1500" dirty="0" smtClean="0"/>
              <a:t>. </a:t>
            </a:r>
          </a:p>
          <a:p>
            <a:pPr>
              <a:buFont typeface="Wingdings" pitchFamily="2" charset="2"/>
              <a:buChar char="ü"/>
            </a:pPr>
            <a:r>
              <a:rPr lang="ru-RU" sz="1500" i="1" dirty="0" smtClean="0">
                <a:solidFill>
                  <a:srgbClr val="FF0000"/>
                </a:solidFill>
                <a:effectLst>
                  <a:outerShdw blurRad="38100" dist="38100" dir="2700000" algn="tl">
                    <a:srgbClr val="000000">
                      <a:alpha val="43137"/>
                    </a:srgbClr>
                  </a:outerShdw>
                </a:effectLst>
              </a:rPr>
              <a:t>Диск</a:t>
            </a:r>
            <a:r>
              <a:rPr lang="ru-RU" sz="1500" dirty="0" smtClean="0"/>
              <a:t> — это тот же волчок, только вращается он вокруг своей оси не на месте, а в полете; на него распространяется свойство волчка сохранять в пространстве направление, приданное его оси вращения. Это-то «упрямство» волчка и используют метатели: как и волчок, вращающийся диск приобретает  устойчивость, что обеспечивает его полета.</a:t>
            </a:r>
          </a:p>
        </p:txBody>
      </p:sp>
      <p:sp>
        <p:nvSpPr>
          <p:cNvPr id="4" name="Управляющая кнопка: домой 3">
            <a:hlinkClick r:id="rId2" action="ppaction://hlinksldjump" highlightClick="1"/>
          </p:cNvPr>
          <p:cNvSpPr/>
          <p:nvPr/>
        </p:nvSpPr>
        <p:spPr>
          <a:xfrm>
            <a:off x="142844" y="142852"/>
            <a:ext cx="509318" cy="461205"/>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med">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р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129</TotalTime>
  <Words>280</Words>
  <PresentationFormat>Экран (4:3)</PresentationFormat>
  <Paragraphs>40</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Яркая</vt:lpstr>
      <vt:lpstr>«Физика в Спорте»</vt:lpstr>
      <vt:lpstr>Оглавление</vt:lpstr>
      <vt:lpstr>Физика в баскетболе</vt:lpstr>
      <vt:lpstr>Слайд 4</vt:lpstr>
      <vt:lpstr>Физика в легкоатлетических прыжках</vt:lpstr>
      <vt:lpstr>Слайд 6</vt:lpstr>
      <vt:lpstr>Спортивное  плавание и физика</vt:lpstr>
      <vt:lpstr>Слайд 8</vt:lpstr>
      <vt:lpstr>Физика  и  метание диска</vt:lpstr>
      <vt:lpstr>Слайд 10</vt:lpstr>
      <vt:lpstr>Настольный теннис и физика</vt:lpstr>
      <vt:lpstr>Слайд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«Физика в Спорте»</dc:title>
  <dc:creator>Dex</dc:creator>
  <cp:lastModifiedBy>Dex</cp:lastModifiedBy>
  <cp:revision>15</cp:revision>
  <dcterms:created xsi:type="dcterms:W3CDTF">2013-12-12T10:52:56Z</dcterms:created>
  <dcterms:modified xsi:type="dcterms:W3CDTF">2013-12-12T13:14:27Z</dcterms:modified>
</cp:coreProperties>
</file>