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ED0E38-187E-4E13-ADC8-FEFE7A56E92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B2A2C74-7D47-4BA6-AE79-866F4D727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Венецианский карнавал</a:t>
            </a:r>
            <a:br>
              <a:rPr lang="ru-RU" sz="8000" b="1" dirty="0" smtClean="0"/>
            </a:br>
            <a:endParaRPr lang="ru-RU" sz="8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Во время карнавала ничего не казалось слишком стыдным, слишком смелым, слишком безрассудным, слишком распутным. Карнавал был отдушиной для людей, живших под строгими религиозными запретами.</a:t>
            </a:r>
            <a:br>
              <a:rPr lang="ru-RU" dirty="0" smtClean="0"/>
            </a:br>
            <a:r>
              <a:rPr lang="ru-RU" dirty="0" smtClean="0"/>
              <a:t>Вплоть до конца XVIII века венецианский карнавал оставался главным событием в жизни города, но потом интерес к нему стал угасать. Во второй половине XX века карнавал начал свою вторую жизнь.</a:t>
            </a:r>
            <a:br>
              <a:rPr lang="ru-RU" dirty="0" smtClean="0"/>
            </a:br>
            <a:r>
              <a:rPr lang="ru-RU" dirty="0" smtClean="0"/>
              <a:t>Каждый год свыше полумиллиона туристов приезжают в Венецию на карнавальные мероприятия — в том числе и для участия в них. Карнавал открывается старейшим венецианским праздником — </a:t>
            </a:r>
            <a:r>
              <a:rPr lang="ru-RU" dirty="0" err="1" smtClean="0"/>
              <a:t>Festa</a:t>
            </a:r>
            <a:r>
              <a:rPr lang="ru-RU" dirty="0" smtClean="0"/>
              <a:t> </a:t>
            </a:r>
            <a:r>
              <a:rPr lang="ru-RU" dirty="0" err="1" smtClean="0"/>
              <a:t>delle</a:t>
            </a:r>
            <a:r>
              <a:rPr lang="ru-RU" dirty="0" smtClean="0"/>
              <a:t> </a:t>
            </a:r>
            <a:r>
              <a:rPr lang="ru-RU" dirty="0" err="1" smtClean="0"/>
              <a:t>Marie</a:t>
            </a:r>
            <a:r>
              <a:rPr lang="ru-RU" dirty="0" smtClean="0"/>
              <a:t>, который посвящен освобождению венецианских девушек, похищенных пиратами из Истрии. На площади Святого Марка устраиваются представления в стиле комедии </a:t>
            </a:r>
            <a:r>
              <a:rPr lang="ru-RU" dirty="0" err="1" smtClean="0"/>
              <a:t>дель</a:t>
            </a:r>
            <a:r>
              <a:rPr lang="ru-RU" dirty="0" smtClean="0"/>
              <a:t> арте, а потом на зрителей обрушиваются тонны конфетти. Затем начинается карнавальное шествие. На городских площадях проводятся концерты, устраиваются фейерверки, в театрах ставятся спектакли на тему карнавала, в старинных дворцах города даются балы-маскарады. На улицы Венеции выходят горожане в костюмах всемирно известных персонажей итальянской комедии </a:t>
            </a:r>
            <a:r>
              <a:rPr lang="ru-RU" dirty="0" err="1" smtClean="0"/>
              <a:t>дель</a:t>
            </a:r>
            <a:r>
              <a:rPr lang="ru-RU" dirty="0" smtClean="0"/>
              <a:t> арте — </a:t>
            </a:r>
            <a:r>
              <a:rPr lang="ru-RU" dirty="0" err="1" smtClean="0"/>
              <a:t>Арлекино</a:t>
            </a:r>
            <a:r>
              <a:rPr lang="ru-RU" dirty="0" smtClean="0"/>
              <a:t>, Пьеро, Панталоне, а Коломбина становится эмблемой праздника.</a:t>
            </a:r>
            <a:br>
              <a:rPr lang="ru-RU" dirty="0" smtClean="0"/>
            </a:br>
            <a:r>
              <a:rPr lang="ru-RU" dirty="0" smtClean="0"/>
              <a:t>Организуются и костюмированные представления, которые с достоверностью воссоздают феерическую, фривольную обстановку карнавалов прошлых веков.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enecia3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3874326" cy="5697538"/>
          </a:xfrm>
        </p:spPr>
      </p:pic>
      <p:pic>
        <p:nvPicPr>
          <p:cNvPr id="5" name="Рисунок 4" descr="venice_carnavale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428736"/>
            <a:ext cx="4786314" cy="34262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/>
          <a:lstStyle/>
          <a:p>
            <a:r>
              <a:rPr lang="ru-RU" dirty="0" smtClean="0"/>
              <a:t>Цель: показать своеобразие венецианского карнавала.</a:t>
            </a:r>
          </a:p>
          <a:p>
            <a:r>
              <a:rPr lang="ru-RU" dirty="0" smtClean="0"/>
              <a:t>Задачи: познакомить с происхождением слова «карнавал»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ассказать об истоках образования праздника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оказать основные атрибуты карнавала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sz="6000" dirty="0" smtClean="0"/>
              <a:t>Мне снились маски, кружева,</a:t>
            </a:r>
          </a:p>
          <a:p>
            <a:r>
              <a:rPr lang="ru-RU" sz="6000" dirty="0" smtClean="0"/>
              <a:t>прически, сколотые ловко,</a:t>
            </a:r>
          </a:p>
          <a:p>
            <a:r>
              <a:rPr lang="ru-RU" sz="6000" dirty="0" smtClean="0"/>
              <a:t>из помертвевших уст слова,</a:t>
            </a:r>
          </a:p>
          <a:p>
            <a:r>
              <a:rPr lang="ru-RU" sz="6000" dirty="0" smtClean="0"/>
              <a:t>перчатки, плащ и треуголка.</a:t>
            </a:r>
          </a:p>
          <a:p>
            <a:r>
              <a:rPr lang="ru-RU" sz="6000" dirty="0" smtClean="0"/>
              <a:t> </a:t>
            </a:r>
          </a:p>
          <a:p>
            <a:r>
              <a:rPr lang="ru-RU" sz="6000" dirty="0" smtClean="0"/>
              <a:t>Из перстня высыпался яд</a:t>
            </a:r>
          </a:p>
          <a:p>
            <a:r>
              <a:rPr lang="ru-RU" sz="6000" dirty="0" smtClean="0"/>
              <a:t>и кровью закипал в бокале.</a:t>
            </a:r>
          </a:p>
          <a:p>
            <a:r>
              <a:rPr lang="ru-RU" sz="6000" dirty="0" smtClean="0"/>
              <a:t>Венецианский маскарад –</a:t>
            </a:r>
          </a:p>
          <a:p>
            <a:r>
              <a:rPr lang="ru-RU" sz="6000" dirty="0" smtClean="0"/>
              <a:t>театр и жизнь в одно сливались.</a:t>
            </a:r>
          </a:p>
          <a:p>
            <a:r>
              <a:rPr lang="ru-RU" sz="6000" dirty="0" smtClean="0"/>
              <a:t> </a:t>
            </a:r>
          </a:p>
          <a:p>
            <a:r>
              <a:rPr lang="ru-RU" sz="6000" dirty="0" smtClean="0"/>
              <a:t>Театр и жизнь. Театр и смерть.</a:t>
            </a:r>
          </a:p>
          <a:p>
            <a:r>
              <a:rPr lang="ru-RU" sz="6000" dirty="0" smtClean="0"/>
              <a:t>Ночную площадь заполняла</a:t>
            </a:r>
          </a:p>
          <a:p>
            <a:r>
              <a:rPr lang="ru-RU" sz="6000" dirty="0" smtClean="0"/>
              <a:t>огнями страсти круговерть,</a:t>
            </a:r>
          </a:p>
          <a:p>
            <a:r>
              <a:rPr lang="ru-RU" sz="6000" dirty="0" smtClean="0"/>
              <a:t>по лунным понеслась каналам…</a:t>
            </a:r>
          </a:p>
          <a:p>
            <a:r>
              <a:rPr lang="ru-RU" sz="6000" i="1" dirty="0" smtClean="0"/>
              <a:t>(Н.Левитов)</a:t>
            </a:r>
            <a:endParaRPr lang="ru-RU" sz="6000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250px-Mascaras_carnav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1500174"/>
            <a:ext cx="4429156" cy="37702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ru-RU" dirty="0" smtClean="0"/>
              <a:t>Истоки венецианского карнавала лежат в древних римских Сатурналиях - ежегодных праздниках в честь бога Сатурна, которые справлялись после уборки урожая во время зимнего солнцестояния и сопровождались массовыми гуляньями. Отсюда ведут происхождение и карнавальные маски: во время Сатурналий рабам разрешалось сидеть за столами вместе с хозяевами, и, чтобы сословные предрассудки не испортили веселья, все прятали свои лица под масками.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523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428604"/>
            <a:ext cx="4035756" cy="5697538"/>
          </a:xfrm>
        </p:spPr>
      </p:pic>
      <p:pic>
        <p:nvPicPr>
          <p:cNvPr id="5" name="Рисунок 4" descr="ae063794b7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9625" y="285728"/>
            <a:ext cx="4524375" cy="6096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Когда и откуда появилось само слово «карнавал» точно неизвестно. Самая распространенная версия принадлежит католической церкви, которая утверждает, что слово произошло от латинского «</a:t>
            </a:r>
            <a:r>
              <a:rPr lang="ru-RU" dirty="0" err="1" smtClean="0"/>
              <a:t>carne</a:t>
            </a:r>
            <a:r>
              <a:rPr lang="ru-RU" dirty="0" smtClean="0"/>
              <a:t> </a:t>
            </a:r>
            <a:r>
              <a:rPr lang="ru-RU" dirty="0" err="1" smtClean="0"/>
              <a:t>vale</a:t>
            </a:r>
            <a:r>
              <a:rPr lang="ru-RU" dirty="0" smtClean="0"/>
              <a:t>» и означает «прощание с мясом». Стремясь приспособить дохристианские традиции к новой вере, церковь использовала старинный праздник для подготовки христиан к самому длинному в году посту — великому посту перед Пасхой. Первое документальное упоминание о карнавале в Венеции относится к 1094 году, а в 1296 году Сенат Венецианской республики официально провозгласил последний день перед великим постом праздничным днем.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714704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357166"/>
            <a:ext cx="7500990" cy="61261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Из Венеции карнавалы постепенно распространились по другим городам и странам. Основными атрибутами любого карнавала стали костюмы и маски, призванные скрыть социальные различия и всех уравнять на время праздника. В Венеции карнавальные маски приобрели такую популярность, что их стали носить и в обычные дни, нередко под масками скрывались для совершения неблаговидных поступков. Это вынудило церковь запретить ношение масок вне карнавалов. А в 1608 году в Венеции был издан декрет, согласно которому мужчины за ношение масок в повседневной жизни приговаривались к двум годам тюремного заключения и денежному штрафу, а женщин публично секли на площади.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rnaval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571480"/>
            <a:ext cx="3336723" cy="5554663"/>
          </a:xfrm>
        </p:spPr>
      </p:pic>
      <p:pic>
        <p:nvPicPr>
          <p:cNvPr id="5" name="Рисунок 4" descr="carnaval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571480"/>
            <a:ext cx="3680610" cy="564360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321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Венецианский карнавал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Венецианский карнавал </dc:title>
  <dc:creator>Admin</dc:creator>
  <cp:lastModifiedBy>Admin</cp:lastModifiedBy>
  <cp:revision>7</cp:revision>
  <dcterms:created xsi:type="dcterms:W3CDTF">2011-11-22T15:03:05Z</dcterms:created>
  <dcterms:modified xsi:type="dcterms:W3CDTF">2012-04-18T14:02:58Z</dcterms:modified>
</cp:coreProperties>
</file>