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271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2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68358D-3680-400D-9738-A192979FA757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B0E796-9509-454B-92BA-4C46114B18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0E796-9509-454B-92BA-4C46114B184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27.08.2014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Технологическая карта урока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Учитель физики</a:t>
            </a:r>
          </a:p>
          <a:p>
            <a:r>
              <a:rPr lang="ru-RU" dirty="0" smtClean="0"/>
              <a:t>МБОУ СОШ </a:t>
            </a:r>
            <a:r>
              <a:rPr lang="ru-RU" smtClean="0"/>
              <a:t>№ </a:t>
            </a:r>
            <a:r>
              <a:rPr lang="ru-RU" smtClean="0"/>
              <a:t>14</a:t>
            </a:r>
            <a:endParaRPr lang="ru-RU" dirty="0" smtClean="0"/>
          </a:p>
          <a:p>
            <a:r>
              <a:rPr lang="ru-RU" dirty="0" smtClean="0"/>
              <a:t>г. Камышин </a:t>
            </a:r>
          </a:p>
          <a:p>
            <a:r>
              <a:rPr lang="ru-RU" dirty="0" smtClean="0"/>
              <a:t>Волгоградской обл.</a:t>
            </a:r>
          </a:p>
          <a:p>
            <a:r>
              <a:rPr lang="ru-RU" dirty="0" err="1" smtClean="0"/>
              <a:t>Шелестова</a:t>
            </a:r>
            <a:r>
              <a:rPr lang="ru-RU" dirty="0" smtClean="0"/>
              <a:t> А. 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85738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Использование технологической карты обеспечивает условия для повышения качества обучения, так как: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39"/>
            <a:ext cx="8229600" cy="4172277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 smtClean="0">
                <a:solidFill>
                  <a:schemeClr val="bg1"/>
                </a:solidFill>
              </a:rPr>
              <a:t>учебный процесс по освоению темы (раздела) проектируется от цели до результата;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используются эффективные методы работы с информацией;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организуется поэтапная самостоятельная учебная, интеллектуально-познавательная и рефлексивная деятельность школьников;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обеспечиваются условия для применения знаний и умений в практической деятельности.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2"/>
            <a:ext cx="8229600" cy="51692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solidFill>
                  <a:schemeClr val="accent6">
                    <a:lumMod val="10000"/>
                  </a:schemeClr>
                </a:solidFill>
              </a:rPr>
              <a:t>   Технологическая карта в дидактическом контексте представляет проект учебного процесса, в котором представлено описание от цели до результата с использованием инновационной технологии работы с информацией.</a:t>
            </a:r>
            <a:endParaRPr lang="ru-RU" sz="3600" dirty="0">
              <a:solidFill>
                <a:schemeClr val="accent6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58204" cy="592935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3600" dirty="0" smtClean="0">
                <a:solidFill>
                  <a:schemeClr val="accent6">
                    <a:lumMod val="10000"/>
                  </a:schemeClr>
                </a:solidFill>
              </a:rPr>
              <a:t>Обучение с использованием технологической карты позволяет организовать эффективный учебный процесс, обеспечить реализацию предметных, метапредметных и личностных умений (универсальных учебных действий), в соответствии с требованиями ФГОС второго поколения, существенно сократить время на подготовку учителя к уроку.</a:t>
            </a:r>
          </a:p>
          <a:p>
            <a:pPr>
              <a:buNone/>
            </a:pPr>
            <a:endParaRPr lang="ru-RU" dirty="0">
              <a:solidFill>
                <a:schemeClr val="accent6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74670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Технологической карте присущи следующие отличительные черты:</a:t>
            </a:r>
            <a:br>
              <a:rPr lang="ru-RU" sz="3600" dirty="0" smtClean="0">
                <a:solidFill>
                  <a:srgbClr val="C00000"/>
                </a:solidFill>
              </a:rPr>
            </a:b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315153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sz="3600" dirty="0" smtClean="0">
                <a:solidFill>
                  <a:schemeClr val="bg1"/>
                </a:solidFill>
              </a:rPr>
              <a:t>интерактивность, </a:t>
            </a:r>
          </a:p>
          <a:p>
            <a:r>
              <a:rPr lang="ru-RU" sz="3600" dirty="0" smtClean="0">
                <a:solidFill>
                  <a:schemeClr val="bg1"/>
                </a:solidFill>
              </a:rPr>
              <a:t>структурированность, </a:t>
            </a:r>
          </a:p>
          <a:p>
            <a:r>
              <a:rPr lang="ru-RU" sz="3600" dirty="0" err="1" smtClean="0">
                <a:solidFill>
                  <a:schemeClr val="bg1"/>
                </a:solidFill>
              </a:rPr>
              <a:t>алгоритмичность</a:t>
            </a:r>
            <a:r>
              <a:rPr lang="ru-RU" sz="3600" dirty="0" smtClean="0">
                <a:solidFill>
                  <a:schemeClr val="bg1"/>
                </a:solidFill>
              </a:rPr>
              <a:t> при работе с информацией, </a:t>
            </a:r>
          </a:p>
          <a:p>
            <a:r>
              <a:rPr lang="ru-RU" sz="3600" dirty="0" smtClean="0">
                <a:solidFill>
                  <a:schemeClr val="bg1"/>
                </a:solidFill>
              </a:rPr>
              <a:t>технологичность, </a:t>
            </a:r>
          </a:p>
          <a:p>
            <a:r>
              <a:rPr lang="ru-RU" sz="3600" dirty="0" smtClean="0">
                <a:solidFill>
                  <a:schemeClr val="bg1"/>
                </a:solidFill>
              </a:rPr>
              <a:t>обобщённость.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38951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Структура технологической карты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>
                <a:solidFill>
                  <a:schemeClr val="bg1"/>
                </a:solidFill>
              </a:rPr>
              <a:t>название темы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цель освоения учебного содержания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планируемые результаты </a:t>
            </a:r>
          </a:p>
          <a:p>
            <a:pPr lvl="0"/>
            <a:r>
              <a:rPr lang="ru-RU" dirty="0" err="1" smtClean="0">
                <a:solidFill>
                  <a:schemeClr val="bg1"/>
                </a:solidFill>
              </a:rPr>
              <a:t>метапредметные</a:t>
            </a:r>
            <a:r>
              <a:rPr lang="ru-RU" dirty="0" smtClean="0">
                <a:solidFill>
                  <a:schemeClr val="bg1"/>
                </a:solidFill>
              </a:rPr>
              <a:t> связи и организацию пространства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основные понятия темы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технологию изучения указанной темы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контрольное задание на проверку достижения планируемых результатов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0017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Технологическая карта позволит учителю: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929221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sz="3800" dirty="0" smtClean="0">
                <a:solidFill>
                  <a:schemeClr val="bg1"/>
                </a:solidFill>
              </a:rPr>
              <a:t>реализовать планируемые результаты ФГОС второго поколения;</a:t>
            </a:r>
          </a:p>
          <a:p>
            <a:pPr lvl="0"/>
            <a:r>
              <a:rPr lang="ru-RU" sz="3800" dirty="0" smtClean="0">
                <a:solidFill>
                  <a:schemeClr val="bg1"/>
                </a:solidFill>
              </a:rPr>
              <a:t>определить универсальные учебные действия, которые формируются в процессе изучения конкретной темы, всего учебного курса;</a:t>
            </a:r>
          </a:p>
          <a:p>
            <a:pPr lvl="0"/>
            <a:r>
              <a:rPr lang="ru-RU" sz="3800" dirty="0" smtClean="0">
                <a:solidFill>
                  <a:schemeClr val="bg1"/>
                </a:solidFill>
              </a:rPr>
              <a:t>системно формировать у учащихся универсальные учебные действия;</a:t>
            </a:r>
          </a:p>
          <a:p>
            <a:pPr lvl="0"/>
            <a:r>
              <a:rPr lang="ru-RU" sz="3800" dirty="0" smtClean="0">
                <a:solidFill>
                  <a:schemeClr val="bg1"/>
                </a:solidFill>
              </a:rPr>
              <a:t>осмыслить и спроектировать последовательность работы по освоению темы от цели до конечного результата;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357982"/>
          </a:xfrm>
        </p:spPr>
        <p:txBody>
          <a:bodyPr/>
          <a:lstStyle/>
          <a:p>
            <a:pPr lvl="0"/>
            <a:r>
              <a:rPr lang="ru-RU" dirty="0" smtClean="0">
                <a:solidFill>
                  <a:schemeClr val="bg1"/>
                </a:solidFill>
              </a:rPr>
              <a:t>определить уровень раскрытия понятий на данном этапе и соотнести его с дальнейшим обучением (вписать конкретный урок в систему уроков);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проектировать свою деятельность на четверть, полугодие, год посредством перехода от поурочного планирования к проектированию темы;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освободить время для творчества - использование готовых разработок по темам освобождает учителя от непродуктивной рутинной работы,</a:t>
            </a:r>
          </a:p>
          <a:p>
            <a:pPr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572164"/>
          </a:xfrm>
        </p:spPr>
        <p:txBody>
          <a:bodyPr/>
          <a:lstStyle/>
          <a:p>
            <a:pPr lvl="0"/>
            <a:r>
              <a:rPr lang="ru-RU" dirty="0" smtClean="0">
                <a:solidFill>
                  <a:schemeClr val="bg1"/>
                </a:solidFill>
              </a:rPr>
              <a:t>на практике реализовать </a:t>
            </a:r>
            <a:r>
              <a:rPr lang="ru-RU" dirty="0" err="1" smtClean="0">
                <a:solidFill>
                  <a:schemeClr val="bg1"/>
                </a:solidFill>
              </a:rPr>
              <a:t>метапредметные</a:t>
            </a:r>
            <a:r>
              <a:rPr lang="ru-RU" dirty="0" smtClean="0">
                <a:solidFill>
                  <a:schemeClr val="bg1"/>
                </a:solidFill>
              </a:rPr>
              <a:t> связи и обеспечить согласованные действия всех участников педагогического процесса;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выполнять диагностику достижения планируемых результатов учащимися на каждом этапе освоения темы.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обеспечить повышение качества образования.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58161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472719"/>
                </a:solidFill>
              </a:rPr>
              <a:t>   </a:t>
            </a:r>
          </a:p>
          <a:p>
            <a:pPr algn="ctr">
              <a:buNone/>
            </a:pPr>
            <a:r>
              <a:rPr lang="ru-RU" sz="3600" dirty="0" smtClean="0">
                <a:solidFill>
                  <a:srgbClr val="472719"/>
                </a:solidFill>
              </a:rPr>
              <a:t>Технологическая карта позволит администрации школы контролировать выполнение программы и достижение планируемых результатов, а также осуществлять необходимую методическую помощь.</a:t>
            </a:r>
            <a:br>
              <a:rPr lang="ru-RU" sz="3600" dirty="0" smtClean="0">
                <a:solidFill>
                  <a:srgbClr val="472719"/>
                </a:solidFill>
              </a:rPr>
            </a:br>
            <a:endParaRPr lang="ru-RU" sz="3600" dirty="0">
              <a:solidFill>
                <a:srgbClr val="47271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170</TotalTime>
  <Words>357</Words>
  <Application>Microsoft Office PowerPoint</Application>
  <PresentationFormat>Экран (4:3)</PresentationFormat>
  <Paragraphs>41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Литейная</vt:lpstr>
      <vt:lpstr>Технологическая карта урока</vt:lpstr>
      <vt:lpstr>Слайд 2</vt:lpstr>
      <vt:lpstr>Слайд 3</vt:lpstr>
      <vt:lpstr>Технологической карте присущи следующие отличительные черты: </vt:lpstr>
      <vt:lpstr>Структура технологической карты </vt:lpstr>
      <vt:lpstr>Технологическая карта позволит учителю:</vt:lpstr>
      <vt:lpstr>Слайд 7</vt:lpstr>
      <vt:lpstr>Слайд 8</vt:lpstr>
      <vt:lpstr>Слайд 9</vt:lpstr>
      <vt:lpstr>Использование технологической карты обеспечивает условия для повышения качества обучения, так как: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Технологическая карта урока</dc:title>
  <cp:lastModifiedBy>user</cp:lastModifiedBy>
  <cp:revision>21</cp:revision>
  <dcterms:modified xsi:type="dcterms:W3CDTF">2014-08-27T08:52:00Z</dcterms:modified>
</cp:coreProperties>
</file>