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1" r:id="rId6"/>
    <p:sldId id="262" r:id="rId7"/>
    <p:sldId id="264" r:id="rId8"/>
    <p:sldId id="265" r:id="rId9"/>
    <p:sldId id="267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4D4D4D"/>
    <a:srgbClr val="0066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2051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2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3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4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5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6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7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8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9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0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1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2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3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4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5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6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7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8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9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0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1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72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73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74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75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76" name="Rectangle 2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AFB1419-0539-4D66-B036-3C990F8415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5000">
    <p:sndAc>
      <p:stSnd>
        <p:snd r:embed="rId1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2" grpId="0"/>
      <p:bldP spid="2073" grpId="0" build="p">
        <p:tmplLst>
          <p:tmpl lvl="1">
            <p:tnLst>
              <p:par>
                <p:cTn presetID="49" presetClass="entr" presetSubtype="0" decel="10000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7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7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7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7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589EBB1-44E5-48EC-84C7-C6804F26D1B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 advTm="15000">
    <p:sndAc>
      <p:stSnd>
        <p:snd r:embed="rId1" name="drumroll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9C313CC-13FA-4C14-9286-C4E4F76E2AA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 advTm="15000">
    <p:sndAc>
      <p:stSnd>
        <p:snd r:embed="rId1" name="drumroll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F06DC06-E3A1-43D6-A5D1-5D8F20A4315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 advTm="15000">
    <p:sndAc>
      <p:stSnd>
        <p:snd r:embed="rId1" name="drumroll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A060EDB-3C53-4CC5-84A2-663C849D1DB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 advTm="15000">
    <p:sndAc>
      <p:stSnd>
        <p:snd r:embed="rId1" name="drumroll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C2D2696-20A8-4AE3-A44F-D68CC3D4EB9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 advTm="15000">
    <p:sndAc>
      <p:stSnd>
        <p:snd r:embed="rId1" name="drumroll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1D37188-B360-49EE-8081-A72806552E4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 advTm="15000">
    <p:sndAc>
      <p:stSnd>
        <p:snd r:embed="rId1" name="drumroll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864BA50-3E65-4037-A019-A5111D2AA37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 advTm="15000">
    <p:sndAc>
      <p:stSnd>
        <p:snd r:embed="rId1" name="drumroll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26BA0DD-DC51-40CF-888F-C35B0C23A2D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 advTm="15000">
    <p:sndAc>
      <p:stSnd>
        <p:snd r:embed="rId1" name="drumroll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9201C7E-5AED-4274-A1D0-554644BE4BF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 advTm="15000">
    <p:sndAc>
      <p:stSnd>
        <p:snd r:embed="rId1" name="drumroll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05C874C-B426-4C79-9432-AD8592D9509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 advTm="15000">
    <p:sndAc>
      <p:stSnd>
        <p:snd r:embed="rId1" name="drumroll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1027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8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9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0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1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2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3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4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5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6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7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8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9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0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1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2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3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5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6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48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9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50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B1F2533C-A1E9-4695-B13C-26C14539C8F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052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5000">
    <p:sndAc>
      <p:stSnd>
        <p:snd r:embed="rId13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" grpId="0"/>
      <p:bldP spid="1049" grpId="0" build="p">
        <p:tmplLst>
          <p:tmpl lvl="1">
            <p:tnLst>
              <p:par>
                <p:cTn presetID="49" presetClass="entr" presetSubtype="0" decel="10000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49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49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49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49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49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49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49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49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49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тттт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765175"/>
            <a:ext cx="5938838" cy="445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044575" y="404813"/>
            <a:ext cx="7704138" cy="1223962"/>
          </a:xfrm>
          <a:solidFill>
            <a:srgbClr val="993300"/>
          </a:solidFill>
          <a:ln/>
        </p:spPr>
        <p:txBody>
          <a:bodyPr/>
          <a:lstStyle/>
          <a:p>
            <a:endParaRPr lang="ru-RU" sz="4400" dirty="0">
              <a:latin typeface="Arial Black" pitchFamily="34" charset="0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619250" y="4508500"/>
            <a:ext cx="6400800" cy="1752600"/>
          </a:xfrm>
          <a:noFill/>
          <a:ln/>
        </p:spPr>
        <p:txBody>
          <a:bodyPr/>
          <a:lstStyle/>
          <a:p>
            <a:r>
              <a:rPr lang="ru-RU" b="1" dirty="0"/>
              <a:t>образ времени и человека </a:t>
            </a:r>
          </a:p>
          <a:p>
            <a:r>
              <a:rPr lang="ru-RU" b="1" dirty="0"/>
              <a:t>в повести Н.В. Гоголя </a:t>
            </a:r>
          </a:p>
          <a:p>
            <a:r>
              <a:rPr lang="ru-RU" b="1" dirty="0"/>
              <a:t>«Тарас Бульба»</a:t>
            </a:r>
          </a:p>
        </p:txBody>
      </p:sp>
    </p:spTree>
  </p:cSld>
  <p:clrMapOvr>
    <a:masterClrMapping/>
  </p:clrMapOvr>
  <p:transition spd="slow" advTm="15000"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>
                <a:latin typeface="Arial Black" pitchFamily="34" charset="0"/>
              </a:rPr>
              <a:t>Викторина «Маска, кто я?»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11188" y="1412875"/>
            <a:ext cx="8229600" cy="1139825"/>
          </a:xfrm>
          <a:prstGeom prst="rect">
            <a:avLst/>
          </a:prstGeom>
          <a:solidFill>
            <a:srgbClr val="996633"/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/>
            <a:r>
              <a:rPr lang="ru-RU" sz="38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Угадайте персонажа: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 rot="300000">
            <a:off x="395288" y="2924175"/>
            <a:ext cx="2519362" cy="3097213"/>
          </a:xfrm>
          <a:prstGeom prst="rect">
            <a:avLst/>
          </a:prstGeom>
          <a:solidFill>
            <a:srgbClr val="008000"/>
          </a:solidFill>
          <a:ln w="98425" cap="rnd">
            <a:solidFill>
              <a:srgbClr val="00800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«Отчизна моя – ты! </a:t>
            </a:r>
          </a:p>
          <a:p>
            <a:pPr algn="ctr"/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 понесу я отчизну эту </a:t>
            </a:r>
          </a:p>
          <a:p>
            <a:pPr algn="ctr"/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 сердце моем, </a:t>
            </a:r>
          </a:p>
          <a:p>
            <a:pPr algn="ctr"/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понесу ее, пока станет </a:t>
            </a:r>
          </a:p>
          <a:p>
            <a:pPr algn="ctr"/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моего веку… </a:t>
            </a:r>
          </a:p>
          <a:p>
            <a:pPr algn="ctr"/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 все, что ни есть, </a:t>
            </a:r>
          </a:p>
          <a:p>
            <a:pPr algn="ctr"/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продам, отдам, </a:t>
            </a:r>
          </a:p>
          <a:p>
            <a:pPr algn="ctr"/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погублю за такую </a:t>
            </a:r>
          </a:p>
          <a:p>
            <a:pPr algn="ctr"/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отчизну!». 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132138" y="2997200"/>
            <a:ext cx="3887787" cy="3024188"/>
          </a:xfrm>
          <a:prstGeom prst="rect">
            <a:avLst/>
          </a:prstGeom>
          <a:solidFill>
            <a:srgbClr val="008000"/>
          </a:solidFill>
          <a:ln w="98425" cap="rnd">
            <a:solidFill>
              <a:srgbClr val="00800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 i="1">
              <a:latin typeface="Times New Roman" pitchFamily="18" charset="0"/>
            </a:endParaRPr>
          </a:p>
          <a:p>
            <a:pPr algn="ctr"/>
            <a:endParaRPr lang="ru-RU" sz="800" b="1" i="1">
              <a:latin typeface="Times New Roman" pitchFamily="18" charset="0"/>
            </a:endParaRPr>
          </a:p>
          <a:p>
            <a:pPr algn="ctr"/>
            <a:r>
              <a:rPr lang="ru-RU" b="1" i="1">
                <a:latin typeface="Times New Roman" pitchFamily="18" charset="0"/>
              </a:rPr>
              <a:t>«…он младший всех нас,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но разум у него,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как у старого человека…».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…он всех поблагодарил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казаков-товарищей за честь,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не стал отговариваться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молодостью,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ни молодым разумом, зная,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что время военное и не до того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теперь…»</a:t>
            </a:r>
            <a:r>
              <a:rPr lang="ru-RU" b="1">
                <a:latin typeface="Times New Roman" pitchFamily="18" charset="0"/>
              </a:rPr>
              <a:t> </a:t>
            </a:r>
          </a:p>
          <a:p>
            <a:pPr algn="ctr"/>
            <a:endParaRPr lang="ru-RU" b="1">
              <a:latin typeface="Times New Roman" pitchFamily="18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 rot="21300000">
            <a:off x="7304088" y="2997200"/>
            <a:ext cx="1511300" cy="2952750"/>
          </a:xfrm>
          <a:prstGeom prst="rect">
            <a:avLst/>
          </a:prstGeom>
          <a:solidFill>
            <a:srgbClr val="008000"/>
          </a:solidFill>
          <a:ln w="98425" cap="rnd">
            <a:solidFill>
              <a:srgbClr val="00800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«</a:t>
            </a:r>
            <a:r>
              <a:rPr lang="ru-RU" b="1" i="1">
                <a:latin typeface="Times New Roman" pitchFamily="18" charset="0"/>
              </a:rPr>
              <a:t>И это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добрый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вояка!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Не Остап,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а добрый,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добрый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также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вояка!».</a:t>
            </a:r>
            <a:r>
              <a:rPr lang="ru-RU"/>
              <a:t> </a:t>
            </a:r>
          </a:p>
        </p:txBody>
      </p:sp>
      <p:pic>
        <p:nvPicPr>
          <p:cNvPr id="15367" name="Picture 7" descr="масс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963" y="1484313"/>
            <a:ext cx="1644650" cy="1014412"/>
          </a:xfrm>
          <a:prstGeom prst="rect">
            <a:avLst/>
          </a:prstGeom>
          <a:noFill/>
        </p:spPr>
      </p:pic>
      <p:pic>
        <p:nvPicPr>
          <p:cNvPr id="15368" name="Picture 8" descr="масс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9963" y="1484313"/>
            <a:ext cx="1644650" cy="101441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5000">
    <p:sndAc>
      <p:stSnd>
        <p:snd r:embed="rId2" name="drumroll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68313" y="1557338"/>
            <a:ext cx="8229600" cy="1139825"/>
          </a:xfrm>
          <a:prstGeom prst="rect">
            <a:avLst/>
          </a:prstGeom>
          <a:solidFill>
            <a:srgbClr val="996633"/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/>
            <a:r>
              <a:rPr lang="ru-RU" sz="38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Определите, чьими словами характеризуются герои: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xfrm>
            <a:off x="446088" y="277813"/>
            <a:ext cx="8229600" cy="1139825"/>
          </a:xfrm>
          <a:noFill/>
          <a:ln/>
        </p:spPr>
        <p:txBody>
          <a:bodyPr/>
          <a:lstStyle/>
          <a:p>
            <a:r>
              <a:rPr lang="ru-RU" sz="3800">
                <a:latin typeface="Arial Black" pitchFamily="34" charset="0"/>
              </a:rPr>
              <a:t>Викторина «Маска, кто я?»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3059113" y="2997200"/>
            <a:ext cx="2879725" cy="3024188"/>
          </a:xfrm>
          <a:prstGeom prst="rect">
            <a:avLst/>
          </a:prstGeom>
          <a:solidFill>
            <a:srgbClr val="008000"/>
          </a:solidFill>
          <a:ln w="98425" cap="rnd">
            <a:solidFill>
              <a:srgbClr val="00800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i="1">
                <a:latin typeface="Times New Roman" pitchFamily="18" charset="0"/>
              </a:rPr>
              <a:t>«Остапу, казалось,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было на роду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написано битвенный путь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и трудное званье вершить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ратные дела…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Крепостью дышало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его тело, и рыцарские его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качества уже приобрели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широкую силу льва» 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 rot="21300000">
            <a:off x="6156325" y="2924175"/>
            <a:ext cx="2592388" cy="3024188"/>
          </a:xfrm>
          <a:prstGeom prst="rect">
            <a:avLst/>
          </a:prstGeom>
          <a:solidFill>
            <a:srgbClr val="008000"/>
          </a:solidFill>
          <a:ln w="98425" cap="rnd">
            <a:solidFill>
              <a:srgbClr val="00800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i="1">
                <a:latin typeface="Times New Roman" pitchFamily="18" charset="0"/>
              </a:rPr>
              <a:t>«О, да это будет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со временем добрый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полковник!..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да еще такой,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что и батьку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за пояс заткнет!»</a:t>
            </a:r>
            <a:r>
              <a:rPr lang="ru-RU">
                <a:latin typeface="Times New Roman" pitchFamily="18" charset="0"/>
              </a:rPr>
              <a:t> 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 rot="300000">
            <a:off x="358775" y="2924175"/>
            <a:ext cx="2484438" cy="3024188"/>
          </a:xfrm>
          <a:prstGeom prst="rect">
            <a:avLst/>
          </a:prstGeom>
          <a:solidFill>
            <a:srgbClr val="008000"/>
          </a:solidFill>
          <a:ln w="98425" cap="rnd">
            <a:solidFill>
              <a:srgbClr val="00800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i="1">
                <a:latin typeface="Times New Roman" pitchFamily="18" charset="0"/>
              </a:rPr>
              <a:t>«… почувствовал он,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что не ему,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воспитанному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в бурсе и в бранной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кочевой жизни,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отвечать на такие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речи, и вознегодовал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на свою </a:t>
            </a:r>
          </a:p>
          <a:p>
            <a:pPr algn="ctr"/>
            <a:r>
              <a:rPr lang="ru-RU" b="1" i="1">
                <a:latin typeface="Times New Roman" pitchFamily="18" charset="0"/>
              </a:rPr>
              <a:t>казацкую натуру»</a:t>
            </a:r>
            <a:r>
              <a:rPr lang="ru-RU"/>
              <a:t> </a:t>
            </a:r>
          </a:p>
        </p:txBody>
      </p:sp>
      <p:pic>
        <p:nvPicPr>
          <p:cNvPr id="16391" name="Picture 7" descr="масс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8850" y="2205038"/>
            <a:ext cx="1644650" cy="101441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5000">
    <p:sndAc>
      <p:stSnd>
        <p:snd r:embed="rId2" name="drumroll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ru-RU">
                <a:latin typeface="Arial Black" pitchFamily="34" charset="0"/>
              </a:rPr>
              <a:t>ИТОГИ УРОКА:</a:t>
            </a:r>
          </a:p>
        </p:txBody>
      </p:sp>
      <p:pic>
        <p:nvPicPr>
          <p:cNvPr id="17411" name="Picture 3" descr="свеч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341438"/>
            <a:ext cx="5256213" cy="3714750"/>
          </a:xfrm>
          <a:prstGeom prst="rect">
            <a:avLst/>
          </a:prstGeom>
          <a:noFill/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23850" y="5373688"/>
            <a:ext cx="8424863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Время войн уходило в прошлое, и их место занимали дипломатия и переговоры.</a:t>
            </a:r>
            <a:b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Однако мужество, честь, отвага этих людей сохранились в памяти народной. Многие их качества мы можем принять для себя.</a:t>
            </a: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140200" y="1341438"/>
            <a:ext cx="4762500" cy="4752975"/>
          </a:xfrm>
          <a:noFill/>
          <a:ln/>
        </p:spPr>
        <p:txBody>
          <a:bodyPr/>
          <a:lstStyle/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i="1">
                <a:latin typeface="Times New Roman" pitchFamily="18" charset="0"/>
              </a:rPr>
              <a:t>Жизнь человека XV века во многом определяла война. Воспитанные 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i="1">
                <a:latin typeface="Times New Roman" pitchFamily="18" charset="0"/>
              </a:rPr>
              <a:t>суровой средой, люди 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i="1">
                <a:latin typeface="Times New Roman" pitchFamily="18" charset="0"/>
              </a:rPr>
              <a:t>не представляли себе иной жизни, 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i="1">
                <a:latin typeface="Times New Roman" pitchFamily="18" charset="0"/>
              </a:rPr>
              <a:t>кроме военных походов 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i="1">
                <a:latin typeface="Times New Roman" pitchFamily="18" charset="0"/>
              </a:rPr>
              <a:t>и набегов. Так живут 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i="1">
                <a:latin typeface="Times New Roman" pitchFamily="18" charset="0"/>
              </a:rPr>
              <a:t>Тарас и Остап. 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i="1">
                <a:latin typeface="Times New Roman" pitchFamily="18" charset="0"/>
              </a:rPr>
              <a:t>Младший же сын Тараса 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i="1">
                <a:latin typeface="Times New Roman" pitchFamily="18" charset="0"/>
              </a:rPr>
              <a:t>– Андрий – отказался от тех 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i="1">
                <a:latin typeface="Times New Roman" pitchFamily="18" charset="0"/>
              </a:rPr>
              <a:t>моральных ценностей, 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i="1">
                <a:latin typeface="Times New Roman" pitchFamily="18" charset="0"/>
              </a:rPr>
              <a:t>которые внушал ему отец, 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i="1">
                <a:latin typeface="Times New Roman" pitchFamily="18" charset="0"/>
              </a:rPr>
              <a:t>он выбирает другой путь 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i="1">
                <a:latin typeface="Times New Roman" pitchFamily="18" charset="0"/>
              </a:rPr>
              <a:t>и это говорит о том, что в историческом сознании постепенно происходил слом.</a:t>
            </a:r>
            <a:r>
              <a:rPr lang="ru-RU" sz="18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slow" advTm="15000">
    <p:sndAc>
      <p:stSnd>
        <p:snd r:embed="rId2" name="drumroll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latin typeface="Arial Black" pitchFamily="34" charset="0"/>
              </a:rPr>
              <a:t>Н.В. Гоголь (1809-1852)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24300" y="1412875"/>
            <a:ext cx="4897438" cy="4718050"/>
          </a:xfrm>
        </p:spPr>
        <p:txBody>
          <a:bodyPr/>
          <a:lstStyle/>
          <a:p>
            <a:pPr algn="r">
              <a:buFont typeface="Wingdings" pitchFamily="2" charset="2"/>
              <a:buNone/>
            </a:pPr>
            <a:r>
              <a:rPr lang="ru-RU" sz="1800" b="1">
                <a:latin typeface="Times New Roman" pitchFamily="18" charset="0"/>
              </a:rPr>
              <a:t>Гоголь - великий русский писатель, автор бессмертных произведений «Вечера на хуторе близ Диканьки», «Тарас Бульба», «Вий», «Ревизор», «Мертвые души» и др. Удивительный талант Гоголя проявляется в этих столь непохожих друг на друга произведениях по-разному - то поражая читателя богатством языка и колоритностью украинской темы (и эпическим размахом «Тараса Бульбы»), то увлекая фантастикой петербургских повестей, то вызывая смех в «Ревизоре» и «Мертвых душах». Жизненный и творческий путь Гоголя и его трагическая судьба до сих пор представляют собой загадку, которую разгадывет не одно поколение исследователей</a:t>
            </a:r>
          </a:p>
        </p:txBody>
      </p:sp>
      <p:pic>
        <p:nvPicPr>
          <p:cNvPr id="4100" name="Picture 4" descr="гог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412875"/>
            <a:ext cx="3598862" cy="4537075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5000"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268538" y="4076700"/>
            <a:ext cx="6335712" cy="1873250"/>
          </a:xfrm>
          <a:prstGeom prst="rect">
            <a:avLst/>
          </a:prstGeom>
          <a:solidFill>
            <a:srgbClr val="CC33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10000"/>
              </a:lnSpc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«Гоголь как бы опрокинул </a:t>
            </a:r>
          </a:p>
          <a:p>
            <a:pPr algn="ctr">
              <a:lnSpc>
                <a:spcPct val="110000"/>
              </a:lnSpc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историю в будущее» (Г.А. Гуковский) 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539750" y="476250"/>
            <a:ext cx="6408738" cy="1873250"/>
          </a:xfrm>
          <a:prstGeom prst="rect">
            <a:avLst/>
          </a:prstGeom>
          <a:solidFill>
            <a:srgbClr val="CC33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10000"/>
              </a:lnSpc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«Украйна тихо волновалась. Давно в ней искра </a:t>
            </a:r>
          </a:p>
          <a:p>
            <a:pPr algn="ctr">
              <a:lnSpc>
                <a:spcPct val="110000"/>
              </a:lnSpc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разгоралась. Друзья кровавой старины </a:t>
            </a:r>
          </a:p>
          <a:p>
            <a:pPr algn="ctr">
              <a:lnSpc>
                <a:spcPct val="110000"/>
              </a:lnSpc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народной чаяли войны…» </a:t>
            </a:r>
          </a:p>
          <a:p>
            <a:pPr algn="ctr">
              <a:lnSpc>
                <a:spcPct val="110000"/>
              </a:lnSpc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(А.С. Пушкин «Полтава»)</a:t>
            </a:r>
            <a:r>
              <a:rPr lang="ru-RU"/>
              <a:t> </a:t>
            </a:r>
          </a:p>
        </p:txBody>
      </p:sp>
      <p:pic>
        <p:nvPicPr>
          <p:cNvPr id="5124" name="Picture 4" descr="гу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573463"/>
            <a:ext cx="1905000" cy="2771775"/>
          </a:xfrm>
          <a:prstGeom prst="rect">
            <a:avLst/>
          </a:prstGeom>
          <a:noFill/>
        </p:spPr>
      </p:pic>
      <p:pic>
        <p:nvPicPr>
          <p:cNvPr id="5125" name="Picture 5" descr="пп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1650" y="260350"/>
            <a:ext cx="1978025" cy="2447925"/>
          </a:xfrm>
          <a:prstGeom prst="rect">
            <a:avLst/>
          </a:prstGeom>
          <a:noFill/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719138" y="2708275"/>
            <a:ext cx="84248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ЭПИГРАФЫ К МЕРОПРИЯТИЮ</a:t>
            </a:r>
          </a:p>
        </p:txBody>
      </p:sp>
    </p:spTree>
  </p:cSld>
  <p:clrMapOvr>
    <a:masterClrMapping/>
  </p:clrMapOvr>
  <p:transition spd="slow" advTm="15000"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260350"/>
            <a:ext cx="7620000" cy="5076825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" y="4192588"/>
            <a:ext cx="8713788" cy="2765425"/>
          </a:xfrm>
          <a:noFill/>
          <a:ln/>
        </p:spPr>
        <p:txBody>
          <a:bodyPr/>
          <a:lstStyle/>
          <a:p>
            <a:pPr algn="ctr"/>
            <a:r>
              <a:rPr lang="ru-RU" sz="2400" b="1"/>
              <a:t>Огонь – вот ключевое слово той эпохи. Жизнь людей проходила в огне сражений, казаки очень часто играли с огнем, приходилось им находиться и между двух огней: с одной стороны – татарва, с другой – поляки. Огнем и мечом проходило казацкое войско через города и деревни</a:t>
            </a:r>
            <a:r>
              <a:rPr lang="ru-RU" sz="2400"/>
              <a:t> </a:t>
            </a:r>
          </a:p>
        </p:txBody>
      </p:sp>
    </p:spTree>
  </p:cSld>
  <p:clrMapOvr>
    <a:masterClrMapping/>
  </p:clrMapOvr>
  <p:transition spd="slow" advTm="15000"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Тарас Бульба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7538" y="1557338"/>
            <a:ext cx="4114800" cy="4530725"/>
          </a:xfrm>
        </p:spPr>
        <p:txBody>
          <a:bodyPr/>
          <a:lstStyle/>
          <a:p>
            <a:pPr algn="r"/>
            <a:r>
              <a:rPr lang="ru-RU" sz="2200" b="1">
                <a:latin typeface="Times New Roman" pitchFamily="18" charset="0"/>
              </a:rPr>
              <a:t>Смысл жизни для него – это битва за свободу родины, родной земли. Обучение, науки – все это он считает для казака второстепенным в лихую годину, когда враги со всех сторон норовят захватить родину. Поэтому, только встретив сыновей, он уже мечтает о том, как познакомит их с военным делом и отправит на Запорожье </a:t>
            </a:r>
          </a:p>
        </p:txBody>
      </p:sp>
      <p:pic>
        <p:nvPicPr>
          <p:cNvPr id="8196" name="Picture 4" descr="т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5" y="1484313"/>
            <a:ext cx="3311525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000"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latin typeface="Arial Black" pitchFamily="34" charset="0"/>
              </a:rPr>
              <a:t>Остап и Андрий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111625"/>
            <a:ext cx="8229600" cy="2341563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2000" b="1">
                <a:latin typeface="Times New Roman" pitchFamily="18" charset="0"/>
              </a:rPr>
              <a:t>Если Остапу сначала тяжело давались науки, и он с большим удовольствием бы занимался подвижными занятиями, то Андрий был более усидчив и охотнее брался за грамоту. Он редко участвовал в проказах, тогда как брата его, Остапа, они влекли сильнее всего. Кроме того, Андрий был более влюбчивым, чувственным, и грубые забавы казаков несколько противоречили его тонкой натуре. Поэтому Тарас и Остап похожи. Они – дети своего лихого времени. Андрий отличается от них. Его влекут прелести мирной жизни </a:t>
            </a:r>
          </a:p>
        </p:txBody>
      </p:sp>
      <p:pic>
        <p:nvPicPr>
          <p:cNvPr id="9220" name="Picture 4" descr="аааа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1320800"/>
            <a:ext cx="3816350" cy="2684463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5000">
    <p:sndAc>
      <p:stSnd>
        <p:snd r:embed="rId2" name="drumroll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3789363"/>
            <a:ext cx="8229600" cy="2881312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1800" b="1" i="1">
                <a:latin typeface="Times New Roman" pitchFamily="18" charset="0"/>
              </a:rPr>
              <a:t>Читателя поражает величие духа Тараса Бульбы, который находит самые светлые и самые действенные слова для своих собратьев, пожелавших оставить пленных в беде. Товарищество для Тараса – это «небесное братство»: «– Нет, не прав совет твой, кошевой! – сказал он. – Ты не так говоришь. Ты позабыл, видно, что в плену остаются наши, захваченные ляхами? Ты хочешь, видно, чтоб мы не уважили первого, святого закона товарищества: оставили бы собратьев своих на то, чтобы с них с живых содрали кожу или, исчетвертовав на части козацкое их тело, развозили бы их по городам и селам, как сделали они уже с гетьманом и лучшими русскими витязями на Украйне. Что ж за козак тот, который кинул в беде товарища, кинул его, как  собаку, пропасть на чужбине?»</a:t>
            </a:r>
            <a:endParaRPr lang="ru-RU" sz="1800" b="1">
              <a:latin typeface="Times New Roman" pitchFamily="18" charset="0"/>
            </a:endParaRPr>
          </a:p>
        </p:txBody>
      </p:sp>
      <p:pic>
        <p:nvPicPr>
          <p:cNvPr id="11267" name="Picture 3" descr="т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404813"/>
            <a:ext cx="4608513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000">
    <p:sndAc>
      <p:stSnd>
        <p:snd r:embed="rId2" name="drumroll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42988" y="3357563"/>
            <a:ext cx="7272337" cy="2592387"/>
          </a:xfrm>
          <a:solidFill>
            <a:srgbClr val="339966"/>
          </a:solidFill>
        </p:spPr>
        <p:txBody>
          <a:bodyPr/>
          <a:lstStyle/>
          <a:p>
            <a:pPr algn="ctr"/>
            <a:r>
              <a:rPr lang="ru-RU" sz="2800" b="1" i="1">
                <a:latin typeface="Times New Roman" pitchFamily="18" charset="0"/>
              </a:rPr>
              <a:t>«выпала люлька с табаком», </a:t>
            </a:r>
          </a:p>
          <a:p>
            <a:pPr algn="ctr"/>
            <a:r>
              <a:rPr lang="ru-RU" sz="2800" b="1" i="1">
                <a:latin typeface="Times New Roman" pitchFamily="18" charset="0"/>
              </a:rPr>
              <a:t>«набежала ватага, схватила под могучие плечи», </a:t>
            </a:r>
          </a:p>
          <a:p>
            <a:pPr algn="ctr"/>
            <a:r>
              <a:rPr lang="ru-RU" sz="2800" b="1" i="1">
                <a:latin typeface="Times New Roman" pitchFamily="18" charset="0"/>
              </a:rPr>
              <a:t>«не старость была виною», «сила одолела силу». </a:t>
            </a:r>
            <a:endParaRPr lang="ru-RU" sz="2000" b="1" i="1">
              <a:latin typeface="Times New Roman" pitchFamily="18" charset="0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684213" y="488950"/>
            <a:ext cx="792003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Объясните смысл выражений, использованных Гоголем в сцене пленения Тараса?</a:t>
            </a:r>
          </a:p>
          <a:p>
            <a:pPr algn="ctr"/>
            <a:endParaRPr lang="ru-RU" sz="2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Что говорят они об отношении писателя к Бульбе?</a:t>
            </a:r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 </a:t>
            </a:r>
          </a:p>
          <a:p>
            <a:pPr algn="ctr"/>
            <a:endParaRPr lang="ru-RU" sz="2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 advTm="15000">
    <p:sndAc>
      <p:stSnd>
        <p:snd r:embed="rId2" name="drumroll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а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893888"/>
            <a:ext cx="8208963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60350"/>
            <a:ext cx="8229600" cy="2376488"/>
          </a:xfrm>
          <a:solidFill>
            <a:srgbClr val="996633">
              <a:alpha val="82001"/>
            </a:srgbClr>
          </a:solidFill>
          <a:ln/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i="1">
                <a:latin typeface="Times New Roman" pitchFamily="18" charset="0"/>
              </a:rPr>
              <a:t>Ни одну из своих картин И. Репин не любил так, как «Запорожцев…». Художник работал над картиной более 13 лет. В основе сюжета картины лежит подлинное историческое событие. В 1676 году турецкий султан Махмуд IV прислал запорожцам «грозную грамоту», в которой приказывал им добровольно сдаться. Запорожцы не остались в долгу. Они отправили султану озорной ответ. И. Репин изображает момент, когда запорожцы, сгрудившись у грубо сколоченного стола, сочиняют свое знаменитое письмо. Одно за другим отпускают они острые и язвительные замечания в адрес султана, смеются…</a:t>
            </a:r>
          </a:p>
        </p:txBody>
      </p:sp>
    </p:spTree>
  </p:cSld>
  <p:clrMapOvr>
    <a:masterClrMapping/>
  </p:clrMapOvr>
  <p:transition spd="slow" advTm="15000">
    <p:sndAc>
      <p:stSnd>
        <p:snd r:embed="rId2" name="drumroll.wav"/>
      </p:stSnd>
    </p:sndAc>
  </p:transition>
</p:sld>
</file>

<file path=ppt/theme/theme1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Curtain Call</Template>
  <TotalTime>0</TotalTime>
  <Words>957</Words>
  <Application>Microsoft Office PowerPoint</Application>
  <PresentationFormat>Экран (4:3)</PresentationFormat>
  <Paragraphs>96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Занавес</vt:lpstr>
      <vt:lpstr>Презентация PowerPoint</vt:lpstr>
      <vt:lpstr>Н.В. Гоголь (1809-1852)</vt:lpstr>
      <vt:lpstr>Презентация PowerPoint</vt:lpstr>
      <vt:lpstr>Презентация PowerPoint</vt:lpstr>
      <vt:lpstr>Тарас Бульба</vt:lpstr>
      <vt:lpstr>Остап и Андрий</vt:lpstr>
      <vt:lpstr>Презентация PowerPoint</vt:lpstr>
      <vt:lpstr>Презентация PowerPoint</vt:lpstr>
      <vt:lpstr>Презентация PowerPoint</vt:lpstr>
      <vt:lpstr>Викторина «Маска, кто я?»</vt:lpstr>
      <vt:lpstr>Викторина «Маска, кто я?»</vt:lpstr>
      <vt:lpstr>ИТОГИ УРОКА:</vt:lpstr>
    </vt:vector>
  </TitlesOfParts>
  <Company>ЗООПАРК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МАМОНТ</dc:creator>
  <cp:lastModifiedBy>Пользователь</cp:lastModifiedBy>
  <cp:revision>15</cp:revision>
  <dcterms:created xsi:type="dcterms:W3CDTF">2009-10-30T20:11:54Z</dcterms:created>
  <dcterms:modified xsi:type="dcterms:W3CDTF">2013-12-15T16:04:58Z</dcterms:modified>
</cp:coreProperties>
</file>