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72" r:id="rId10"/>
    <p:sldId id="269" r:id="rId11"/>
    <p:sldId id="264" r:id="rId12"/>
    <p:sldId id="265" r:id="rId13"/>
    <p:sldId id="271" r:id="rId14"/>
    <p:sldId id="270" r:id="rId15"/>
    <p:sldId id="266" r:id="rId16"/>
    <p:sldId id="268" r:id="rId17"/>
    <p:sldId id="267" r:id="rId1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66FF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1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A8A706F-0558-4B75-BC6B-CB70D14924B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C57CEF-750F-485B-A2EB-9AE2FAA8F3B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FBDC16D-4EEA-4027-9400-8D3A458C1C2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A8EEF8C-8108-43BC-B212-AEE257D045A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D296A9-70C9-4E3B-A94B-A0FEA2FE33A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FF59F90-96B0-4CE6-B6E6-540E21DF8B1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D0AA4FB-C595-4364-82C4-AE7480BCA16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3860EC-C49E-4D52-BEA6-9DC919D28A0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BDC7D92-6EC4-4BB3-9928-BCD54D5E353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C38D46D-D64C-4557-8FFC-8E1CD028015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54A5DE-2011-48E3-B2A7-405CB6E91E4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divot">
          <a:fgClr>
            <a:schemeClr val="bg1"/>
          </a:fgClr>
          <a:bgClr>
            <a:srgbClr val="66FFFF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1212A52E-CFBF-4A39-A590-527D509D4FC5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//upload.wikimedia.org/wikipedia/commons/1/16/LomtevNP_ApostAndrPervoGTG.jpg" TargetMode="External"/><Relationship Id="rId2" Type="http://schemas.openxmlformats.org/officeDocument/2006/relationships/hyperlink" Target="http://ru.wikipedia.org/wiki/%D0%9A%D0%B8%D0%B5%D0%B2" TargetMode="Externa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4.jpeg"/><Relationship Id="rId5" Type="http://schemas.openxmlformats.org/officeDocument/2006/relationships/hyperlink" Target="//upload.wikimedia.org/wikipedia/ru/f/fa/Andrey_Pervozvannij.jpg" TargetMode="External"/><Relationship Id="rId4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iki/%D0%9F%D1%80%D0%B0%D0%B2%D0%BE%D1%81%D0%BB%D0%B0%D0%B2%D0%B8%D0%B5" TargetMode="External"/><Relationship Id="rId7" Type="http://schemas.openxmlformats.org/officeDocument/2006/relationships/image" Target="../media/image17.jpeg"/><Relationship Id="rId2" Type="http://schemas.openxmlformats.org/officeDocument/2006/relationships/hyperlink" Target="http://ru.wikipedia.org/wiki/%D0%A0%D1%83%D1%81%D1%81%D0%BA%D0%B8%D0%B9_%D0%BA%D0%BB%D0%B0%D1%81%D1%81%D0%B8%D1%86%D0%B8%D0%B7%D0%BC" TargetMode="External"/><Relationship Id="rId1" Type="http://schemas.openxmlformats.org/officeDocument/2006/relationships/slideLayout" Target="../slideLayouts/slideLayout4.xml"/><Relationship Id="rId6" Type="http://schemas.openxmlformats.org/officeDocument/2006/relationships/hyperlink" Target="http://ru.wikipedia.org/wiki/%D0%A4%D0%B0%D0%B9%D0%BB:Cathedral_kronstadt.jpg" TargetMode="External"/><Relationship Id="rId5" Type="http://schemas.openxmlformats.org/officeDocument/2006/relationships/hyperlink" Target="http://ru.wikipedia.org/wiki/%D0%9A%D1%80%D0%BE%D0%BD%D1%88%D1%82%D0%B0%D0%B4%D1%82" TargetMode="External"/><Relationship Id="rId4" Type="http://schemas.openxmlformats.org/officeDocument/2006/relationships/hyperlink" Target="http://ru.wikipedia.org/wiki/%D0%A1%D0%BE%D0%B1%D0%BE%D1%80_(%D1%85%D1%80%D0%B0%D0%BC)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iki/15_%D0%B0%D0%B2%D0%B3%D1%83%D1%81%D1%82%D0%B0" TargetMode="External"/><Relationship Id="rId2" Type="http://schemas.openxmlformats.org/officeDocument/2006/relationships/hyperlink" Target="http://ru.wikipedia.org/wiki/%D0%9D%D0%BE%D0%B2%D0%BE%D1%81%D0%B8%D0%B1%D0%B8%D1%80%D1%81%D0%BA%D0%B0%D1%8F_%D0%BE%D0%B1%D0%BB%D0%B0%D1%81%D1%82%D1%8C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ru.wikipedia.org/wiki/31_%D0%B0%D0%B2%D0%B3%D1%83%D1%81%D1%82%D0%B0" TargetMode="Externa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hyperlink" Target="http://www.proshkolu.ru/club/azbykab/file/975533/" TargetMode="Externa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://www.commontruth.com/maps/SeaOfGalileeMap.jpg" TargetMode="Externa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://dl.hostingfailov.com/jbig_photo/efb5266241.jpg" TargetMode="Externa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hyperlink" Target="http://img-fotki.yandex.ru/get/5907/101435097.f/0_51d19_54f0fa19_XL" TargetMode="Externa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6.jpeg"/><Relationship Id="rId4" Type="http://schemas.openxmlformats.org/officeDocument/2006/relationships/hyperlink" Target="http://post.kards.qip.ru/images/postcard/db/7d/9469403.jpg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hyperlink" Target="http://higena.ru/?dff=jesus-ascension-pictures-3y/TgtNu_SHBxO6izFwD3OS73Z5pNRrwGKso1GF7CO2SzBYrSX/ALVflVISATuOCRAYs/PTpOq9aa6AWWB6QFDUEZkeoQRiZ/dSB5hC2c_G8Dw5Kynqf6Vfi1l0Va1qw7owJnHHNBFrZJSYOtjvQQneNo1119hlDD25FoXZaVNtaEYkv2DLsHdBoEfEvHkv1e/AGQ3UJCYLEp8kU6BQTUnyHf8Ah925tzfXxJK0aqpJXnMB3AJMXnsdyFMDa/DhXIJihC5o_DMN8Wvjn2onyNTRcI5Y_dZRk3w==cl9.jpg" TargetMode="Externa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iki/%D0%A4%D0%B0%D0%B9%D0%BB:Chersonesos_-_Apostol_Andrey.jpg" TargetMode="External"/><Relationship Id="rId2" Type="http://schemas.openxmlformats.org/officeDocument/2006/relationships/hyperlink" Target="http://ru.wikipedia.org/wiki/%D0%A5%D0%B5%D1%80%D1%81%D0%BE%D0%BD%D0%B5%D1%81_%D0%A2%D0%B0%D0%B2%D1%80%D0%B8%D1%87%D0%B5%D1%81%D0%BA%D0%B8%D0%B9" TargetMode="Externa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hyperlink" Target="http://ru.wikipedia.org/wiki/%D0%A4%D0%B0%D0%B9%D0%BB:Martyrdom_of_andrew.jpg" TargetMode="Externa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http://ru.wikipedia.org/wiki/%D0%93%D1%80%D0%B5%D1%87%D0%B5%D1%81%D0%BA%D0%B8%D0%B9_%D0%BA%D1%80%D0%B5%D1%81%D1%82" TargetMode="External"/><Relationship Id="rId13" Type="http://schemas.openxmlformats.org/officeDocument/2006/relationships/hyperlink" Target="http://ru.wikipedia.org/wiki/%D0%91%D0%BE%D0%B3%D0%BE%D1%80%D0%BE%D0%B4%D0%B8%D1%86%D0%B0" TargetMode="External"/><Relationship Id="rId18" Type="http://schemas.openxmlformats.org/officeDocument/2006/relationships/hyperlink" Target="//upload.wikimedia.org/wikipedia/commons/6/65/Hagios_Andreas_Pantokrator.jpg" TargetMode="External"/><Relationship Id="rId3" Type="http://schemas.openxmlformats.org/officeDocument/2006/relationships/hyperlink" Target="http://ru.wikipedia.org/wiki/%D0%A0%D0%B0%D1%81%D0%BF%D1%8F%D1%82%D0%B8%D0%B5_(%D0%BA%D0%B0%D0%B7%D0%BD%D1%8C)" TargetMode="External"/><Relationship Id="rId7" Type="http://schemas.openxmlformats.org/officeDocument/2006/relationships/hyperlink" Target="http://ru.wikipedia.org/wiki/%D0%91%D0%B0%D0%BB%D0%BA%D0%B0%D0%BD%D1%81%D0%BA%D0%B8%D0%B9_%D0%BF%D0%BE%D0%BB%D1%83%D0%BE%D1%81%D1%82%D1%80%D0%BE%D0%B2" TargetMode="External"/><Relationship Id="rId12" Type="http://schemas.openxmlformats.org/officeDocument/2006/relationships/hyperlink" Target="http://ru.wikipedia.org/wiki/%D0%90%D0%B1%D1%81%D0%B8%D0%B4%D0%B0" TargetMode="External"/><Relationship Id="rId17" Type="http://schemas.openxmlformats.org/officeDocument/2006/relationships/image" Target="../media/image11.jpeg"/><Relationship Id="rId2" Type="http://schemas.openxmlformats.org/officeDocument/2006/relationships/hyperlink" Target="http://ru.wikipedia.org/wiki/%D0%9F%D0%B0%D1%82%D1%80%D1%8B" TargetMode="External"/><Relationship Id="rId16" Type="http://schemas.openxmlformats.org/officeDocument/2006/relationships/hyperlink" Target="//upload.wikimedia.org/wikipedia/commons/3/31/Patras_Cathedral_2.jpg" TargetMode="External"/><Relationship Id="rId1" Type="http://schemas.openxmlformats.org/officeDocument/2006/relationships/slideLayout" Target="../slideLayouts/slideLayout4.xml"/><Relationship Id="rId6" Type="http://schemas.openxmlformats.org/officeDocument/2006/relationships/hyperlink" Target="http://ru.wikipedia.org/wiki/%D0%93%D1%80%D0%B5%D1%86%D0%B8%D1%8F" TargetMode="External"/><Relationship Id="rId11" Type="http://schemas.openxmlformats.org/officeDocument/2006/relationships/hyperlink" Target="http://ru.wikipedia.org/wiki/%D0%A1%D0%BF%D0%B0%D1%81_%D0%92%D1%81%D0%B5%D0%B4%D0%B5%D1%80%D0%B6%D0%B8%D1%82%D0%B5%D0%BB%D1%8C" TargetMode="External"/><Relationship Id="rId5" Type="http://schemas.openxmlformats.org/officeDocument/2006/relationships/hyperlink" Target="http://ru.wikipedia.org/wiki/%D0%A5%D1%80%D0%B0%D0%BC" TargetMode="External"/><Relationship Id="rId15" Type="http://schemas.openxmlformats.org/officeDocument/2006/relationships/image" Target="../media/image10.jpeg"/><Relationship Id="rId10" Type="http://schemas.openxmlformats.org/officeDocument/2006/relationships/hyperlink" Target="http://ru.wikipedia.org/wiki/%D0%9C%D0%BE%D0%B7%D0%B0%D0%B8%D0%BA%D0%B0" TargetMode="External"/><Relationship Id="rId19" Type="http://schemas.openxmlformats.org/officeDocument/2006/relationships/image" Target="../media/image12.jpeg"/><Relationship Id="rId4" Type="http://schemas.openxmlformats.org/officeDocument/2006/relationships/hyperlink" Target="http://ru.wikipedia.org/wiki/%D0%90%D0%BD%D0%B4%D1%80%D0%B5%D0%B9_%D0%9F%D0%B5%D1%80%D0%B2%D0%BE%D0%B7%D0%B2%D0%B0%D0%BD%D0%BD%D1%8B%D0%B9" TargetMode="External"/><Relationship Id="rId9" Type="http://schemas.openxmlformats.org/officeDocument/2006/relationships/hyperlink" Target="http://ru.wikipedia.org/wiki/%D0%91%D0%B0%D1%80%D0%B0%D0%B1%D0%B0%D0%BD_(%D0%B0%D1%80%D1%85%D0%B8%D1%82%D0%B5%D0%BA%D1%82%D1%83%D1%80%D0%B0)" TargetMode="External"/><Relationship Id="rId14" Type="http://schemas.openxmlformats.org/officeDocument/2006/relationships/hyperlink" Target="http://ru.wikipedia.org/wiki/%D0%A4%D0%B0%D0%B9%D0%BB:Patras_Cathedral_2.jp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4213" y="692150"/>
            <a:ext cx="7488237" cy="1871663"/>
          </a:xfrm>
        </p:spPr>
        <p:txBody>
          <a:bodyPr/>
          <a:lstStyle/>
          <a:p>
            <a:r>
              <a:rPr lang="ru-RU" sz="4000" b="1" dirty="0">
                <a:solidFill>
                  <a:srgbClr val="0000FF"/>
                </a:solidFill>
              </a:rPr>
              <a:t>13декабря -день святого апостола Андрея Первозванного</a:t>
            </a:r>
            <a:br>
              <a:rPr lang="ru-RU" sz="4000" b="1" dirty="0">
                <a:solidFill>
                  <a:srgbClr val="0000FF"/>
                </a:solidFill>
              </a:rPr>
            </a:br>
            <a:endParaRPr lang="ru-RU" sz="4000" b="1" dirty="0">
              <a:solidFill>
                <a:srgbClr val="0000FF"/>
              </a:solidFill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403350" y="3789363"/>
            <a:ext cx="6400800" cy="1752600"/>
          </a:xfrm>
        </p:spPr>
        <p:txBody>
          <a:bodyPr/>
          <a:lstStyle/>
          <a:p>
            <a:endParaRPr lang="ru-RU"/>
          </a:p>
        </p:txBody>
      </p:sp>
      <p:pic>
        <p:nvPicPr>
          <p:cNvPr id="2054" name="Picture 6" descr="825912-9143984df6a3b82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8538" y="2492375"/>
            <a:ext cx="4572000" cy="3429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/>
              <a:t>Андрей Первозванный на Руси </a:t>
            </a:r>
          </a:p>
        </p:txBody>
      </p:sp>
      <p:sp>
        <p:nvSpPr>
          <p:cNvPr id="23556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341438"/>
            <a:ext cx="4038600" cy="5516562"/>
          </a:xfrm>
        </p:spPr>
        <p:txBody>
          <a:bodyPr/>
          <a:lstStyle/>
          <a:p>
            <a:pPr>
              <a:lnSpc>
                <a:spcPct val="80000"/>
              </a:lnSpc>
            </a:pPr>
            <a:endParaRPr lang="ru-RU" sz="1800"/>
          </a:p>
          <a:p>
            <a:pPr>
              <a:lnSpc>
                <a:spcPct val="80000"/>
              </a:lnSpc>
            </a:pPr>
            <a:endParaRPr lang="ru-RU" sz="1800"/>
          </a:p>
          <a:p>
            <a:pPr>
              <a:lnSpc>
                <a:spcPct val="80000"/>
              </a:lnSpc>
            </a:pPr>
            <a:endParaRPr lang="ru-RU" sz="1800"/>
          </a:p>
          <a:p>
            <a:pPr>
              <a:lnSpc>
                <a:spcPct val="80000"/>
              </a:lnSpc>
            </a:pPr>
            <a:endParaRPr lang="ru-RU" sz="1800"/>
          </a:p>
          <a:p>
            <a:pPr>
              <a:lnSpc>
                <a:spcPct val="80000"/>
              </a:lnSpc>
            </a:pPr>
            <a:endParaRPr lang="ru-RU" sz="1800"/>
          </a:p>
          <a:p>
            <a:pPr>
              <a:lnSpc>
                <a:spcPct val="80000"/>
              </a:lnSpc>
            </a:pPr>
            <a:endParaRPr lang="ru-RU" sz="1800"/>
          </a:p>
          <a:p>
            <a:pPr>
              <a:lnSpc>
                <a:spcPct val="80000"/>
              </a:lnSpc>
            </a:pPr>
            <a:endParaRPr lang="ru-RU" sz="1800"/>
          </a:p>
          <a:p>
            <a:pPr>
              <a:lnSpc>
                <a:spcPct val="80000"/>
              </a:lnSpc>
            </a:pPr>
            <a:endParaRPr lang="ru-RU" sz="1800"/>
          </a:p>
          <a:p>
            <a:pPr>
              <a:lnSpc>
                <a:spcPct val="80000"/>
              </a:lnSpc>
            </a:pPr>
            <a:endParaRPr lang="ru-RU" sz="1800"/>
          </a:p>
          <a:p>
            <a:pPr>
              <a:lnSpc>
                <a:spcPct val="80000"/>
              </a:lnSpc>
            </a:pPr>
            <a:endParaRPr lang="ru-RU" sz="1800"/>
          </a:p>
          <a:p>
            <a:pPr>
              <a:lnSpc>
                <a:spcPct val="80000"/>
              </a:lnSpc>
            </a:pPr>
            <a:endParaRPr lang="ru-RU" sz="1800"/>
          </a:p>
          <a:p>
            <a:pPr>
              <a:lnSpc>
                <a:spcPct val="80000"/>
              </a:lnSpc>
            </a:pPr>
            <a:endParaRPr lang="ru-RU" sz="1800"/>
          </a:p>
          <a:p>
            <a:pPr>
              <a:lnSpc>
                <a:spcPct val="80000"/>
              </a:lnSpc>
            </a:pPr>
            <a:endParaRPr lang="ru-RU" sz="1800"/>
          </a:p>
          <a:p>
            <a:pPr>
              <a:lnSpc>
                <a:spcPct val="80000"/>
              </a:lnSpc>
            </a:pPr>
            <a:endParaRPr lang="ru-RU" sz="1800"/>
          </a:p>
          <a:p>
            <a:pPr>
              <a:lnSpc>
                <a:spcPct val="80000"/>
              </a:lnSpc>
              <a:buFontTx/>
              <a:buNone/>
            </a:pPr>
            <a:endParaRPr lang="ru-RU" sz="1800"/>
          </a:p>
          <a:p>
            <a:pPr>
              <a:lnSpc>
                <a:spcPct val="80000"/>
              </a:lnSpc>
              <a:buFontTx/>
              <a:buNone/>
            </a:pPr>
            <a:r>
              <a:rPr lang="ru-RU" sz="1800"/>
              <a:t>Николай Ломтев. Апостол Андрей Первозванный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1800"/>
              <a:t>водружает крест на горах Киевских</a:t>
            </a:r>
          </a:p>
        </p:txBody>
      </p:sp>
      <p:sp>
        <p:nvSpPr>
          <p:cNvPr id="23557" name="Rectangle 5"/>
          <p:cNvSpPr>
            <a:spLocks noGrp="1" noChangeArrowheads="1"/>
          </p:cNvSpPr>
          <p:nvPr>
            <p:ph type="body" sz="half" idx="2"/>
          </p:nvPr>
        </p:nvSpPr>
        <p:spPr>
          <a:xfrm>
            <a:off x="4648200" y="1600200"/>
            <a:ext cx="4038600" cy="4781550"/>
          </a:xfrm>
        </p:spPr>
        <p:txBody>
          <a:bodyPr/>
          <a:lstStyle/>
          <a:p>
            <a:pPr>
              <a:lnSpc>
                <a:spcPct val="80000"/>
              </a:lnSpc>
            </a:pPr>
            <a:endParaRPr lang="ru-RU" sz="1800"/>
          </a:p>
          <a:p>
            <a:pPr>
              <a:lnSpc>
                <a:spcPct val="80000"/>
              </a:lnSpc>
            </a:pPr>
            <a:endParaRPr lang="ru-RU" sz="1800"/>
          </a:p>
          <a:p>
            <a:pPr>
              <a:lnSpc>
                <a:spcPct val="80000"/>
              </a:lnSpc>
            </a:pPr>
            <a:endParaRPr lang="ru-RU" sz="1800"/>
          </a:p>
          <a:p>
            <a:pPr>
              <a:lnSpc>
                <a:spcPct val="80000"/>
              </a:lnSpc>
            </a:pPr>
            <a:endParaRPr lang="ru-RU" sz="1800"/>
          </a:p>
          <a:p>
            <a:pPr>
              <a:lnSpc>
                <a:spcPct val="80000"/>
              </a:lnSpc>
            </a:pPr>
            <a:endParaRPr lang="ru-RU" sz="1800"/>
          </a:p>
          <a:p>
            <a:pPr>
              <a:lnSpc>
                <a:spcPct val="80000"/>
              </a:lnSpc>
            </a:pPr>
            <a:endParaRPr lang="ru-RU" sz="1800"/>
          </a:p>
          <a:p>
            <a:pPr>
              <a:lnSpc>
                <a:spcPct val="80000"/>
              </a:lnSpc>
            </a:pPr>
            <a:endParaRPr lang="ru-RU" sz="1800"/>
          </a:p>
          <a:p>
            <a:pPr>
              <a:lnSpc>
                <a:spcPct val="80000"/>
              </a:lnSpc>
            </a:pPr>
            <a:endParaRPr lang="ru-RU" sz="1800"/>
          </a:p>
          <a:p>
            <a:pPr>
              <a:lnSpc>
                <a:spcPct val="80000"/>
              </a:lnSpc>
            </a:pPr>
            <a:endParaRPr lang="ru-RU" sz="1800"/>
          </a:p>
          <a:p>
            <a:pPr>
              <a:lnSpc>
                <a:spcPct val="80000"/>
              </a:lnSpc>
            </a:pPr>
            <a:endParaRPr lang="ru-RU" sz="1800"/>
          </a:p>
          <a:p>
            <a:pPr>
              <a:lnSpc>
                <a:spcPct val="80000"/>
              </a:lnSpc>
            </a:pPr>
            <a:endParaRPr lang="ru-RU" sz="1800"/>
          </a:p>
          <a:p>
            <a:pPr>
              <a:lnSpc>
                <a:spcPct val="80000"/>
              </a:lnSpc>
            </a:pPr>
            <a:r>
              <a:rPr lang="ru-RU" sz="1800"/>
              <a:t>Памятник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1800"/>
              <a:t> апостолу Андрею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1800"/>
              <a:t> в </a:t>
            </a:r>
            <a:r>
              <a:rPr lang="ru-RU" sz="1800">
                <a:hlinkClick r:id="rId2" tooltip="Киев"/>
              </a:rPr>
              <a:t>Киеве</a:t>
            </a:r>
            <a:r>
              <a:rPr lang="ru-RU" sz="1800"/>
              <a:t>.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1800"/>
              <a:t>На постаменте —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1800"/>
              <a:t> цитата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1800"/>
              <a:t> из летописи</a:t>
            </a:r>
          </a:p>
        </p:txBody>
      </p:sp>
      <p:pic>
        <p:nvPicPr>
          <p:cNvPr id="23559" name="Picture 7" descr="Файл:LomtevNP ApostAndrPervoGTG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850" y="1412875"/>
            <a:ext cx="4248150" cy="3471863"/>
          </a:xfrm>
          <a:prstGeom prst="rect">
            <a:avLst/>
          </a:prstGeom>
          <a:noFill/>
        </p:spPr>
      </p:pic>
      <p:pic>
        <p:nvPicPr>
          <p:cNvPr id="23561" name="Picture 9" descr="Файл:Andrey Pervozvannij.jpg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732588" y="1341438"/>
            <a:ext cx="1954212" cy="482441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274638"/>
            <a:ext cx="8291512" cy="2362200"/>
          </a:xfrm>
        </p:spPr>
        <p:txBody>
          <a:bodyPr/>
          <a:lstStyle/>
          <a:p>
            <a:r>
              <a:rPr lang="ru-RU" sz="2400" b="1">
                <a:solidFill>
                  <a:srgbClr val="0000FF"/>
                </a:solidFill>
              </a:rPr>
              <a:t>Русская православная церковь высоко чтит святого апостола.</a:t>
            </a:r>
            <a:br>
              <a:rPr lang="ru-RU" sz="2400" b="1">
                <a:solidFill>
                  <a:srgbClr val="0000FF"/>
                </a:solidFill>
              </a:rPr>
            </a:br>
            <a:r>
              <a:rPr lang="ru-RU" sz="2400" b="1">
                <a:solidFill>
                  <a:srgbClr val="0000FF"/>
                </a:solidFill>
              </a:rPr>
              <a:t>Петр 1 учредил орден Андрея Первозванного, являвшийся высшей государственной наградой до Октябрьской революции.</a:t>
            </a:r>
            <a:br>
              <a:rPr lang="ru-RU" sz="2400" b="1">
                <a:solidFill>
                  <a:srgbClr val="0000FF"/>
                </a:solidFill>
              </a:rPr>
            </a:br>
            <a:r>
              <a:rPr lang="ru-RU" sz="2400" b="1">
                <a:solidFill>
                  <a:srgbClr val="0000FF"/>
                </a:solidFill>
              </a:rPr>
              <a:t>В 1980-х годах эта награда была восстановлена.</a:t>
            </a:r>
            <a:br>
              <a:rPr lang="ru-RU" sz="2400" b="1">
                <a:solidFill>
                  <a:srgbClr val="0000FF"/>
                </a:solidFill>
              </a:rPr>
            </a:br>
            <a:endParaRPr lang="ru-RU" sz="2400" b="1">
              <a:solidFill>
                <a:srgbClr val="0000FF"/>
              </a:solidFill>
            </a:endParaRP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2781300"/>
            <a:ext cx="8229600" cy="3344863"/>
          </a:xfrm>
        </p:spPr>
        <p:txBody>
          <a:bodyPr/>
          <a:lstStyle/>
          <a:p>
            <a:endParaRPr lang="ru-RU"/>
          </a:p>
        </p:txBody>
      </p:sp>
      <p:pic>
        <p:nvPicPr>
          <p:cNvPr id="17413" name="Picture 5" descr="825931-fb56f8964fca017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250" y="2708275"/>
            <a:ext cx="5903913" cy="35433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274638"/>
            <a:ext cx="8291512" cy="2649537"/>
          </a:xfrm>
        </p:spPr>
        <p:txBody>
          <a:bodyPr/>
          <a:lstStyle/>
          <a:p>
            <a:r>
              <a:rPr lang="ru-RU" sz="3200" b="1"/>
              <a:t/>
            </a:r>
            <a:br>
              <a:rPr lang="ru-RU" sz="3200" b="1"/>
            </a:br>
            <a:r>
              <a:rPr lang="ru-RU" sz="3200" b="1">
                <a:solidFill>
                  <a:srgbClr val="0000FF"/>
                </a:solidFill>
              </a:rPr>
              <a:t>В Петровскую эпоху Андреевский стяг </a:t>
            </a:r>
            <a:br>
              <a:rPr lang="ru-RU" sz="3200" b="1">
                <a:solidFill>
                  <a:srgbClr val="0000FF"/>
                </a:solidFill>
              </a:rPr>
            </a:br>
            <a:r>
              <a:rPr lang="ru-RU" sz="3200" b="1">
                <a:solidFill>
                  <a:srgbClr val="0000FF"/>
                </a:solidFill>
              </a:rPr>
              <a:t>с изображением х-образного креста стал флагом русского военного флота, одержавшего множество славных побед на море.</a:t>
            </a:r>
            <a:br>
              <a:rPr lang="ru-RU" sz="3200" b="1">
                <a:solidFill>
                  <a:srgbClr val="0000FF"/>
                </a:solidFill>
              </a:rPr>
            </a:br>
            <a:endParaRPr lang="ru-RU" sz="3200" b="1">
              <a:solidFill>
                <a:srgbClr val="0000FF"/>
              </a:solidFill>
            </a:endParaRP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2997200"/>
            <a:ext cx="8229600" cy="3455988"/>
          </a:xfrm>
        </p:spPr>
        <p:txBody>
          <a:bodyPr/>
          <a:lstStyle/>
          <a:p>
            <a:endParaRPr lang="ru-RU"/>
          </a:p>
        </p:txBody>
      </p:sp>
      <p:pic>
        <p:nvPicPr>
          <p:cNvPr id="18437" name="Picture 5" descr="826937-cead6421821c724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8175" y="2997200"/>
            <a:ext cx="5256213" cy="344963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2000" b="1"/>
              <a:t>Собор Андрея Первозванного</a:t>
            </a:r>
            <a:r>
              <a:rPr lang="ru-RU" sz="2000"/>
              <a:t> в Кронштадте— выдающийся памятник архитектуры </a:t>
            </a:r>
            <a:r>
              <a:rPr lang="ru-RU" sz="2000">
                <a:hlinkClick r:id="rId2" tooltip="Русский классицизм"/>
              </a:rPr>
              <a:t>русского классицизма</a:t>
            </a:r>
            <a:r>
              <a:rPr lang="ru-RU" sz="2000"/>
              <a:t>, </a:t>
            </a:r>
            <a:r>
              <a:rPr lang="ru-RU" sz="2000">
                <a:hlinkClick r:id="rId3" tooltip="Православие"/>
              </a:rPr>
              <a:t>православный</a:t>
            </a:r>
            <a:r>
              <a:rPr lang="ru-RU" sz="2000"/>
              <a:t> </a:t>
            </a:r>
            <a:r>
              <a:rPr lang="ru-RU" sz="2000">
                <a:hlinkClick r:id="rId4" tooltip="Собор (храм)"/>
              </a:rPr>
              <a:t>собор</a:t>
            </a:r>
            <a:r>
              <a:rPr lang="ru-RU" sz="2000"/>
              <a:t> в </a:t>
            </a:r>
            <a:r>
              <a:rPr lang="ru-RU" sz="2000">
                <a:hlinkClick r:id="rId5" tooltip="Кронштадт"/>
              </a:rPr>
              <a:t>Кронштадте</a:t>
            </a:r>
            <a:r>
              <a:rPr lang="ru-RU" sz="2000"/>
              <a:t>, который был снесён в советское время.</a:t>
            </a:r>
          </a:p>
        </p:txBody>
      </p:sp>
      <p:sp>
        <p:nvSpPr>
          <p:cNvPr id="26630" name="Rectangle 6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endParaRPr lang="ru-RU" sz="2400"/>
          </a:p>
        </p:txBody>
      </p:sp>
      <p:sp>
        <p:nvSpPr>
          <p:cNvPr id="26631" name="Rectangle 7"/>
          <p:cNvSpPr>
            <a:spLocks noGrp="1" noChangeArrowheads="1"/>
          </p:cNvSpPr>
          <p:nvPr>
            <p:ph type="body" sz="half" idx="2"/>
          </p:nvPr>
        </p:nvSpPr>
        <p:spPr>
          <a:xfrm>
            <a:off x="3419475" y="1600200"/>
            <a:ext cx="5267325" cy="4525963"/>
          </a:xfrm>
        </p:spPr>
        <p:txBody>
          <a:bodyPr/>
          <a:lstStyle/>
          <a:p>
            <a:r>
              <a:rPr lang="ru-RU" sz="2400"/>
              <a:t>Собор был разрушен советской властью в 1932 году. На его месте поставили памятник Ленину. </a:t>
            </a:r>
          </a:p>
          <a:p>
            <a:r>
              <a:rPr lang="ru-RU" sz="2400"/>
              <a:t>Сейчас на месте храма установлен памятный знак с надписью:</a:t>
            </a:r>
          </a:p>
          <a:p>
            <a:r>
              <a:rPr lang="ru-RU" sz="2400"/>
              <a:t>«Пусть камень сей вопиет к сердцам нашим о восстановлении поруганной святыни»</a:t>
            </a:r>
          </a:p>
        </p:txBody>
      </p:sp>
      <p:pic>
        <p:nvPicPr>
          <p:cNvPr id="26629" name="Picture 5" descr="Cathedral kronstadt.jpg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68313" y="1628775"/>
            <a:ext cx="2857500" cy="44958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274638"/>
            <a:ext cx="8218487" cy="1425575"/>
          </a:xfrm>
        </p:spPr>
        <p:txBody>
          <a:bodyPr/>
          <a:lstStyle/>
          <a:p>
            <a:r>
              <a:rPr lang="ru-RU" sz="4000" b="1"/>
              <a:t>Корабль-церковь «Андрей Первозванный»</a:t>
            </a:r>
            <a:br>
              <a:rPr lang="ru-RU" sz="4000" b="1"/>
            </a:br>
            <a:endParaRPr lang="ru-RU" sz="4000" b="1"/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557338"/>
            <a:ext cx="8229600" cy="4967287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ru-RU" sz="2400"/>
              <a:t>В преддверии 70-летия со дня образования </a:t>
            </a:r>
            <a:r>
              <a:rPr lang="ru-RU" sz="2400">
                <a:hlinkClick r:id="rId2" tooltip="Новосибирская область"/>
              </a:rPr>
              <a:t>Новосибирской области</a:t>
            </a:r>
            <a:r>
              <a:rPr lang="ru-RU" sz="2400"/>
              <a:t> с </a:t>
            </a:r>
            <a:r>
              <a:rPr lang="ru-RU" sz="2400">
                <a:hlinkClick r:id="rId3" tooltip="15 августа"/>
              </a:rPr>
              <a:t>15</a:t>
            </a:r>
            <a:r>
              <a:rPr lang="ru-RU" sz="2400"/>
              <a:t> по </a:t>
            </a:r>
            <a:r>
              <a:rPr lang="ru-RU" sz="2400">
                <a:hlinkClick r:id="rId4" tooltip="31 августа"/>
              </a:rPr>
              <a:t>31 августа</a:t>
            </a:r>
            <a:r>
              <a:rPr lang="ru-RU" sz="2400"/>
              <a:t> 2008 года работал благотворительный духовный медико-просветительский православный корабль-церковь «Андрей Первозванный». </a:t>
            </a:r>
          </a:p>
          <a:p>
            <a:pPr>
              <a:lnSpc>
                <a:spcPct val="80000"/>
              </a:lnSpc>
            </a:pPr>
            <a:r>
              <a:rPr lang="ru-RU" sz="2400"/>
              <a:t>Рейд корабля-церкви организован Новосибирской епархией Русской Православной Церкви и областной администрацией. Главная цель миссии — оказание духовно-социальной и материальной помощи жителям отдалённых сёл. </a:t>
            </a:r>
          </a:p>
          <a:p>
            <a:pPr>
              <a:lnSpc>
                <a:spcPct val="80000"/>
              </a:lnSpc>
            </a:pPr>
            <a:r>
              <a:rPr lang="ru-RU" sz="2400"/>
              <a:t>В ходе своей поездки представители социальной защиты, медицинские работники, священнослужители посетят более 25 отдалённых сёл Болотнинского, Колыванского, Мошковского и Новосибирского района</a:t>
            </a:r>
            <a:r>
              <a:rPr lang="ru-RU" sz="2400">
                <a:hlinkClick r:id="" action="ppaction://noaction"/>
              </a:rPr>
              <a:t>[</a:t>
            </a:r>
            <a:endParaRPr lang="ru-RU" sz="240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9461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00200"/>
            <a:ext cx="2243138" cy="4525963"/>
          </a:xfrm>
        </p:spPr>
        <p:txBody>
          <a:bodyPr/>
          <a:lstStyle/>
          <a:p>
            <a:pPr>
              <a:lnSpc>
                <a:spcPct val="90000"/>
              </a:lnSpc>
            </a:pPr>
            <a:endParaRPr lang="ru-RU" sz="2400"/>
          </a:p>
        </p:txBody>
      </p:sp>
      <p:sp>
        <p:nvSpPr>
          <p:cNvPr id="19462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2843213" y="620713"/>
            <a:ext cx="5843587" cy="61214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ru-RU" sz="2400" b="1"/>
              <a:t>Тропарь</a:t>
            </a:r>
            <a:br>
              <a:rPr lang="ru-RU" sz="2400" b="1"/>
            </a:br>
            <a:r>
              <a:rPr lang="ru-RU" sz="2400" b="1"/>
              <a:t>апостола Андрея Первозванного: </a:t>
            </a:r>
            <a:endParaRPr lang="ru-RU" sz="2400"/>
          </a:p>
          <a:p>
            <a:pPr>
              <a:lnSpc>
                <a:spcPct val="90000"/>
              </a:lnSpc>
            </a:pPr>
            <a:r>
              <a:rPr lang="ru-RU" sz="2400"/>
              <a:t>Яко апостолов первозванный/ и верховнаго сущий брат,/ Владыце всех, Андрее, молися,/ мир вселенней даровати// и душам нашим велию милость.</a:t>
            </a:r>
            <a:endParaRPr lang="ru-RU" sz="2400" b="1"/>
          </a:p>
          <a:p>
            <a:pPr>
              <a:lnSpc>
                <a:spcPct val="90000"/>
              </a:lnSpc>
            </a:pPr>
            <a:r>
              <a:rPr lang="ru-RU" sz="2400" b="1"/>
              <a:t>Кондак</a:t>
            </a:r>
            <a:br>
              <a:rPr lang="ru-RU" sz="2400" b="1"/>
            </a:br>
            <a:r>
              <a:rPr lang="ru-RU" sz="2400" b="1"/>
              <a:t>апостола Андрея Первозванного:</a:t>
            </a:r>
            <a:endParaRPr lang="ru-RU" sz="2400"/>
          </a:p>
          <a:p>
            <a:pPr>
              <a:lnSpc>
                <a:spcPct val="90000"/>
              </a:lnSpc>
            </a:pPr>
            <a:r>
              <a:rPr lang="ru-RU" sz="2400"/>
              <a:t>Мужества тезоименитаго богоглагольника/ и Церкве возследователя верховнаго,/ Петрова сродника восхвалим,/ зане якоже древле сему/ и ныне нам воззва:// приидите, обретохом Желаемаго.</a:t>
            </a:r>
          </a:p>
        </p:txBody>
      </p:sp>
      <p:pic>
        <p:nvPicPr>
          <p:cNvPr id="19464" name="Picture 8" descr="828004-b40847d6fb07daa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620713"/>
            <a:ext cx="2141537" cy="29527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b="1"/>
              <a:t>Из цикла икон деисусного чина иконостаса Успенского собора во Владимире. Андрей Первозванный. 1408. Андрей Рублёв</a:t>
            </a:r>
            <a:br>
              <a:rPr lang="ru-RU" sz="2800" b="1"/>
            </a:br>
            <a:r>
              <a:rPr lang="ru-RU" sz="2800" b="1"/>
              <a:t> </a:t>
            </a:r>
          </a:p>
        </p:txBody>
      </p:sp>
      <p:sp>
        <p:nvSpPr>
          <p:cNvPr id="22534" name="Rectangle 6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endParaRPr lang="ru-RU" sz="2000"/>
          </a:p>
        </p:txBody>
      </p:sp>
      <p:sp>
        <p:nvSpPr>
          <p:cNvPr id="22535" name="Rectangle 7"/>
          <p:cNvSpPr>
            <a:spLocks noGrp="1" noChangeArrowheads="1"/>
          </p:cNvSpPr>
          <p:nvPr>
            <p:ph type="body" sz="half" idx="2"/>
          </p:nvPr>
        </p:nvSpPr>
        <p:spPr>
          <a:xfrm>
            <a:off x="2484438" y="1600200"/>
            <a:ext cx="6202362" cy="4525963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ru-RU" sz="2000"/>
              <a:t>Русская церковь, приняв веру Христову из Византии, епископы которой ведут свое преемство от апостола Андрея, тоже считает себя его преемницей. Вот почему память святого Андрея Первозванного так торжественно почиталась в дореволюционной России. Император Петр I учредил в честь апостола Андрея первый и высший орден, который давался в награду сановникам государства. С петровских времен русский флот сделал своим стягом Андреевский флаг, на белом фоне голубой крест формы Х, под сенью которого русские одержали множество побед.</a:t>
            </a:r>
          </a:p>
        </p:txBody>
      </p:sp>
      <p:pic>
        <p:nvPicPr>
          <p:cNvPr id="22533" name="Picture 5" descr="икл икон деисусного чина иконостаса Успенского собора во Владимире. Андрей Первозванный. 1408. Андрей Рублёв - Азбука веры (материалы по православной культуре)">
            <a:hlinkClick r:id="rId2" tooltip="далее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650" y="2349500"/>
            <a:ext cx="1162050" cy="3429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>
                <a:solidFill>
                  <a:srgbClr val="0000FF"/>
                </a:solidFill>
              </a:rPr>
              <a:t>Из русского народного календаря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/>
              <a:t>13 декабря- Андрей Первозванный.</a:t>
            </a:r>
          </a:p>
          <a:p>
            <a:r>
              <a:rPr lang="ru-RU"/>
              <a:t>Андрею Первозванному молятся девушки о даровании хороших женихов. Уверяли, что загадавшие видят во сне </a:t>
            </a:r>
            <a:r>
              <a:rPr lang="ru-RU" u="sng"/>
              <a:t>  </a:t>
            </a:r>
            <a:r>
              <a:rPr lang="ru-RU"/>
              <a:t>своих суженых.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490537"/>
          </a:xfrm>
        </p:spPr>
        <p:txBody>
          <a:bodyPr/>
          <a:lstStyle/>
          <a:p>
            <a:endParaRPr lang="ru-RU" sz="400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50825" y="981075"/>
            <a:ext cx="5627688" cy="5145088"/>
          </a:xfrm>
        </p:spPr>
        <p:txBody>
          <a:bodyPr/>
          <a:lstStyle/>
          <a:p>
            <a:r>
              <a:rPr lang="ru-RU" sz="2400"/>
              <a:t>Апостол Андрей был родом из Галилеи. Эта северная часть Святой Земли отличалась плодородием и живописностью, а жители ее — добродушием и гостеприимством. Галилеяне легко уживались с греками, во множестве населявшими их страну, многие говорили по-гречески и даже носили греческие имена. </a:t>
            </a:r>
          </a:p>
          <a:p>
            <a:endParaRPr lang="ru-RU" sz="2400"/>
          </a:p>
          <a:p>
            <a:r>
              <a:rPr lang="ru-RU" sz="2400" b="1" u="sng">
                <a:solidFill>
                  <a:srgbClr val="0000FF"/>
                </a:solidFill>
              </a:rPr>
              <a:t>Имя Андрей — греческое и в переводе значит «мужественный</a:t>
            </a:r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body" sz="half" idx="2"/>
          </p:nvPr>
        </p:nvSpPr>
        <p:spPr>
          <a:xfrm>
            <a:off x="6300788" y="1600200"/>
            <a:ext cx="2386012" cy="4525963"/>
          </a:xfrm>
        </p:spPr>
        <p:txBody>
          <a:bodyPr/>
          <a:lstStyle/>
          <a:p>
            <a:endParaRPr lang="ru-RU" sz="2400"/>
          </a:p>
        </p:txBody>
      </p:sp>
      <p:pic>
        <p:nvPicPr>
          <p:cNvPr id="3081" name="Picture 9" descr="Картинка 9 из 2283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11863" y="333375"/>
            <a:ext cx="2506662" cy="4025900"/>
          </a:xfrm>
          <a:prstGeom prst="rect">
            <a:avLst/>
          </a:prstGeom>
          <a:noFill/>
        </p:spPr>
      </p:pic>
      <p:pic>
        <p:nvPicPr>
          <p:cNvPr id="3083" name="Picture 11" descr="i?id=4717878-06-7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40425" y="4384675"/>
            <a:ext cx="2808288" cy="20970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557338"/>
            <a:ext cx="5051425" cy="5040312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ru-RU" sz="2000"/>
              <a:t>Когда до Галилеи дошла молва о пророке Иоанне Крестителе, Андрей был уже зрелым человеком.</a:t>
            </a:r>
          </a:p>
          <a:p>
            <a:pPr>
              <a:lnSpc>
                <a:spcPct val="90000"/>
              </a:lnSpc>
            </a:pPr>
            <a:r>
              <a:rPr lang="ru-RU" sz="2000"/>
              <a:t>Проповеди Иоанна Крестителя оказали на него огромное влияние, и он стал учеником Предтечи.Андрей, как и Иоанн Зеведеев, второй ученик Иоанна Крестителя, считали пророка Мессией, но когда к реке Иордан пришел Иисус Христос, желавший принять крещение, Иоанн Креститель сказал ученикам:&lt;&lt; Вот Агнец Божий, Который берет на Себя грехи мира&gt;&gt; (Евангелие от Иоанна;1,29).</a:t>
            </a:r>
            <a:br>
              <a:rPr lang="ru-RU" sz="2000"/>
            </a:br>
            <a:endParaRPr lang="ru-RU" sz="2000"/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5508625" y="1600200"/>
            <a:ext cx="3178175" cy="4525963"/>
          </a:xfrm>
        </p:spPr>
        <p:txBody>
          <a:bodyPr/>
          <a:lstStyle/>
          <a:p>
            <a:pPr>
              <a:lnSpc>
                <a:spcPct val="90000"/>
              </a:lnSpc>
            </a:pPr>
            <a:endParaRPr lang="ru-RU" sz="2000"/>
          </a:p>
        </p:txBody>
      </p:sp>
      <p:pic>
        <p:nvPicPr>
          <p:cNvPr id="5128" name="Picture 8" descr="Картинка 1 из 35332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80063" y="1700213"/>
            <a:ext cx="3152775" cy="3810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173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981075"/>
            <a:ext cx="4259263" cy="5616575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ru-RU" sz="2000" b="1">
                <a:solidFill>
                  <a:srgbClr val="0000FF"/>
                </a:solidFill>
              </a:rPr>
              <a:t>Тогда  Андрей и Иоанн пошли за Иисусом.Андрей привел к Христу своего брата Симона.</a:t>
            </a:r>
          </a:p>
          <a:p>
            <a:pPr>
              <a:lnSpc>
                <a:spcPct val="90000"/>
              </a:lnSpc>
            </a:pPr>
            <a:r>
              <a:rPr lang="ru-RU" sz="2000" b="1">
                <a:solidFill>
                  <a:srgbClr val="0000FF"/>
                </a:solidFill>
              </a:rPr>
              <a:t>Иисус принял Симона и нарек его Петром, что означает&lt;&lt; камень&gt;&gt;.</a:t>
            </a:r>
          </a:p>
          <a:p>
            <a:pPr>
              <a:lnSpc>
                <a:spcPct val="90000"/>
              </a:lnSpc>
            </a:pPr>
            <a:r>
              <a:rPr lang="ru-RU" sz="2000" b="1">
                <a:solidFill>
                  <a:srgbClr val="0000FF"/>
                </a:solidFill>
              </a:rPr>
              <a:t>Вскоре у Христа появились и другие ученики, которых Спаситель назвал апостолами, что означает  &lt;&lt;посланники&gt;&gt;  .Всего их было двенадцать.</a:t>
            </a:r>
          </a:p>
          <a:p>
            <a:pPr>
              <a:lnSpc>
                <a:spcPct val="90000"/>
              </a:lnSpc>
            </a:pPr>
            <a:r>
              <a:rPr lang="ru-RU" sz="2000" b="1">
                <a:solidFill>
                  <a:srgbClr val="0000FF"/>
                </a:solidFill>
              </a:rPr>
              <a:t>Так как апостол Андрей первым последовал за Христом, его стали называть Первозванным.</a:t>
            </a:r>
            <a:br>
              <a:rPr lang="ru-RU" sz="2000" b="1">
                <a:solidFill>
                  <a:srgbClr val="0000FF"/>
                </a:solidFill>
              </a:rPr>
            </a:br>
            <a:endParaRPr lang="ru-RU" sz="2000" b="1">
              <a:solidFill>
                <a:srgbClr val="0000FF"/>
              </a:solidFill>
            </a:endParaRPr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endParaRPr lang="ru-RU" sz="2000"/>
          </a:p>
        </p:txBody>
      </p:sp>
      <p:pic>
        <p:nvPicPr>
          <p:cNvPr id="7176" name="Picture 8" descr="Картинка 2 из 15874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538" y="333375"/>
            <a:ext cx="4329112" cy="3324225"/>
          </a:xfrm>
          <a:prstGeom prst="rect">
            <a:avLst/>
          </a:prstGeom>
          <a:noFill/>
        </p:spPr>
      </p:pic>
      <p:pic>
        <p:nvPicPr>
          <p:cNvPr id="7178" name="Picture 10" descr="Картинка 4 из 6051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95963" y="3716338"/>
            <a:ext cx="2066925" cy="288131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ru-RU"/>
              <a:t>Апостол Андрей все время был рядом с Мессией, он был свидетелем Вознесения Господня на Елеонской горе.</a:t>
            </a:r>
            <a:br>
              <a:rPr lang="ru-RU"/>
            </a:br>
            <a:endParaRPr lang="ru-RU"/>
          </a:p>
        </p:txBody>
      </p:sp>
      <p:sp>
        <p:nvSpPr>
          <p:cNvPr id="9222" name="Rectangle 6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24" name="Picture 8" descr="Картинка 0 из 5120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1557338"/>
            <a:ext cx="4040188" cy="482441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71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269" name="Rectangle 5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ru-RU" sz="2000">
                <a:solidFill>
                  <a:srgbClr val="0000FF"/>
                </a:solidFill>
              </a:rPr>
              <a:t>После сошествия Святого Духа апостолы разошлись в разные концы земли, чтобы нести людям свет Евангелия.Но сначала они бросили жребий, выбирая страну для проповедей.</a:t>
            </a:r>
          </a:p>
          <a:p>
            <a:pPr>
              <a:lnSpc>
                <a:spcPct val="80000"/>
              </a:lnSpc>
            </a:pPr>
            <a:r>
              <a:rPr lang="ru-RU" sz="2000" b="1">
                <a:solidFill>
                  <a:srgbClr val="0000FF"/>
                </a:solidFill>
              </a:rPr>
              <a:t>Андрею достались государства, лежавшие по берегам Черного моря, север Балканского полуострова и дикие скифские земли, где позднее появилась Русь.</a:t>
            </a:r>
            <a:br>
              <a:rPr lang="ru-RU" sz="2000" b="1">
                <a:solidFill>
                  <a:srgbClr val="0000FF"/>
                </a:solidFill>
              </a:rPr>
            </a:br>
            <a:endParaRPr lang="ru-RU" sz="2000" b="1">
              <a:solidFill>
                <a:srgbClr val="0000FF"/>
              </a:solidFill>
            </a:endParaRPr>
          </a:p>
          <a:p>
            <a:pPr>
              <a:lnSpc>
                <a:spcPct val="80000"/>
              </a:lnSpc>
            </a:pPr>
            <a:r>
              <a:rPr lang="ru-RU" sz="2000">
                <a:solidFill>
                  <a:srgbClr val="0000FF"/>
                </a:solidFill>
              </a:rPr>
              <a:t>Принеся Святое благовествование в древние государства, апостол Андрей основал христианскую церковь в Херсоне, а затем отправился проповедовать к скифским племенам. Вместе со своими учениками он поплыл вверх по Днепру.</a:t>
            </a:r>
            <a:br>
              <a:rPr lang="ru-RU" sz="2000">
                <a:solidFill>
                  <a:srgbClr val="0000FF"/>
                </a:solidFill>
              </a:rPr>
            </a:br>
            <a:endParaRPr lang="ru-RU" sz="2000">
              <a:solidFill>
                <a:srgbClr val="0000FF"/>
              </a:solidFill>
            </a:endParaRPr>
          </a:p>
          <a:p>
            <a:pPr>
              <a:lnSpc>
                <a:spcPct val="80000"/>
              </a:lnSpc>
            </a:pPr>
            <a:r>
              <a:rPr lang="ru-RU" sz="2000">
                <a:solidFill>
                  <a:srgbClr val="0000FF"/>
                </a:solidFill>
              </a:rPr>
              <a:t>Сойдя на берег там, где много веков спустя возникла Киевская Русь, </a:t>
            </a:r>
            <a:r>
              <a:rPr lang="ru-RU" sz="2000" u="sng">
                <a:solidFill>
                  <a:srgbClr val="0000FF"/>
                </a:solidFill>
              </a:rPr>
              <a:t>Андрей Первозванный поставил на холме крест и сказал ученикам:&lt;&lt; На сих горах возсияет благодать Божия ,и град велик имать быти и церкви многи имать Бог воздвигнути...&gt;&gt;.</a:t>
            </a:r>
            <a:br>
              <a:rPr lang="ru-RU" sz="2000" u="sng">
                <a:solidFill>
                  <a:srgbClr val="0000FF"/>
                </a:solidFill>
              </a:rPr>
            </a:br>
            <a:endParaRPr lang="ru-RU" sz="2000" u="sng">
              <a:solidFill>
                <a:srgbClr val="0000FF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3317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468313" y="1484313"/>
            <a:ext cx="4679950" cy="4608512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ru-RU" sz="2000"/>
              <a:t>Через 12 столетий на месте, где когда-то возвышался крест апостола Андрея, была выстроена церковь в честь Воздвижения Креста Господня.</a:t>
            </a:r>
          </a:p>
          <a:p>
            <a:pPr>
              <a:lnSpc>
                <a:spcPct val="80000"/>
              </a:lnSpc>
            </a:pPr>
            <a:r>
              <a:rPr lang="ru-RU" sz="2000"/>
              <a:t>Прошли годы, и дочь Петра Великого возвела вместо церкви великолепный храм апостола Андрея Первозванного</a:t>
            </a:r>
            <a:br>
              <a:rPr lang="ru-RU" sz="2000"/>
            </a:br>
            <a:endParaRPr lang="ru-RU" sz="2000"/>
          </a:p>
          <a:p>
            <a:pPr>
              <a:lnSpc>
                <a:spcPct val="80000"/>
              </a:lnSpc>
            </a:pPr>
            <a:r>
              <a:rPr lang="ru-RU" sz="2000"/>
              <a:t>Согласно древнерусским летописям ,Андрей Первозванный,сойдя с корабля на юге, где жили племена скифов, пошел дальше на север и дошел до самого Ильмень-озера.</a:t>
            </a:r>
            <a:br>
              <a:rPr lang="ru-RU" sz="2000"/>
            </a:br>
            <a:endParaRPr lang="ru-RU" sz="2000"/>
          </a:p>
        </p:txBody>
      </p:sp>
      <p:sp>
        <p:nvSpPr>
          <p:cNvPr id="13318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4648200" y="1600200"/>
            <a:ext cx="4038600" cy="4708525"/>
          </a:xfrm>
        </p:spPr>
        <p:txBody>
          <a:bodyPr/>
          <a:lstStyle/>
          <a:p>
            <a:pPr>
              <a:lnSpc>
                <a:spcPct val="80000"/>
              </a:lnSpc>
            </a:pPr>
            <a:endParaRPr lang="ru-RU" sz="1800"/>
          </a:p>
          <a:p>
            <a:pPr>
              <a:lnSpc>
                <a:spcPct val="80000"/>
              </a:lnSpc>
            </a:pPr>
            <a:endParaRPr lang="ru-RU" sz="1800"/>
          </a:p>
          <a:p>
            <a:pPr>
              <a:lnSpc>
                <a:spcPct val="80000"/>
              </a:lnSpc>
            </a:pPr>
            <a:endParaRPr lang="ru-RU" sz="1800"/>
          </a:p>
          <a:p>
            <a:pPr>
              <a:lnSpc>
                <a:spcPct val="80000"/>
              </a:lnSpc>
            </a:pPr>
            <a:endParaRPr lang="ru-RU" sz="1800"/>
          </a:p>
          <a:p>
            <a:pPr>
              <a:lnSpc>
                <a:spcPct val="80000"/>
              </a:lnSpc>
            </a:pPr>
            <a:endParaRPr lang="ru-RU" sz="1800"/>
          </a:p>
          <a:p>
            <a:pPr>
              <a:lnSpc>
                <a:spcPct val="80000"/>
              </a:lnSpc>
            </a:pPr>
            <a:endParaRPr lang="ru-RU" sz="1800"/>
          </a:p>
          <a:p>
            <a:pPr>
              <a:lnSpc>
                <a:spcPct val="80000"/>
              </a:lnSpc>
            </a:pPr>
            <a:endParaRPr lang="ru-RU" sz="1800"/>
          </a:p>
          <a:p>
            <a:pPr>
              <a:lnSpc>
                <a:spcPct val="80000"/>
              </a:lnSpc>
            </a:pPr>
            <a:endParaRPr lang="ru-RU" sz="1800"/>
          </a:p>
          <a:p>
            <a:pPr>
              <a:lnSpc>
                <a:spcPct val="80000"/>
              </a:lnSpc>
            </a:pPr>
            <a:endParaRPr lang="ru-RU" sz="1800"/>
          </a:p>
          <a:p>
            <a:pPr>
              <a:lnSpc>
                <a:spcPct val="80000"/>
              </a:lnSpc>
            </a:pPr>
            <a:endParaRPr lang="ru-RU" sz="1800"/>
          </a:p>
          <a:p>
            <a:pPr>
              <a:lnSpc>
                <a:spcPct val="80000"/>
              </a:lnSpc>
            </a:pPr>
            <a:endParaRPr lang="ru-RU" sz="1800"/>
          </a:p>
          <a:p>
            <a:pPr>
              <a:lnSpc>
                <a:spcPct val="80000"/>
              </a:lnSpc>
            </a:pPr>
            <a:endParaRPr lang="ru-RU" sz="1800"/>
          </a:p>
          <a:p>
            <a:pPr>
              <a:lnSpc>
                <a:spcPct val="80000"/>
              </a:lnSpc>
            </a:pPr>
            <a:endParaRPr lang="ru-RU" sz="1800"/>
          </a:p>
          <a:p>
            <a:pPr>
              <a:lnSpc>
                <a:spcPct val="80000"/>
              </a:lnSpc>
            </a:pPr>
            <a:endParaRPr lang="ru-RU" sz="1800"/>
          </a:p>
          <a:p>
            <a:pPr>
              <a:lnSpc>
                <a:spcPct val="80000"/>
              </a:lnSpc>
            </a:pPr>
            <a:r>
              <a:rPr lang="ru-RU" sz="1800"/>
              <a:t>Памятник апостолу Андрею в </a:t>
            </a:r>
            <a:r>
              <a:rPr lang="ru-RU" sz="1800">
                <a:hlinkClick r:id="rId2" tooltip="Херсонес Таврический"/>
              </a:rPr>
              <a:t>Херсонесе</a:t>
            </a:r>
            <a:endParaRPr lang="ru-RU" sz="1800"/>
          </a:p>
        </p:txBody>
      </p:sp>
      <p:pic>
        <p:nvPicPr>
          <p:cNvPr id="13320" name="Picture 8" descr="220px-Chersonesos_-_Apostol_Andrey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64163" y="981075"/>
            <a:ext cx="2832100" cy="42481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365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00200"/>
            <a:ext cx="4619625" cy="4924425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ru-RU" sz="1800"/>
              <a:t>Вернувшись из странствий, апостол Андрей посетил Рим, а затем Византию.Здесь он рукоположил в епископы Стахия, ставшего первым главой православной церкви в Константинополе.</a:t>
            </a:r>
            <a:br>
              <a:rPr lang="ru-RU" sz="1800"/>
            </a:br>
            <a:r>
              <a:rPr lang="ru-RU" sz="1800"/>
              <a:t>На берегу Коринфского залива апостол Андрей стал проповедовать жителям Патроса.</a:t>
            </a:r>
          </a:p>
          <a:p>
            <a:pPr>
              <a:lnSpc>
                <a:spcPct val="80000"/>
              </a:lnSpc>
            </a:pPr>
            <a:r>
              <a:rPr lang="ru-RU" sz="1800"/>
              <a:t>Множество людей, вняв его слову, приняли святое крещение.Это не понравилось правителю Патроса, и он приговорил Андрея Первозванного к мученической смерти на кресте.Не испугавшись кары, апостол Андрей произнес проповедь, в которой говорилось о духовной значимости земных страданий Христа. </a:t>
            </a:r>
          </a:p>
        </p:txBody>
      </p:sp>
      <p:sp>
        <p:nvSpPr>
          <p:cNvPr id="15366" name="Rectangle 6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endParaRPr lang="ru-RU" sz="1800"/>
          </a:p>
        </p:txBody>
      </p:sp>
      <p:pic>
        <p:nvPicPr>
          <p:cNvPr id="15368" name="Picture 8" descr="Martyrdom of andrew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6825" y="1125538"/>
            <a:ext cx="3495675" cy="530066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b="1"/>
              <a:t>Собор Андрея Первозванного</a:t>
            </a:r>
            <a:r>
              <a:rPr lang="ru-RU" sz="2400"/>
              <a:t> (греч. </a:t>
            </a:r>
            <a:r>
              <a:rPr lang="ru-RU" sz="2400" i="1"/>
              <a:t>Ιερός Ναός Αγίου Ανδρέα Πάτρα</a:t>
            </a:r>
            <a:r>
              <a:rPr lang="ru-RU" sz="2400"/>
              <a:t>) — православный собор в городе </a:t>
            </a:r>
            <a:r>
              <a:rPr lang="ru-RU" sz="2400">
                <a:hlinkClick r:id="rId2" tooltip="Патры"/>
              </a:rPr>
              <a:t>Патры</a:t>
            </a:r>
            <a:r>
              <a:rPr lang="ru-RU" sz="2400"/>
              <a:t> на полуострове Пелопоннес,</a:t>
            </a:r>
            <a:br>
              <a:rPr lang="ru-RU" sz="2400"/>
            </a:br>
            <a:r>
              <a:rPr lang="ru-RU" sz="2400"/>
              <a:t> святыня всего христианского мира.</a:t>
            </a:r>
          </a:p>
        </p:txBody>
      </p:sp>
      <p:sp>
        <p:nvSpPr>
          <p:cNvPr id="28677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484313"/>
            <a:ext cx="4038600" cy="4641850"/>
          </a:xfrm>
        </p:spPr>
        <p:txBody>
          <a:bodyPr/>
          <a:lstStyle/>
          <a:p>
            <a:pPr>
              <a:lnSpc>
                <a:spcPct val="80000"/>
              </a:lnSpc>
            </a:pPr>
            <a:endParaRPr lang="ru-RU" sz="1600"/>
          </a:p>
          <a:p>
            <a:pPr>
              <a:lnSpc>
                <a:spcPct val="80000"/>
              </a:lnSpc>
            </a:pPr>
            <a:r>
              <a:rPr lang="ru-RU" sz="1600"/>
              <a:t>Расположен на предполагаемом месте </a:t>
            </a:r>
            <a:r>
              <a:rPr lang="ru-RU" sz="1600">
                <a:hlinkClick r:id="rId3" tooltip="Распятие (казнь)"/>
              </a:rPr>
              <a:t>распятия</a:t>
            </a:r>
            <a:r>
              <a:rPr lang="ru-RU" sz="1600"/>
              <a:t> </a:t>
            </a:r>
            <a:r>
              <a:rPr lang="ru-RU" sz="1600">
                <a:hlinkClick r:id="rId4" tooltip="Андрей Первозванный"/>
              </a:rPr>
              <a:t>Святого Андрея Первозванного</a:t>
            </a:r>
            <a:r>
              <a:rPr lang="ru-RU" sz="1600"/>
              <a:t>. Является самым большим православным </a:t>
            </a:r>
            <a:r>
              <a:rPr lang="ru-RU" sz="1600">
                <a:hlinkClick r:id="rId5" tooltip="Храм"/>
              </a:rPr>
              <a:t>храмом</a:t>
            </a:r>
            <a:r>
              <a:rPr lang="ru-RU" sz="1600"/>
              <a:t> </a:t>
            </a:r>
            <a:r>
              <a:rPr lang="ru-RU" sz="1600">
                <a:hlinkClick r:id="rId6" tooltip="Греция"/>
              </a:rPr>
              <a:t>Греции</a:t>
            </a:r>
            <a:r>
              <a:rPr lang="ru-RU" sz="1600"/>
              <a:t> и вторым по величине на </a:t>
            </a:r>
            <a:r>
              <a:rPr lang="ru-RU" sz="1600">
                <a:hlinkClick r:id="rId7" tooltip="Балканский полуостров"/>
              </a:rPr>
              <a:t>Балканах</a:t>
            </a:r>
            <a:r>
              <a:rPr lang="ru-RU" sz="1600"/>
              <a:t> </a:t>
            </a:r>
          </a:p>
        </p:txBody>
      </p:sp>
      <p:sp>
        <p:nvSpPr>
          <p:cNvPr id="28678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4356100" y="1600200"/>
            <a:ext cx="4537075" cy="4525963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ru-RU" sz="1600"/>
              <a:t>Собор Андрея Первозванного имеет в плане форму </a:t>
            </a:r>
            <a:r>
              <a:rPr lang="ru-RU" sz="1600">
                <a:hlinkClick r:id="rId8" tooltip="Греческий крест"/>
              </a:rPr>
              <a:t>греческого креста</a:t>
            </a:r>
            <a:r>
              <a:rPr lang="ru-RU" sz="1600"/>
              <a:t>. Его отличительной чертой считается обилие света, свет льётся через большие окна фасадов и </a:t>
            </a:r>
            <a:r>
              <a:rPr lang="ru-RU" sz="1600">
                <a:hlinkClick r:id="rId9" tooltip="Барабан (архитектура)"/>
              </a:rPr>
              <a:t>барабан</a:t>
            </a:r>
            <a:r>
              <a:rPr lang="ru-RU" sz="1600"/>
              <a:t> центрального купола. Интерьер храма впечатляет обилием мозаик. В центре купола находится </a:t>
            </a:r>
            <a:r>
              <a:rPr lang="ru-RU" sz="1600">
                <a:hlinkClick r:id="rId10" tooltip="Мозаика"/>
              </a:rPr>
              <a:t>мозаика</a:t>
            </a:r>
            <a:r>
              <a:rPr lang="ru-RU" sz="1600"/>
              <a:t> </a:t>
            </a:r>
            <a:r>
              <a:rPr lang="ru-RU" sz="1600">
                <a:hlinkClick r:id="rId11" tooltip="Спас Вседержитель"/>
              </a:rPr>
              <a:t>Христа Вседержителя</a:t>
            </a:r>
            <a:r>
              <a:rPr lang="ru-RU" sz="1600"/>
              <a:t>; полукруглую </a:t>
            </a:r>
            <a:r>
              <a:rPr lang="ru-RU" sz="1600" i="1">
                <a:hlinkClick r:id="rId12" tooltip="Абсида"/>
              </a:rPr>
              <a:t>абсиду</a:t>
            </a:r>
            <a:r>
              <a:rPr lang="ru-RU" sz="1600"/>
              <a:t> покрывает мозаика с изображением </a:t>
            </a:r>
            <a:r>
              <a:rPr lang="ru-RU" sz="1600">
                <a:hlinkClick r:id="rId13" tooltip="Богородица"/>
              </a:rPr>
              <a:t>Богородицы</a:t>
            </a:r>
            <a:r>
              <a:rPr lang="ru-RU" sz="1600"/>
              <a:t>, простирающей руки над городом, как бы держа невидимый покров</a:t>
            </a:r>
            <a:r>
              <a:rPr lang="ru-RU" sz="1800"/>
              <a:t> </a:t>
            </a:r>
          </a:p>
        </p:txBody>
      </p:sp>
      <p:pic>
        <p:nvPicPr>
          <p:cNvPr id="28680" name="Picture 8" descr="Patras Cathedral 2.jpg">
            <a:hlinkClick r:id="rId14"/>
          </p:cNvPr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155575" y="-2974975"/>
            <a:ext cx="2667000" cy="2000250"/>
          </a:xfrm>
          <a:prstGeom prst="rect">
            <a:avLst/>
          </a:prstGeom>
          <a:noFill/>
        </p:spPr>
      </p:pic>
      <p:pic>
        <p:nvPicPr>
          <p:cNvPr id="28682" name="Picture 10" descr="Patras Cathedral 2.jpg">
            <a:hlinkClick r:id="rId14"/>
          </p:cNvPr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155575" y="-2974975"/>
            <a:ext cx="2667000" cy="2000250"/>
          </a:xfrm>
          <a:prstGeom prst="rect">
            <a:avLst/>
          </a:prstGeom>
          <a:noFill/>
        </p:spPr>
      </p:pic>
      <p:pic>
        <p:nvPicPr>
          <p:cNvPr id="28684" name="Picture 12" descr="Файл:Patras Cathedral 2.jpg">
            <a:hlinkClick r:id="rId16"/>
          </p:cNvPr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468313" y="3141663"/>
            <a:ext cx="3887787" cy="3455987"/>
          </a:xfrm>
          <a:prstGeom prst="rect">
            <a:avLst/>
          </a:prstGeom>
          <a:noFill/>
        </p:spPr>
      </p:pic>
      <p:pic>
        <p:nvPicPr>
          <p:cNvPr id="28686" name="Picture 14" descr="Файл:Hagios Andreas Pantokrator.jpg">
            <a:hlinkClick r:id="rId18"/>
          </p:cNvPr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5435600" y="4171950"/>
            <a:ext cx="3168650" cy="23764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85</TotalTime>
  <Words>681</Words>
  <Application>Microsoft Office PowerPoint</Application>
  <PresentationFormat>Экран (4:3)</PresentationFormat>
  <Paragraphs>93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9" baseType="lpstr">
      <vt:lpstr>Arial</vt:lpstr>
      <vt:lpstr>Оформление по умолчанию</vt:lpstr>
      <vt:lpstr>13декабря -день святого апостола Андрея Первозванного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Собор Андрея Первозванного (греч. Ιερός Ναός Αγίου Ανδρέα Πάτρα) — православный собор в городе Патры на полуострове Пелопоннес,  святыня всего христианского мира.</vt:lpstr>
      <vt:lpstr>Андрей Первозванный на Руси </vt:lpstr>
      <vt:lpstr>Русская православная церковь высоко чтит святого апостола. Петр 1 учредил орден Андрея Первозванного, являвшийся высшей государственной наградой до Октябрьской революции. В 1980-х годах эта награда была восстановлена. </vt:lpstr>
      <vt:lpstr> В Петровскую эпоху Андреевский стяг  с изображением х-образного креста стал флагом русского военного флота, одержавшего множество славных побед на море. </vt:lpstr>
      <vt:lpstr>Собор Андрея Первозванного в Кронштадте— выдающийся памятник архитектуры русского классицизма, православный собор в Кронштадте, который был снесён в советское время.</vt:lpstr>
      <vt:lpstr>Корабль-церковь «Андрей Первозванный» </vt:lpstr>
      <vt:lpstr>Слайд 15</vt:lpstr>
      <vt:lpstr>Из цикла икон деисусного чина иконостаса Успенского собора во Владимире. Андрей Первозванный. 1408. Андрей Рублёв  </vt:lpstr>
      <vt:lpstr>Из русского народного календаря</vt:lpstr>
    </vt:vector>
  </TitlesOfParts>
  <Company>ХХХ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13декабря -день святого апостола Андрея Первозванного </dc:title>
  <dc:creator>Валентина</dc:creator>
  <cp:lastModifiedBy>Admin</cp:lastModifiedBy>
  <cp:revision>24</cp:revision>
  <dcterms:created xsi:type="dcterms:W3CDTF">2011-12-11T11:03:31Z</dcterms:created>
  <dcterms:modified xsi:type="dcterms:W3CDTF">2011-12-11T19:54:55Z</dcterms:modified>
</cp:coreProperties>
</file>