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0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026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12902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2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2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9030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903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3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3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3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3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3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3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3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3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4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4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4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4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904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4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4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4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4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4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5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5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05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5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5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905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2905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5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5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5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6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906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906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906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906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9065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9066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9067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7570C2A-93E0-4E09-8BE2-6220EB244A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F8914-EF64-4766-A289-735382FC5F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27193-C2BD-4F49-9CAB-9EB6792FA8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1449196E-F773-49A7-B2BC-4788AA568B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B6FA73-3D34-4BE4-AB85-24EB590D23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C86E0-1FF1-4DB9-B3FE-AA425E393E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1A837-8DEB-4044-88D3-E8F8C6E116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BA305-9E71-43B7-9342-EE3F2E03C1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34C69-2267-4792-939D-76519BF807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1C6AE-EEBC-437F-AD79-2C036B5431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8B8C0-529A-4B45-BA57-2CE6270C12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F244A9-424B-4FDF-A609-97AD763AE6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00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2800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0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0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8006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2800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0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0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802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3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4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6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7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028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8029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8030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8031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2803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3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3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3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36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8037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8038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803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804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804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2804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068B1350-1CFF-410E-B059-596B629ADAC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2804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276475"/>
            <a:ext cx="8229600" cy="1139825"/>
          </a:xfrm>
        </p:spPr>
        <p:txBody>
          <a:bodyPr/>
          <a:lstStyle/>
          <a:p>
            <a:r>
              <a:rPr lang="ru-RU" sz="5400" b="1" i="1" dirty="0">
                <a:latin typeface="Arial Black" pitchFamily="34" charset="0"/>
              </a:rPr>
              <a:t>Религии в России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724525" y="4803775"/>
            <a:ext cx="3178175" cy="2054225"/>
          </a:xfrm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sz="2000"/>
              <a:t>Выполнил:</a:t>
            </a:r>
          </a:p>
          <a:p>
            <a:pPr algn="r">
              <a:buFont typeface="Wingdings" pitchFamily="2" charset="2"/>
              <a:buNone/>
            </a:pPr>
            <a:r>
              <a:rPr lang="ru-RU" sz="2000"/>
              <a:t>ученик 11-г класса</a:t>
            </a:r>
          </a:p>
          <a:p>
            <a:pPr algn="r">
              <a:buFont typeface="Wingdings" pitchFamily="2" charset="2"/>
              <a:buNone/>
            </a:pPr>
            <a:r>
              <a:rPr lang="ru-RU" sz="2000"/>
              <a:t>Доронин Андрей</a:t>
            </a:r>
            <a:r>
              <a:rPr lang="ru-RU"/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r>
              <a:rPr lang="ru-RU" sz="5000" b="1"/>
              <a:t>Иудаизм</a:t>
            </a:r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4076700"/>
            <a:ext cx="9144000" cy="2781300"/>
          </a:xfrm>
        </p:spPr>
        <p:txBody>
          <a:bodyPr/>
          <a:lstStyle/>
          <a:p>
            <a:r>
              <a:rPr lang="ru-RU" sz="2900"/>
              <a:t>Число иудеев — около 1,5 млн. Из них, по данным Федерации еврейских общин России (ФЕОР), в Москве проживает около 500 тыс., а в Санкт-Петербурге — около 170 тыс. В России действуют около 70 синагог.</a:t>
            </a:r>
          </a:p>
        </p:txBody>
      </p:sp>
      <p:pic>
        <p:nvPicPr>
          <p:cNvPr id="101382" name="Picture 6" descr="evrei"/>
          <p:cNvPicPr>
            <a:picLocks noChangeAspect="1" noChangeArrowheads="1"/>
          </p:cNvPicPr>
          <p:nvPr/>
        </p:nvPicPr>
        <p:blipFill>
          <a:blip r:embed="rId2" cstate="print"/>
          <a:srcRect b="2507"/>
          <a:stretch>
            <a:fillRect/>
          </a:stretch>
        </p:blipFill>
        <p:spPr bwMode="auto">
          <a:xfrm>
            <a:off x="2124075" y="981075"/>
            <a:ext cx="4897438" cy="302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2124075" y="0"/>
            <a:ext cx="8229600" cy="1139825"/>
          </a:xfrm>
        </p:spPr>
        <p:txBody>
          <a:bodyPr/>
          <a:lstStyle/>
          <a:p>
            <a:r>
              <a:rPr lang="ru-RU" sz="4800" b="1"/>
              <a:t>  Буддизм</a:t>
            </a:r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068638"/>
            <a:ext cx="5940425" cy="37893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</a:t>
            </a:r>
          </a:p>
          <a:p>
            <a:pPr>
              <a:buFont typeface="Wingdings" pitchFamily="2" charset="2"/>
              <a:buNone/>
            </a:pPr>
            <a:r>
              <a:rPr lang="ru-RU"/>
              <a:t>   </a:t>
            </a:r>
            <a:r>
              <a:rPr lang="ru-RU" sz="3000"/>
              <a:t>По сведениям Буддийской Ассоциации России, число людей, исповедующих буддизм, составляет 1,5-2 млн.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95738" y="981075"/>
            <a:ext cx="5148262" cy="2016125"/>
          </a:xfrm>
        </p:spPr>
        <p:txBody>
          <a:bodyPr/>
          <a:lstStyle/>
          <a:p>
            <a:r>
              <a:rPr lang="ru-RU" sz="3000"/>
              <a:t>Буддизм традиционен для трёх регионов РФ: Бурятии, Тувы и Калмыкии.</a:t>
            </a:r>
            <a:r>
              <a:rPr lang="ru-RU"/>
              <a:t> </a:t>
            </a:r>
          </a:p>
        </p:txBody>
      </p:sp>
      <p:pic>
        <p:nvPicPr>
          <p:cNvPr id="103432" name="Picture 8" descr="image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25900" cy="3021013"/>
          </a:xfrm>
          <a:prstGeom prst="rect">
            <a:avLst/>
          </a:prstGeom>
          <a:noFill/>
        </p:spPr>
      </p:pic>
      <p:pic>
        <p:nvPicPr>
          <p:cNvPr id="103433" name="Picture 9" descr="2153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3573463"/>
            <a:ext cx="2857500" cy="215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/>
          <a:lstStyle/>
          <a:p>
            <a:r>
              <a:rPr lang="ru-RU" sz="4800" b="1"/>
              <a:t>Пантеизм и язычество</a:t>
            </a:r>
          </a:p>
        </p:txBody>
      </p:sp>
      <p:sp>
        <p:nvSpPr>
          <p:cNvPr id="105486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933825"/>
            <a:ext cx="9144000" cy="31416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000"/>
              <a:t>  практикуют пантеистические и языческие обряды наряду с основными религиями. Помимо этого отмечается тенденция возрождения славянского язычества-родноверия в русских национальных кругах.</a:t>
            </a:r>
          </a:p>
        </p:txBody>
      </p:sp>
      <p:sp>
        <p:nvSpPr>
          <p:cNvPr id="105487" name="Rectangle 15"/>
          <p:cNvSpPr>
            <a:spLocks noGrp="1" noChangeArrowheads="1"/>
          </p:cNvSpPr>
          <p:nvPr>
            <p:ph type="body" sz="half" idx="2"/>
          </p:nvPr>
        </p:nvSpPr>
        <p:spPr>
          <a:xfrm>
            <a:off x="3203575" y="1196975"/>
            <a:ext cx="5940425" cy="2260600"/>
          </a:xfrm>
        </p:spPr>
        <p:txBody>
          <a:bodyPr/>
          <a:lstStyle/>
          <a:p>
            <a:r>
              <a:rPr lang="ru-RU" sz="3000"/>
              <a:t>Некоторые жители сибирских и дальневосточных регионов — Якутии, Чукотки а также часть финно-угров и чувашей — </a:t>
            </a:r>
          </a:p>
        </p:txBody>
      </p:sp>
      <p:pic>
        <p:nvPicPr>
          <p:cNvPr id="105480" name="Picture 8" descr="b-7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57338"/>
            <a:ext cx="2840038" cy="2151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/>
              <a:t>Межрелигиозные отношения</a:t>
            </a:r>
          </a:p>
        </p:txBody>
      </p:sp>
      <p:sp>
        <p:nvSpPr>
          <p:cNvPr id="110600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4005263"/>
            <a:ext cx="9144000" cy="2636837"/>
          </a:xfrm>
        </p:spPr>
        <p:txBody>
          <a:bodyPr/>
          <a:lstStyle/>
          <a:p>
            <a:pPr>
              <a:lnSpc>
                <a:spcPct val="95000"/>
              </a:lnSpc>
              <a:buFont typeface="Wingdings" pitchFamily="2" charset="2"/>
              <a:buNone/>
            </a:pPr>
            <a:r>
              <a:rPr lang="ru-RU" sz="3600"/>
              <a:t>  </a:t>
            </a:r>
            <a:r>
              <a:rPr lang="ru-RU" sz="3000"/>
              <a:t>В 1998 г. создан Межрелигиозный совет России (МСР), который объединяет духовных лидеров и представителей четырёх традиционных конфессий России: православия, ислама, иудаизма и буддизма.</a:t>
            </a:r>
          </a:p>
          <a:p>
            <a:pPr>
              <a:buFont typeface="Wingdings" pitchFamily="2" charset="2"/>
              <a:buNone/>
            </a:pPr>
            <a:endParaRPr lang="ru-RU" sz="3000"/>
          </a:p>
        </p:txBody>
      </p:sp>
      <p:pic>
        <p:nvPicPr>
          <p:cNvPr id="110602" name="Picture 10" descr="887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557338"/>
            <a:ext cx="3889375" cy="244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4149725"/>
            <a:ext cx="8569325" cy="2952750"/>
          </a:xfrm>
        </p:spPr>
        <p:txBody>
          <a:bodyPr/>
          <a:lstStyle/>
          <a:p>
            <a:pPr algn="ctr"/>
            <a:r>
              <a:rPr lang="ru-RU" sz="3200"/>
              <a:t>Межрелигиозные отношения в России осложняются вооружёнными конфликтами на Кавказе</a:t>
            </a:r>
          </a:p>
        </p:txBody>
      </p:sp>
      <p:sp>
        <p:nvSpPr>
          <p:cNvPr id="112647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539750" y="4581525"/>
            <a:ext cx="5616575" cy="2276475"/>
          </a:xfrm>
        </p:spPr>
        <p:txBody>
          <a:bodyPr/>
          <a:lstStyle/>
          <a:p>
            <a:endParaRPr lang="ru-RU"/>
          </a:p>
          <a:p>
            <a:endParaRPr lang="ru-RU"/>
          </a:p>
        </p:txBody>
      </p:sp>
      <p:pic>
        <p:nvPicPr>
          <p:cNvPr id="112644" name="Picture 4" descr="47257185_Chinv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115888"/>
            <a:ext cx="5472113" cy="3643312"/>
          </a:xfrm>
          <a:prstGeom prst="rect">
            <a:avLst/>
          </a:prstGeom>
          <a:noFill/>
        </p:spPr>
      </p:pic>
      <p:pic>
        <p:nvPicPr>
          <p:cNvPr id="112645" name="Picture 5" descr="big_381333_chechnya_ingushetia_dagestan_caucasus_severnyiy_kavka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549275"/>
            <a:ext cx="2771775" cy="193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58775" y="2997200"/>
            <a:ext cx="8785225" cy="2952750"/>
          </a:xfrm>
        </p:spPr>
        <p:txBody>
          <a:bodyPr/>
          <a:lstStyle/>
          <a:p>
            <a:pPr>
              <a:lnSpc>
                <a:spcPct val="105000"/>
              </a:lnSpc>
            </a:pPr>
            <a:r>
              <a:rPr lang="ru-RU" sz="3400"/>
              <a:t> </a:t>
            </a:r>
            <a:r>
              <a:rPr lang="ru-RU" sz="3000"/>
              <a:t>Также существующие в России межнациональные противоречия между славянами и представителями народов, традиционно исповедующих ислам (чеченцы, азербайджанцы,…), осложняются межрелигиозными противоречиями.</a:t>
            </a:r>
          </a:p>
          <a:p>
            <a:pPr>
              <a:lnSpc>
                <a:spcPct val="105000"/>
              </a:lnSpc>
            </a:pPr>
            <a:endParaRPr lang="ru-RU" sz="3000"/>
          </a:p>
        </p:txBody>
      </p:sp>
      <p:pic>
        <p:nvPicPr>
          <p:cNvPr id="114692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60350"/>
            <a:ext cx="3965575" cy="2447925"/>
          </a:xfrm>
          <a:prstGeom prst="rect">
            <a:avLst/>
          </a:prstGeom>
          <a:noFill/>
        </p:spPr>
      </p:pic>
      <p:pic>
        <p:nvPicPr>
          <p:cNvPr id="114695" name="Picture 7" descr="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15888"/>
            <a:ext cx="3052763" cy="2747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100" b="1"/>
              <a:t>Россия – многоконфессиальная страна!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284538"/>
            <a:ext cx="8229600" cy="4530725"/>
          </a:xfrm>
        </p:spPr>
        <p:txBody>
          <a:bodyPr/>
          <a:lstStyle/>
          <a:p>
            <a:r>
              <a:rPr lang="ru-RU"/>
              <a:t>Поэтому нам с вами необходимо уважать религии различных национальностей проживающих на территории нашей огромной страны!</a:t>
            </a:r>
          </a:p>
        </p:txBody>
      </p:sp>
      <p:pic>
        <p:nvPicPr>
          <p:cNvPr id="116740" name="Picture 4" descr="113388233124896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/>
          <a:stretch>
            <a:fillRect/>
          </a:stretch>
        </p:blipFill>
        <p:spPr bwMode="auto">
          <a:xfrm>
            <a:off x="3851275" y="1484313"/>
            <a:ext cx="1497013" cy="1655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8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2565400"/>
            <a:ext cx="8229600" cy="1139825"/>
          </a:xfrm>
        </p:spPr>
        <p:txBody>
          <a:bodyPr/>
          <a:lstStyle/>
          <a:p>
            <a:r>
              <a:rPr lang="ru-RU" sz="5000" b="1"/>
              <a:t>Спасибо за внимание!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/>
              <a:t>Основные религии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/>
              <a:t>Христианство</a:t>
            </a:r>
          </a:p>
          <a:p>
            <a:pPr>
              <a:lnSpc>
                <a:spcPct val="150000"/>
              </a:lnSpc>
            </a:pPr>
            <a:r>
              <a:rPr lang="ru-RU"/>
              <a:t>Ислам</a:t>
            </a:r>
          </a:p>
          <a:p>
            <a:pPr>
              <a:lnSpc>
                <a:spcPct val="150000"/>
              </a:lnSpc>
            </a:pPr>
            <a:r>
              <a:rPr lang="ru-RU"/>
              <a:t>Иудаизм</a:t>
            </a:r>
          </a:p>
          <a:p>
            <a:pPr>
              <a:lnSpc>
                <a:spcPct val="150000"/>
              </a:lnSpc>
            </a:pPr>
            <a:r>
              <a:rPr lang="ru-RU"/>
              <a:t>Буддизм</a:t>
            </a:r>
          </a:p>
          <a:p>
            <a:pPr>
              <a:lnSpc>
                <a:spcPct val="150000"/>
              </a:lnSpc>
            </a:pPr>
            <a:r>
              <a:rPr lang="ru-RU"/>
              <a:t>Пантеизм и язычество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000" b="1"/>
              <a:t>Христианство в России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/>
              <a:t>В России представлены все три основные направления в христианстве:</a:t>
            </a:r>
          </a:p>
          <a:p>
            <a:pPr lvl="1" algn="ctr">
              <a:lnSpc>
                <a:spcPct val="135000"/>
              </a:lnSpc>
            </a:pPr>
            <a:r>
              <a:rPr lang="ru-RU" sz="3200"/>
              <a:t>Православие</a:t>
            </a:r>
          </a:p>
          <a:p>
            <a:pPr lvl="1" algn="ctr">
              <a:lnSpc>
                <a:spcPct val="135000"/>
              </a:lnSpc>
            </a:pPr>
            <a:r>
              <a:rPr lang="ru-RU" sz="3200"/>
              <a:t>Католицизм</a:t>
            </a:r>
          </a:p>
          <a:p>
            <a:pPr lvl="1" algn="ctr">
              <a:lnSpc>
                <a:spcPct val="135000"/>
              </a:lnSpc>
            </a:pPr>
            <a:r>
              <a:rPr lang="ru-RU" sz="3200"/>
              <a:t>Протестантизм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7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/>
              <a:t>Православие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268413"/>
            <a:ext cx="5184775" cy="3455987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ru-RU"/>
              <a:t>Русская Православная Церковь — крупнейшее религиозное объединение на территории России; полагает себя исторически первой христианской общиной в</a:t>
            </a:r>
          </a:p>
        </p:txBody>
      </p:sp>
      <p:pic>
        <p:nvPicPr>
          <p:cNvPr id="78869" name="Picture 21" descr="rus_kup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1268413"/>
            <a:ext cx="2762250" cy="3114675"/>
          </a:xfrm>
          <a:prstGeom prst="rect">
            <a:avLst/>
          </a:prstGeom>
          <a:noFill/>
        </p:spPr>
      </p:pic>
      <p:sp>
        <p:nvSpPr>
          <p:cNvPr id="78870" name="Rectangle 22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4508500"/>
            <a:ext cx="8496300" cy="1873250"/>
          </a:xfrm>
        </p:spPr>
        <p:txBody>
          <a:bodyPr/>
          <a:lstStyle/>
          <a:p>
            <a:pPr>
              <a:lnSpc>
                <a:spcPct val="95000"/>
              </a:lnSpc>
              <a:buFont typeface="Wingdings" pitchFamily="2" charset="2"/>
              <a:buNone/>
            </a:pPr>
            <a:r>
              <a:rPr lang="ru-RU"/>
              <a:t>   России: официально-государственное начало было положено святым князем Владимиром в 988 году</a:t>
            </a:r>
          </a:p>
          <a:p>
            <a:pPr>
              <a:lnSpc>
                <a:spcPct val="95000"/>
              </a:lnSpc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05400" y="0"/>
            <a:ext cx="4038600" cy="3933825"/>
          </a:xfrm>
        </p:spPr>
        <p:txBody>
          <a:bodyPr/>
          <a:lstStyle/>
          <a:p>
            <a:r>
              <a:rPr lang="ru-RU" sz="3200"/>
              <a:t>Наиболее крупными неславянскими православными народами России являются </a:t>
            </a:r>
          </a:p>
        </p:txBody>
      </p:sp>
      <p:pic>
        <p:nvPicPr>
          <p:cNvPr id="91140" name="Picture 4" descr="p21026d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4897438" cy="3338512"/>
          </a:xfrm>
          <a:prstGeom prst="rect">
            <a:avLst/>
          </a:prstGeom>
          <a:noFill/>
        </p:spPr>
      </p:pic>
      <p:sp>
        <p:nvSpPr>
          <p:cNvPr id="91143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3573463"/>
            <a:ext cx="9144000" cy="3284537"/>
          </a:xfrm>
          <a:noFill/>
          <a:ln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200"/>
              <a:t>  </a:t>
            </a:r>
            <a:r>
              <a:rPr lang="ru-RU" sz="3200" i="1" u="sng"/>
              <a:t>чуваши, марийцы, мордва, коми, удмурты</a:t>
            </a:r>
            <a:r>
              <a:rPr lang="ru-RU" sz="3200"/>
              <a:t> и якуты. Также православными является большинство </a:t>
            </a:r>
            <a:r>
              <a:rPr lang="ru-RU" sz="3200" i="1" u="sng"/>
              <a:t>осетин</a:t>
            </a:r>
            <a:r>
              <a:rPr lang="ru-RU" sz="3200"/>
              <a:t>, что делает их единственным крупным православным этносом на Северном Кавказе.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1" name="Rectangle 7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139825"/>
          </a:xfrm>
        </p:spPr>
        <p:txBody>
          <a:bodyPr/>
          <a:lstStyle/>
          <a:p>
            <a:r>
              <a:rPr lang="ru-RU" sz="4500" b="1"/>
              <a:t>Старообрядчество</a:t>
            </a:r>
          </a:p>
        </p:txBody>
      </p:sp>
      <p:sp>
        <p:nvSpPr>
          <p:cNvPr id="93192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3933825"/>
            <a:ext cx="8642350" cy="3355975"/>
          </a:xfrm>
        </p:spPr>
        <p:txBody>
          <a:bodyPr/>
          <a:lstStyle/>
          <a:p>
            <a:r>
              <a:rPr lang="ru-RU" sz="3000"/>
              <a:t>Общая численность старообрядцев в России, по приблизительной оценке, свыше 2 млн чел. Среди них преобладают русские, но есть также украинцы, белорусы, карелы, финны, коми, удмурты, чуваши и др. </a:t>
            </a:r>
          </a:p>
        </p:txBody>
      </p:sp>
      <p:pic>
        <p:nvPicPr>
          <p:cNvPr id="93194" name="Picture 10" descr="300px-Old_believers_church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55875" y="836613"/>
            <a:ext cx="4097338" cy="307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139825"/>
          </a:xfrm>
        </p:spPr>
        <p:txBody>
          <a:bodyPr/>
          <a:lstStyle/>
          <a:p>
            <a:r>
              <a:rPr lang="ru-RU" sz="4800" b="1"/>
              <a:t>Католицизм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3644900"/>
            <a:ext cx="8713788" cy="27717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/>
              <a:t>   </a:t>
            </a:r>
            <a:r>
              <a:rPr lang="ru-RU" sz="3200"/>
              <a:t>функционирования в России. Оценка числа католиков в России может носить только приблизительный характер. Чаще всего называются цифры от 200 до 600 тысяч человек.</a:t>
            </a:r>
          </a:p>
          <a:p>
            <a:pPr>
              <a:lnSpc>
                <a:spcPct val="80000"/>
              </a:lnSpc>
            </a:pPr>
            <a:endParaRPr lang="ru-RU" sz="3200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886200" y="1196975"/>
            <a:ext cx="5257800" cy="2808288"/>
          </a:xfrm>
        </p:spPr>
        <p:txBody>
          <a:bodyPr/>
          <a:lstStyle/>
          <a:p>
            <a:r>
              <a:rPr lang="ru-RU" sz="3200"/>
              <a:t> С начала 90-х годов Католическая церковь получила возможность свободного</a:t>
            </a:r>
          </a:p>
        </p:txBody>
      </p:sp>
      <p:pic>
        <p:nvPicPr>
          <p:cNvPr id="96262" name="Picture 6" descr="200px-Moscow_Catholic_chur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268413"/>
            <a:ext cx="3097212" cy="2322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/>
              <a:t>Протестантизм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800"/>
              <a:t>Протестантизм представлен в России следующими деноминациями:</a:t>
            </a:r>
          </a:p>
          <a:p>
            <a:r>
              <a:rPr lang="ru-RU" sz="2800"/>
              <a:t>Лютеранство</a:t>
            </a:r>
          </a:p>
          <a:p>
            <a:r>
              <a:rPr lang="ru-RU" sz="2800"/>
              <a:t>Евангельские христиане-баптисты</a:t>
            </a:r>
          </a:p>
          <a:p>
            <a:r>
              <a:rPr lang="ru-RU" sz="2800"/>
              <a:t>Евангельские христиане-пятидесятники</a:t>
            </a:r>
          </a:p>
          <a:p>
            <a:r>
              <a:rPr lang="ru-RU" sz="2800"/>
              <a:t>Меннониты</a:t>
            </a:r>
          </a:p>
          <a:p>
            <a:r>
              <a:rPr lang="ru-RU" sz="2800"/>
              <a:t>Адвентисты седьмого дня</a:t>
            </a:r>
          </a:p>
          <a:p>
            <a:r>
              <a:rPr lang="ru-RU" sz="2800"/>
              <a:t>исконно российские формы протестантизма: молокане и духоборы.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-1836738" y="188913"/>
            <a:ext cx="8229601" cy="1139825"/>
          </a:xfrm>
        </p:spPr>
        <p:txBody>
          <a:bodyPr/>
          <a:lstStyle/>
          <a:p>
            <a:pPr algn="l"/>
            <a:r>
              <a:rPr lang="ru-RU" sz="4800" b="1"/>
              <a:t>         Ислам</a:t>
            </a:r>
          </a:p>
        </p:txBody>
      </p:sp>
      <p:sp>
        <p:nvSpPr>
          <p:cNvPr id="993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96975"/>
            <a:ext cx="5329237" cy="1439863"/>
          </a:xfrm>
        </p:spPr>
        <p:txBody>
          <a:bodyPr/>
          <a:lstStyle/>
          <a:p>
            <a:r>
              <a:rPr lang="ru-RU"/>
              <a:t>  По данным экспертов в России насчитывается около 8 млн мусульман.</a:t>
            </a:r>
          </a:p>
        </p:txBody>
      </p:sp>
      <p:sp>
        <p:nvSpPr>
          <p:cNvPr id="9933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2492375"/>
            <a:ext cx="5040312" cy="36385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В большинстве своём мусульмане живут в Волго-Уральском регионе, а также на Северном Кавказе, в Москве, в Санкт-Петербурге и Западной Сибири.</a:t>
            </a:r>
          </a:p>
        </p:txBody>
      </p:sp>
      <p:pic>
        <p:nvPicPr>
          <p:cNvPr id="99335" name="Picture 7" descr="OBSCH-religia-21h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981075"/>
            <a:ext cx="3378200" cy="50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обус">
  <a:themeElements>
    <a:clrScheme name="Глобус 1">
      <a:dk1>
        <a:srgbClr val="622100"/>
      </a:dk1>
      <a:lt1>
        <a:srgbClr val="FFFFFF"/>
      </a:lt1>
      <a:dk2>
        <a:srgbClr val="800000"/>
      </a:dk2>
      <a:lt2>
        <a:srgbClr val="FFFFCC"/>
      </a:lt2>
      <a:accent1>
        <a:srgbClr val="E42B00"/>
      </a:accent1>
      <a:accent2>
        <a:srgbClr val="996600"/>
      </a:accent2>
      <a:accent3>
        <a:srgbClr val="C0AAAA"/>
      </a:accent3>
      <a:accent4>
        <a:srgbClr val="DADADA"/>
      </a:accent4>
      <a:accent5>
        <a:srgbClr val="EFACAA"/>
      </a:accent5>
      <a:accent6>
        <a:srgbClr val="8A5C00"/>
      </a:accent6>
      <a:hlink>
        <a:srgbClr val="FADF6C"/>
      </a:hlink>
      <a:folHlink>
        <a:srgbClr val="FF9900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806</TotalTime>
  <Words>457</Words>
  <Application>Microsoft Office PowerPoint</Application>
  <PresentationFormat>Экран (4:3)</PresentationFormat>
  <Paragraphs>52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Times New Roman</vt:lpstr>
      <vt:lpstr>Verdana</vt:lpstr>
      <vt:lpstr>Wingdings</vt:lpstr>
      <vt:lpstr>Arial Black</vt:lpstr>
      <vt:lpstr>Глобус</vt:lpstr>
      <vt:lpstr>Религии в России</vt:lpstr>
      <vt:lpstr>Основные религии</vt:lpstr>
      <vt:lpstr>Христианство в России</vt:lpstr>
      <vt:lpstr>Православие</vt:lpstr>
      <vt:lpstr>Слайд 5</vt:lpstr>
      <vt:lpstr>Старообрядчество</vt:lpstr>
      <vt:lpstr>Католицизм</vt:lpstr>
      <vt:lpstr>Протестантизм</vt:lpstr>
      <vt:lpstr>         Ислам</vt:lpstr>
      <vt:lpstr>Иудаизм</vt:lpstr>
      <vt:lpstr>  Буддизм</vt:lpstr>
      <vt:lpstr>Пантеизм и язычество</vt:lpstr>
      <vt:lpstr>Межрелигиозные отношения</vt:lpstr>
      <vt:lpstr>Слайд 14</vt:lpstr>
      <vt:lpstr>Слайд 15</vt:lpstr>
      <vt:lpstr>Россия – многоконфессиальная страна!</vt:lpstr>
      <vt:lpstr>Спасибо за внимание!</vt:lpstr>
    </vt:vector>
  </TitlesOfParts>
  <Company>Dnsoft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Религии в России</dc:title>
  <dc:creator>MARODER</dc:creator>
  <cp:lastModifiedBy>Doronin</cp:lastModifiedBy>
  <cp:revision>17</cp:revision>
  <dcterms:created xsi:type="dcterms:W3CDTF">2010-01-03T16:26:25Z</dcterms:created>
  <dcterms:modified xsi:type="dcterms:W3CDTF">2012-07-20T14:12:24Z</dcterms:modified>
</cp:coreProperties>
</file>