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5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CA97EFC-17BD-45EF-99FD-D874C52DFF1A}" type="datetimeFigureOut">
              <a:rPr lang="ru-RU" smtClean="0"/>
              <a:t>13.10.2011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E36A97FC-201C-4530-A26F-485BD359642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http://www.trozo.ru/" TargetMode="External"/><Relationship Id="rId2" Type="http://schemas.openxmlformats.org/officeDocument/2006/relationships/hyperlink" Target="mailto:http://stranamasterov.ru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mailto:.%20http://magicthread.ru/istoricheskaya-stranichka/pomponchik-i-ego-istoriya.html" TargetMode="External"/><Relationship Id="rId4" Type="http://schemas.openxmlformats.org/officeDocument/2006/relationships/hyperlink" Target="mailto:http://hobby-rukodelie.ru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Творческий проект изготовление коврика 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>«Божья коровка»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11560" y="2276872"/>
            <a:ext cx="3672407" cy="4032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Объект 5"/>
          <p:cNvSpPr>
            <a:spLocks noGrp="1"/>
          </p:cNvSpPr>
          <p:nvPr>
            <p:ph sz="quarter" idx="14"/>
          </p:nvPr>
        </p:nvSpPr>
        <p:spPr>
          <a:xfrm>
            <a:off x="4211960" y="3284984"/>
            <a:ext cx="4536504" cy="338437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Конкурс </a:t>
            </a:r>
            <a:r>
              <a:rPr lang="ru-RU" sz="1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«Чудеса своими руками</a:t>
            </a: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marL="0" indent="0">
              <a:buNone/>
            </a:pPr>
            <a:r>
              <a:rPr lang="ru-RU" sz="1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Номинация «Чудеса </a:t>
            </a:r>
            <a:r>
              <a:rPr lang="ru-RU" sz="17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ткани и ниток» </a:t>
            </a: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Odessa Script Cyr" pitchFamily="34" charset="0"/>
              </a:rPr>
              <a:t>Выполнила</a:t>
            </a:r>
            <a:r>
              <a:rPr lang="ru-RU" sz="2600" b="1" dirty="0">
                <a:solidFill>
                  <a:schemeClr val="tx1"/>
                </a:solidFill>
                <a:latin typeface="Odessa Script Cyr" pitchFamily="34" charset="0"/>
              </a:rPr>
              <a:t>: </a:t>
            </a:r>
            <a:r>
              <a:rPr lang="ru-RU" sz="2600" b="1" dirty="0" smtClean="0">
                <a:solidFill>
                  <a:schemeClr val="tx1"/>
                </a:solidFill>
                <a:latin typeface="Odessa Script Cyr" pitchFamily="34" charset="0"/>
              </a:rPr>
              <a:t>Фатхутдинова </a:t>
            </a:r>
            <a:r>
              <a:rPr lang="ru-RU" sz="2600" b="1" dirty="0">
                <a:solidFill>
                  <a:schemeClr val="tx1"/>
                </a:solidFill>
                <a:latin typeface="Odessa Script Cyr" pitchFamily="34" charset="0"/>
              </a:rPr>
              <a:t>М.В. </a:t>
            </a:r>
            <a:br>
              <a:rPr lang="ru-RU" sz="2600" b="1" dirty="0">
                <a:solidFill>
                  <a:schemeClr val="tx1"/>
                </a:solidFill>
                <a:latin typeface="Odessa Script Cyr" pitchFamily="34" charset="0"/>
              </a:rPr>
            </a:br>
            <a:r>
              <a:rPr lang="ru-RU" sz="2600" b="1" dirty="0">
                <a:solidFill>
                  <a:schemeClr val="tx1"/>
                </a:solidFill>
                <a:latin typeface="Odessa Script Cyr" pitchFamily="34" charset="0"/>
              </a:rPr>
              <a:t>учитель </a:t>
            </a:r>
            <a:r>
              <a:rPr lang="ru-RU" sz="2600" b="1" dirty="0" smtClean="0">
                <a:solidFill>
                  <a:schemeClr val="tx1"/>
                </a:solidFill>
                <a:latin typeface="Odessa Script Cyr" pitchFamily="34" charset="0"/>
              </a:rPr>
              <a:t>технологии</a:t>
            </a:r>
            <a:r>
              <a:rPr lang="en-US" sz="2600" b="1" dirty="0" smtClean="0">
                <a:solidFill>
                  <a:schemeClr val="tx1"/>
                </a:solidFill>
                <a:latin typeface="Odessa Script Cyr" pitchFamily="34" charset="0"/>
              </a:rPr>
              <a:t> </a:t>
            </a:r>
            <a:r>
              <a:rPr lang="ru-RU" sz="2600" b="1" dirty="0" smtClean="0">
                <a:solidFill>
                  <a:schemeClr val="tx1"/>
                </a:solidFill>
                <a:latin typeface="Odessa Script Cyr" pitchFamily="34" charset="0"/>
              </a:rPr>
              <a:t>МОУ ООШ №18</a:t>
            </a:r>
          </a:p>
          <a:p>
            <a:pPr marL="0" indent="0">
              <a:buNone/>
            </a:pPr>
            <a:r>
              <a:rPr lang="ru-RU" sz="2600" b="1" dirty="0" smtClean="0">
                <a:solidFill>
                  <a:schemeClr val="tx1"/>
                </a:solidFill>
                <a:latin typeface="Odessa Script Cyr" pitchFamily="34" charset="0"/>
              </a:rPr>
              <a:t>г. Новокуйбышевск Самарской области</a:t>
            </a:r>
            <a:endParaRPr lang="ru-RU" sz="2600" b="1" dirty="0" smtClean="0">
              <a:solidFill>
                <a:schemeClr val="tx1"/>
              </a:solidFill>
              <a:latin typeface="Odessa Script Cyr" pitchFamily="34" charset="0"/>
            </a:endParaRPr>
          </a:p>
          <a:p>
            <a:pPr marL="0" indent="0">
              <a:buNone/>
            </a:pPr>
            <a:endParaRPr lang="ru-RU" b="1" dirty="0" smtClean="0">
              <a:solidFill>
                <a:schemeClr val="tx1"/>
              </a:solidFill>
              <a:latin typeface="Odessa Script Cyr" pitchFamily="34" charset="0"/>
            </a:endParaRPr>
          </a:p>
          <a:p>
            <a:pPr marL="0" indent="0">
              <a:buNone/>
            </a:pPr>
            <a:endParaRPr lang="ru-RU" b="1" dirty="0">
              <a:solidFill>
                <a:schemeClr val="tx1"/>
              </a:solidFill>
              <a:latin typeface="Odessa Script Cyr" pitchFamily="34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  <a:latin typeface="Odessa Script Cyr" pitchFamily="34" charset="0"/>
              </a:rPr>
              <a:t>2011год</a:t>
            </a:r>
            <a:endParaRPr lang="ru-RU" b="1" dirty="0">
              <a:solidFill>
                <a:schemeClr val="tx1"/>
              </a:solidFill>
              <a:latin typeface="Odessa Script Cyr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47011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404664"/>
            <a:ext cx="3822192" cy="5721816"/>
          </a:xfrm>
        </p:spPr>
        <p:txBody>
          <a:bodyPr/>
          <a:lstStyle/>
          <a:p>
            <a:pPr marL="0" indent="0">
              <a:buNone/>
            </a:pPr>
            <a:r>
              <a:rPr lang="ru-RU" sz="1400" dirty="0">
                <a:solidFill>
                  <a:schemeClr val="tx1"/>
                </a:solidFill>
              </a:rPr>
              <a:t>Помпон готов, осталось только его подравнять по кругу. Аналогично делаются все остальные помпоны.</a:t>
            </a:r>
          </a:p>
          <a:p>
            <a:pPr marL="0" indent="0">
              <a:buNone/>
            </a:pPr>
            <a:r>
              <a:rPr lang="ru-RU" sz="1400" dirty="0">
                <a:solidFill>
                  <a:schemeClr val="tx1"/>
                </a:solidFill>
              </a:rPr>
              <a:t>Как только все будет приготовлено, переходят к сборке коврика.</a:t>
            </a:r>
          </a:p>
          <a:p>
            <a:pPr marL="0" indent="0"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сетке намечается места куда будут привязываться помпоны, расстояния между крестиками я делала 5 см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400" dirty="0">
                <a:solidFill>
                  <a:schemeClr val="tx1"/>
                </a:solidFill>
              </a:rPr>
              <a:t>Так у нас выглядит изнаночная сторона божьей коровки. Затем мы пришиваем плотную ткань ручными стежками и все. </a:t>
            </a: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2656"/>
            <a:ext cx="2542857" cy="1419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276872"/>
            <a:ext cx="2543175" cy="167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594" y="4221088"/>
            <a:ext cx="2524125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4282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3645024"/>
            <a:ext cx="3822192" cy="24814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tx1"/>
                </a:solidFill>
              </a:rPr>
              <a:t>Готово. Можно наслаждаться красотой.</a:t>
            </a: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1" y="980728"/>
            <a:ext cx="284797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717032"/>
            <a:ext cx="2847975" cy="299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71879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Экономическое обоснование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274" y="1412776"/>
            <a:ext cx="7928174" cy="4608512"/>
          </a:xfrm>
        </p:spPr>
      </p:pic>
    </p:spTree>
    <p:extLst>
      <p:ext uri="{BB962C8B-B14F-4D97-AF65-F5344CB8AC3E}">
        <p14:creationId xmlns:p14="http://schemas.microsoft.com/office/powerpoint/2010/main" val="39427644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864096"/>
          </a:xfrm>
        </p:spPr>
        <p:txBody>
          <a:bodyPr>
            <a:normAutofit fontScale="90000"/>
          </a:bodyPr>
          <a:lstStyle/>
          <a:p>
            <a:r>
              <a:rPr lang="ru-RU" sz="3100" b="1" dirty="0">
                <a:solidFill>
                  <a:schemeClr val="tx1"/>
                </a:solidFill>
              </a:rPr>
              <a:t>Советы тем, кто хочет самостоятельно выполнить изделие из помпонов.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76654" y="1700808"/>
            <a:ext cx="7711770" cy="44256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400" b="1" i="1" dirty="0" smtClean="0">
                <a:solidFill>
                  <a:srgbClr val="FF0000"/>
                </a:solidFill>
              </a:rPr>
              <a:t>Из </a:t>
            </a:r>
            <a:r>
              <a:rPr lang="ru-RU" sz="1400" b="1" i="1" dirty="0">
                <a:solidFill>
                  <a:srgbClr val="FF0000"/>
                </a:solidFill>
              </a:rPr>
              <a:t>чего лучше делать лекала</a:t>
            </a:r>
            <a:r>
              <a:rPr lang="ru-RU" sz="1400" b="1" i="1" dirty="0" smtClean="0">
                <a:solidFill>
                  <a:srgbClr val="FF0000"/>
                </a:solidFill>
              </a:rPr>
              <a:t>?</a:t>
            </a:r>
          </a:p>
          <a:p>
            <a:pPr marL="0" indent="0" algn="ctr">
              <a:buNone/>
            </a:pPr>
            <a:endParaRPr lang="ru-RU" sz="1400" i="1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1400" dirty="0">
                <a:solidFill>
                  <a:schemeClr val="tx1"/>
                </a:solidFill>
              </a:rPr>
              <a:t>Не выбрасывайте картонные коробки из-под печенья, конфет и других лакомств. Это самый лучший материал для лекал под помпончики.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ru-RU" sz="1400" dirty="0">
                <a:solidFill>
                  <a:schemeClr val="tx1"/>
                </a:solidFill>
              </a:rPr>
              <a:t>Необходимо изготовить по два лекала каждого размера, вырезать в них внутренние отверстия и сделать прорези от внешнего края до внутреннего отверстия шириной 0,2-0,3 см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sz="1400" b="1" i="1" dirty="0">
                <a:solidFill>
                  <a:srgbClr val="FF0000"/>
                </a:solidFill>
              </a:rPr>
              <a:t>Какую пряжу лучше использовать для помпона</a:t>
            </a:r>
            <a:r>
              <a:rPr lang="ru-RU" sz="1400" b="1" i="1" dirty="0" smtClean="0">
                <a:solidFill>
                  <a:srgbClr val="FF0000"/>
                </a:solidFill>
              </a:rPr>
              <a:t>?</a:t>
            </a:r>
          </a:p>
          <a:p>
            <a:pPr marL="0" indent="0" algn="ctr">
              <a:buNone/>
            </a:pPr>
            <a:endParaRPr lang="ru-RU" sz="1400" i="1" dirty="0">
              <a:solidFill>
                <a:srgbClr val="FF0000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ru-RU" sz="1400" dirty="0">
                <a:solidFill>
                  <a:schemeClr val="tx1"/>
                </a:solidFill>
              </a:rPr>
              <a:t>Помпончики очень неприхотливы. Их можно делать из любой пряжи: новой или остатков, старой </a:t>
            </a:r>
            <a:r>
              <a:rPr lang="ru-RU" sz="1400" dirty="0" err="1">
                <a:solidFill>
                  <a:schemeClr val="tx1"/>
                </a:solidFill>
              </a:rPr>
              <a:t>буклированной</a:t>
            </a:r>
            <a:r>
              <a:rPr lang="ru-RU" sz="1400" dirty="0">
                <a:solidFill>
                  <a:schemeClr val="tx1"/>
                </a:solidFill>
              </a:rPr>
              <a:t>, ворсистой, гладкой и т. д. Помпончики всегда выходят мягкими, пушистыми и забавными! Для изготовления пестрых помпончиков подходит пряжа от клубков разных расцветок, а для «кудрявых» — пряжа от бывших вязаных </a:t>
            </a:r>
            <a:r>
              <a:rPr lang="ru-RU" sz="1400" dirty="0" smtClean="0">
                <a:solidFill>
                  <a:schemeClr val="tx1"/>
                </a:solidFill>
              </a:rPr>
              <a:t>вещей.</a:t>
            </a:r>
            <a:endParaRPr lang="ru-RU" sz="14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4851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930432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</a:rPr>
              <a:t>Маркетинговое исследование</a:t>
            </a: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560840" cy="4785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271923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Результаты опроса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275" y="3068960"/>
            <a:ext cx="382270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068960"/>
            <a:ext cx="3822700" cy="30963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32176" y="2492896"/>
            <a:ext cx="403244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/>
              <a:t>В опросе приняли участие 20 человек.</a:t>
            </a:r>
          </a:p>
          <a:p>
            <a:r>
              <a:rPr lang="ru-RU" sz="1400" b="1" dirty="0" smtClean="0"/>
              <a:t>По какой цене Вы купили бы коврик? </a:t>
            </a:r>
            <a:endParaRPr lang="ru-RU" sz="1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932040" y="2492896"/>
            <a:ext cx="342167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/>
              <a:t>На сколько </a:t>
            </a:r>
            <a:r>
              <a:rPr lang="ru-RU" sz="1400" b="1" dirty="0" err="1" smtClean="0"/>
              <a:t>экологично</a:t>
            </a:r>
            <a:r>
              <a:rPr lang="ru-RU" sz="1400" b="1" dirty="0" smtClean="0"/>
              <a:t> моё изделие?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3367984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Рекламный проспект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92080" y="2564904"/>
            <a:ext cx="3175264" cy="356157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>
                <a:solidFill>
                  <a:schemeClr val="tx1"/>
                </a:solidFill>
              </a:rPr>
              <a:t>Ты только посмотри, какое чудо, </a:t>
            </a:r>
          </a:p>
          <a:p>
            <a:pPr marL="0" indent="0">
              <a:buNone/>
            </a:pPr>
            <a:r>
              <a:rPr lang="ru-RU" sz="1400" b="1" dirty="0">
                <a:solidFill>
                  <a:schemeClr val="tx1"/>
                </a:solidFill>
              </a:rPr>
              <a:t>И сколько в нем божественной красы! </a:t>
            </a:r>
          </a:p>
          <a:p>
            <a:pPr marL="0" indent="0">
              <a:buNone/>
            </a:pPr>
            <a:r>
              <a:rPr lang="ru-RU" sz="1400" b="1" dirty="0">
                <a:solidFill>
                  <a:schemeClr val="tx1"/>
                </a:solidFill>
              </a:rPr>
              <a:t>Блестящие на солнце изумруды- </a:t>
            </a:r>
          </a:p>
          <a:p>
            <a:pPr marL="0" indent="0">
              <a:buNone/>
            </a:pPr>
            <a:r>
              <a:rPr lang="ru-RU" sz="1400" b="1" dirty="0">
                <a:solidFill>
                  <a:schemeClr val="tx1"/>
                </a:solidFill>
              </a:rPr>
              <a:t>На красном тельце капельки росы! Посетите салон «</a:t>
            </a:r>
            <a:r>
              <a:rPr lang="ru-RU" sz="1400" b="1" dirty="0" err="1">
                <a:solidFill>
                  <a:schemeClr val="tx1"/>
                </a:solidFill>
              </a:rPr>
              <a:t>Анетта</a:t>
            </a:r>
            <a:r>
              <a:rPr lang="ru-RU" sz="1400" b="1" dirty="0">
                <a:solidFill>
                  <a:schemeClr val="tx1"/>
                </a:solidFill>
              </a:rPr>
              <a:t>»</a:t>
            </a:r>
          </a:p>
          <a:p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276873"/>
            <a:ext cx="3600400" cy="330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64042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72067" y="1772816"/>
            <a:ext cx="7408333" cy="435334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1</a:t>
            </a:r>
            <a:r>
              <a:rPr lang="ru-RU" sz="2000" dirty="0" smtClean="0"/>
              <a:t>. </a:t>
            </a:r>
            <a:r>
              <a:rPr lang="ru-RU" sz="2000" dirty="0" smtClean="0">
                <a:solidFill>
                  <a:schemeClr val="tx1"/>
                </a:solidFill>
              </a:rPr>
              <a:t>Всероссийская </a:t>
            </a:r>
            <a:r>
              <a:rPr lang="ru-RU" sz="2000" dirty="0">
                <a:solidFill>
                  <a:schemeClr val="tx1"/>
                </a:solidFill>
              </a:rPr>
              <a:t>олимпиада школьников  </a:t>
            </a:r>
            <a:r>
              <a:rPr lang="ru-RU" sz="2000" dirty="0" smtClean="0">
                <a:solidFill>
                  <a:schemeClr val="tx1"/>
                </a:solidFill>
              </a:rPr>
              <a:t>   </a:t>
            </a:r>
            <a:r>
              <a:rPr lang="ru-RU" sz="2000" dirty="0" err="1" smtClean="0">
                <a:solidFill>
                  <a:schemeClr val="tx1"/>
                </a:solidFill>
              </a:rPr>
              <a:t>Е.В.Колесова</a:t>
            </a:r>
            <a:r>
              <a:rPr lang="ru-RU" sz="2000" dirty="0" smtClean="0">
                <a:solidFill>
                  <a:schemeClr val="tx1"/>
                </a:solidFill>
              </a:rPr>
              <a:t>- </a:t>
            </a:r>
            <a:r>
              <a:rPr lang="ru-RU" sz="2000" dirty="0">
                <a:solidFill>
                  <a:schemeClr val="tx1"/>
                </a:solidFill>
              </a:rPr>
              <a:t>М: АПКиППРО,2005год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2. Журнал </a:t>
            </a:r>
            <a:r>
              <a:rPr lang="ru-RU" sz="2000" dirty="0">
                <a:solidFill>
                  <a:schemeClr val="tx1"/>
                </a:solidFill>
              </a:rPr>
              <a:t>«Девчонки и мальчишки» 2009 - 2011 год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3</a:t>
            </a:r>
            <a:r>
              <a:rPr lang="ru-RU" sz="2000" dirty="0" smtClean="0">
                <a:solidFill>
                  <a:schemeClr val="tx1"/>
                </a:solidFill>
              </a:rPr>
              <a:t>.  </a:t>
            </a:r>
            <a:r>
              <a:rPr lang="ru-RU" sz="2000" dirty="0">
                <a:solidFill>
                  <a:schemeClr val="tx1"/>
                </a:solidFill>
                <a:hlinkClick r:id="rId2"/>
              </a:rPr>
              <a:t>http://stranamasterov.ru/</a:t>
            </a:r>
            <a:r>
              <a:rPr lang="ru-RU" sz="2000" dirty="0">
                <a:solidFill>
                  <a:schemeClr val="tx1"/>
                </a:solidFill>
              </a:rPr>
              <a:t> – помпоны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4. </a:t>
            </a:r>
            <a:r>
              <a:rPr lang="ru-RU" sz="2000" dirty="0" smtClean="0">
                <a:solidFill>
                  <a:schemeClr val="tx1"/>
                </a:solidFill>
                <a:hlinkClick r:id="rId3"/>
              </a:rPr>
              <a:t>http</a:t>
            </a:r>
            <a:r>
              <a:rPr lang="ru-RU" sz="2000" dirty="0">
                <a:solidFill>
                  <a:schemeClr val="tx1"/>
                </a:solidFill>
                <a:hlinkClick r:id="rId3"/>
              </a:rPr>
              <a:t>://www.trozo.ru/ </a:t>
            </a:r>
            <a:r>
              <a:rPr lang="ru-RU" sz="2000" dirty="0">
                <a:solidFill>
                  <a:schemeClr val="tx1"/>
                </a:solidFill>
              </a:rPr>
              <a:t>– игрушки из помпонов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5. </a:t>
            </a:r>
            <a:r>
              <a:rPr lang="ru-RU" sz="2000" dirty="0" smtClean="0">
                <a:solidFill>
                  <a:schemeClr val="tx1"/>
                </a:solidFill>
                <a:hlinkClick r:id="rId4"/>
              </a:rPr>
              <a:t>http</a:t>
            </a:r>
            <a:r>
              <a:rPr lang="ru-RU" sz="2000" dirty="0">
                <a:solidFill>
                  <a:schemeClr val="tx1"/>
                </a:solidFill>
                <a:hlinkClick r:id="rId4"/>
              </a:rPr>
              <a:t>://hobby-rukodelie.ru/ </a:t>
            </a:r>
            <a:r>
              <a:rPr lang="ru-RU" sz="2000" dirty="0">
                <a:solidFill>
                  <a:schemeClr val="tx1"/>
                </a:solidFill>
              </a:rPr>
              <a:t>– как делать помпоны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6</a:t>
            </a:r>
            <a:r>
              <a:rPr lang="ru-RU" sz="2000" dirty="0" smtClean="0">
                <a:solidFill>
                  <a:schemeClr val="tx1"/>
                </a:solidFill>
                <a:hlinkClick r:id="rId5"/>
              </a:rPr>
              <a:t>. http</a:t>
            </a:r>
            <a:r>
              <a:rPr lang="ru-RU" sz="2000" dirty="0">
                <a:solidFill>
                  <a:schemeClr val="tx1"/>
                </a:solidFill>
                <a:hlinkClick r:id="rId5"/>
              </a:rPr>
              <a:t>://magicthread.ru/istoricheskaya-stranichka/pomponchik-i-ego-istoriya.html </a:t>
            </a:r>
            <a:r>
              <a:rPr lang="ru-RU" sz="2000" dirty="0">
                <a:solidFill>
                  <a:schemeClr val="tx1"/>
                </a:solidFill>
              </a:rPr>
              <a:t>– история помпонов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7. Павлова </a:t>
            </a:r>
            <a:r>
              <a:rPr lang="ru-RU" sz="2000" dirty="0">
                <a:solidFill>
                  <a:schemeClr val="tx1"/>
                </a:solidFill>
              </a:rPr>
              <a:t>М.Б. Метод проектов в технологическом </a:t>
            </a:r>
            <a:r>
              <a:rPr lang="ru-RU" sz="2000" dirty="0" smtClean="0">
                <a:solidFill>
                  <a:schemeClr val="tx1"/>
                </a:solidFill>
              </a:rPr>
              <a:t>   образовании </a:t>
            </a:r>
            <a:r>
              <a:rPr lang="ru-RU" sz="2000" dirty="0">
                <a:solidFill>
                  <a:schemeClr val="tx1"/>
                </a:solidFill>
              </a:rPr>
              <a:t>школьников:</a:t>
            </a:r>
          </a:p>
          <a:p>
            <a:pPr marL="0" indent="0">
              <a:buNone/>
            </a:pPr>
            <a:r>
              <a:rPr lang="ru-RU" sz="2000" dirty="0">
                <a:solidFill>
                  <a:schemeClr val="tx1"/>
                </a:solidFill>
              </a:rPr>
              <a:t>   </a:t>
            </a:r>
            <a:r>
              <a:rPr lang="ru-RU" sz="2000" dirty="0" smtClean="0">
                <a:solidFill>
                  <a:schemeClr val="tx1"/>
                </a:solidFill>
              </a:rPr>
              <a:t>Пособие </a:t>
            </a:r>
            <a:r>
              <a:rPr lang="ru-RU" sz="2000" dirty="0">
                <a:solidFill>
                  <a:schemeClr val="tx1"/>
                </a:solidFill>
              </a:rPr>
              <a:t>для   учителя – М: Вентана-Графф,2003 год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432048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chemeClr val="tx1"/>
                </a:solidFill>
              </a:rPr>
              <a:t>ЛИТЕРАТУРА</a:t>
            </a: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83130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872067" y="1412776"/>
            <a:ext cx="7408333" cy="4713387"/>
          </a:xfrm>
        </p:spPr>
        <p:txBody>
          <a:bodyPr>
            <a:normAutofit/>
          </a:bodyPr>
          <a:lstStyle/>
          <a:p>
            <a:pPr marL="457200" lvl="0" indent="-2730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E0B602"/>
              </a:buClr>
              <a:buSzPct val="80000"/>
              <a:buFont typeface="Wingdings 2" pitchFamily="18" charset="2"/>
              <a:buChar char=""/>
            </a:pPr>
            <a:r>
              <a:rPr lang="ru-RU" sz="1500" i="1" kern="0" dirty="0" smtClean="0">
                <a:solidFill>
                  <a:prstClr val="black"/>
                </a:solidFill>
                <a:latin typeface="Times New Roman" pitchFamily="18" charset="0"/>
              </a:rPr>
              <a:t>предметы </a:t>
            </a:r>
            <a:r>
              <a:rPr lang="ru-RU" sz="1500" i="1" kern="0" dirty="0">
                <a:solidFill>
                  <a:prstClr val="black"/>
                </a:solidFill>
                <a:latin typeface="Times New Roman" pitchFamily="18" charset="0"/>
              </a:rPr>
              <a:t>быта  – наиболее выразительное композиционное средство, помогающие организовать, разнообразить и украсить любой интерьер. Мне нравится заниматься рукоделием и я решила выполнить предмет интерьера в стиле </a:t>
            </a:r>
            <a:r>
              <a:rPr lang="ru-RU" sz="1500" i="1" kern="0" dirty="0" smtClean="0">
                <a:solidFill>
                  <a:prstClr val="black"/>
                </a:solidFill>
                <a:latin typeface="Times New Roman" pitchFamily="18" charset="0"/>
              </a:rPr>
              <a:t>ковроткачества.</a:t>
            </a:r>
            <a:endParaRPr lang="ru-RU" sz="1500" i="1" kern="0" dirty="0">
              <a:solidFill>
                <a:prstClr val="black"/>
              </a:solidFill>
              <a:latin typeface="Times New Roman" pitchFamily="18" charset="0"/>
            </a:endParaRPr>
          </a:p>
          <a:p>
            <a:pPr marL="457200" lvl="0" indent="-2730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E0B602"/>
              </a:buClr>
              <a:buSzPct val="80000"/>
              <a:buNone/>
            </a:pPr>
            <a:endParaRPr lang="ru-RU" sz="1500" i="1" kern="0" dirty="0">
              <a:solidFill>
                <a:prstClr val="black"/>
              </a:solidFill>
              <a:latin typeface="Times New Roman" pitchFamily="18" charset="0"/>
            </a:endParaRPr>
          </a:p>
          <a:p>
            <a:pPr marL="457200" lvl="0" indent="-2730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E0B602"/>
              </a:buClr>
              <a:buSzPct val="80000"/>
              <a:buFont typeface="Wingdings 2" pitchFamily="18" charset="2"/>
              <a:buChar char=""/>
            </a:pPr>
            <a:r>
              <a:rPr lang="ru-RU" sz="1500" i="1" kern="0" dirty="0">
                <a:solidFill>
                  <a:prstClr val="black"/>
                </a:solidFill>
                <a:latin typeface="Times New Roman" pitchFamily="18" charset="0"/>
              </a:rPr>
              <a:t>При выборе проекта я руководствовалась не только сложностью технического исполнения, но и вытекающими экономическими затратами. </a:t>
            </a:r>
          </a:p>
          <a:p>
            <a:pPr marL="457200" lvl="0" indent="-2730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E0B602"/>
              </a:buClr>
              <a:buSzPct val="80000"/>
              <a:buNone/>
            </a:pPr>
            <a:endParaRPr lang="ru-RU" sz="1500" i="1" kern="0" dirty="0">
              <a:solidFill>
                <a:prstClr val="black"/>
              </a:solidFill>
              <a:latin typeface="Times New Roman" pitchFamily="18" charset="0"/>
            </a:endParaRPr>
          </a:p>
          <a:p>
            <a:pPr marL="457200" lvl="0" indent="-2730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E0B602"/>
              </a:buClr>
              <a:buSzPct val="80000"/>
              <a:buNone/>
            </a:pPr>
            <a:endParaRPr lang="ru-RU" sz="1500" i="1" kern="0" dirty="0">
              <a:solidFill>
                <a:prstClr val="black"/>
              </a:solidFill>
              <a:latin typeface="Times New Roman" pitchFamily="18" charset="0"/>
            </a:endParaRPr>
          </a:p>
          <a:p>
            <a:pPr marL="457200" lvl="0" indent="-27305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>
                <a:srgbClr val="E0B602"/>
              </a:buClr>
              <a:buSzPct val="80000"/>
              <a:buFont typeface="Wingdings 2" pitchFamily="18" charset="2"/>
              <a:buChar char=""/>
            </a:pPr>
            <a:r>
              <a:rPr lang="ru-RU" sz="1500" i="1" kern="0" dirty="0">
                <a:solidFill>
                  <a:prstClr val="black"/>
                </a:solidFill>
                <a:latin typeface="Times New Roman" pitchFamily="18" charset="0"/>
              </a:rPr>
              <a:t>Для того, чтобы удовлетворить мои желания при выборе проекта, мне пришлось познакомиться с историей изготовления </a:t>
            </a:r>
            <a:r>
              <a:rPr lang="ru-RU" sz="1500" i="1" kern="0" dirty="0" smtClean="0">
                <a:solidFill>
                  <a:prstClr val="black"/>
                </a:solidFill>
                <a:latin typeface="Times New Roman" pitchFamily="18" charset="0"/>
              </a:rPr>
              <a:t>изделий из помпонов, </a:t>
            </a:r>
            <a:r>
              <a:rPr lang="ru-RU" sz="1500" i="1" kern="0" dirty="0">
                <a:solidFill>
                  <a:prstClr val="black"/>
                </a:solidFill>
                <a:latin typeface="Times New Roman" pitchFamily="18" charset="0"/>
              </a:rPr>
              <a:t>направлениями в  моде, с дизайном оформления интерьера.</a:t>
            </a:r>
            <a:r>
              <a:rPr lang="ru-RU" sz="1500" kern="0" dirty="0">
                <a:solidFill>
                  <a:prstClr val="black"/>
                </a:solidFill>
                <a:latin typeface="Times New Roman" pitchFamily="18" charset="0"/>
              </a:rPr>
              <a:t> 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78641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Введение 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1795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История помпонов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196752"/>
            <a:ext cx="7992888" cy="50014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7238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340768"/>
            <a:ext cx="7920880" cy="478539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570392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«Звездочка обдумывания»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4635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858424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Идеи для проекта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47" b="327"/>
          <a:stretch/>
        </p:blipFill>
        <p:spPr>
          <a:xfrm>
            <a:off x="755577" y="3429001"/>
            <a:ext cx="3450664" cy="2688336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124744"/>
            <a:ext cx="5400600" cy="277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Объект 8"/>
          <p:cNvPicPr>
            <a:picLocks noGrp="1" noChangeAspect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895" y="3429000"/>
            <a:ext cx="3396529" cy="2697163"/>
          </a:xfrm>
        </p:spPr>
      </p:pic>
    </p:spTree>
    <p:extLst>
      <p:ext uri="{BB962C8B-B14F-4D97-AF65-F5344CB8AC3E}">
        <p14:creationId xmlns:p14="http://schemas.microsoft.com/office/powerpoint/2010/main" val="2838128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6424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Инструменты и приспособления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C:\Documents and Settings\Fathutdinovy\Рабочий стол\МОЕЕЕЕЕ\14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625" y="3596481"/>
            <a:ext cx="3810000" cy="236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Documents and Settings\Fathutdinovy\Рабочий стол\МОЕЕЕЕЕ\239-400x214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375" y="3573016"/>
            <a:ext cx="3810000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Documents and Settings\Fathutdinovy\Рабочий стол\i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268760"/>
            <a:ext cx="2952328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7746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Технология изготовления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3" name="Объект 12"/>
          <p:cNvSpPr>
            <a:spLocks noGrp="1"/>
          </p:cNvSpPr>
          <p:nvPr>
            <p:ph sz="quarter" idx="14"/>
          </p:nvPr>
        </p:nvSpPr>
        <p:spPr>
          <a:xfrm>
            <a:off x="4645152" y="2132856"/>
            <a:ext cx="3822192" cy="399362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r>
              <a:rPr lang="ru-RU" sz="1400" dirty="0">
                <a:solidFill>
                  <a:schemeClr val="tx1"/>
                </a:solidFill>
              </a:rPr>
              <a:t>Чтобы изготовить помпончики разных размеров, надо подготовить картонные лекала – по два плотных круга на каждый помпон, одинаковые в диаметре,  с отверстиями и прорезью в боку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2132856"/>
            <a:ext cx="2876191" cy="191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4221088"/>
            <a:ext cx="6459537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4716016" y="4221088"/>
            <a:ext cx="225574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 smtClean="0"/>
              <a:t>Приготовить инструменты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1459380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620688"/>
            <a:ext cx="3822192" cy="550579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600" dirty="0">
                <a:solidFill>
                  <a:schemeClr val="tx1"/>
                </a:solidFill>
              </a:rPr>
              <a:t>Делаем чертеж</a:t>
            </a:r>
            <a:r>
              <a:rPr lang="ru-RU" sz="1600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Соедините </a:t>
            </a:r>
            <a:r>
              <a:rPr lang="ru-RU" sz="1400" dirty="0">
                <a:solidFill>
                  <a:schemeClr val="tx1"/>
                </a:solidFill>
              </a:rPr>
              <a:t>картонные кружки и начинайте их обматывать пряжей, по кругу, протягивая нить через прорезь (прорезь всегда должна оставаться свободной). Старайтесь равномерно наматывать нитки на лекала.</a:t>
            </a: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2543175" cy="2249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068960"/>
            <a:ext cx="2543175" cy="143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3136"/>
            <a:ext cx="6459537" cy="1754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40852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5152" y="404664"/>
            <a:ext cx="3822192" cy="57218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dirty="0">
                <a:solidFill>
                  <a:schemeClr val="tx1"/>
                </a:solidFill>
              </a:rPr>
              <a:t>Когда середина будет достаточно заполнена нитками, возьмите ножницы, просуньте их между кругами и разрежьте нитки аккуратно по краю круга. Обязательно придерживайте другой рукой середину, чтобы нитки не выпали и не </a:t>
            </a:r>
            <a:r>
              <a:rPr lang="ru-RU" sz="1400" dirty="0" smtClean="0">
                <a:solidFill>
                  <a:schemeClr val="tx1"/>
                </a:solidFill>
              </a:rPr>
              <a:t>сместились.</a:t>
            </a: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14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</a:rPr>
              <a:t>Просуньте </a:t>
            </a:r>
            <a:r>
              <a:rPr lang="ru-RU" sz="1400" dirty="0">
                <a:solidFill>
                  <a:schemeClr val="tx1"/>
                </a:solidFill>
              </a:rPr>
              <a:t>между картонными кругами нитку длиной 25-30 см, плотно стяните половинки и прочно завяжите ее.</a:t>
            </a: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4664"/>
            <a:ext cx="2542857" cy="15809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420888"/>
            <a:ext cx="2543175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437112"/>
            <a:ext cx="2543175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257057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63</TotalTime>
  <Words>571</Words>
  <Application>Microsoft Office PowerPoint</Application>
  <PresentationFormat>Экран (4:3)</PresentationFormat>
  <Paragraphs>86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Волна</vt:lpstr>
      <vt:lpstr>Творческий проект изготовление коврика  «Божья коровка»</vt:lpstr>
      <vt:lpstr>Введение </vt:lpstr>
      <vt:lpstr>История помпонов</vt:lpstr>
      <vt:lpstr>«Звездочка обдумывания»</vt:lpstr>
      <vt:lpstr>Идеи для проекта</vt:lpstr>
      <vt:lpstr>Инструменты и приспособления</vt:lpstr>
      <vt:lpstr>Технология изготовления</vt:lpstr>
      <vt:lpstr>Презентация PowerPoint</vt:lpstr>
      <vt:lpstr>Презентация PowerPoint</vt:lpstr>
      <vt:lpstr>Презентация PowerPoint</vt:lpstr>
      <vt:lpstr>Презентация PowerPoint</vt:lpstr>
      <vt:lpstr>Экономическое обоснование</vt:lpstr>
      <vt:lpstr>Советы тем, кто хочет самостоятельно выполнить изделие из помпонов. </vt:lpstr>
      <vt:lpstr>Маркетинговое исследование</vt:lpstr>
      <vt:lpstr>Результаты опроса</vt:lpstr>
      <vt:lpstr>Рекламный проспект</vt:lpstr>
      <vt:lpstr>ЛИТЕРАТУРА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Fathutdinova</dc:creator>
  <cp:lastModifiedBy>Fathutdinova</cp:lastModifiedBy>
  <cp:revision>7</cp:revision>
  <dcterms:created xsi:type="dcterms:W3CDTF">2011-10-13T11:43:51Z</dcterms:created>
  <dcterms:modified xsi:type="dcterms:W3CDTF">2011-10-13T12:56:44Z</dcterms:modified>
</cp:coreProperties>
</file>