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5" r:id="rId9"/>
    <p:sldId id="267" r:id="rId10"/>
    <p:sldId id="268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66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67497-E15D-4E53-B700-E09CDA822FD6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1EC7A-3CCF-479C-9503-654C77C832D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1EC7A-3CCF-479C-9503-654C77C832DA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EC035E-B665-40B5-9400-3D8260DC0EDF}" type="datetimeFigureOut">
              <a:rPr lang="ru-RU" smtClean="0"/>
              <a:pPr/>
              <a:t>08.10.2011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455AD-D219-4F9F-B355-43236054DC2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ru-RU" sz="3200" b="1" dirty="0" smtClean="0"/>
              <a:t>Понятие </a:t>
            </a:r>
            <a:r>
              <a:rPr lang="ru-RU" sz="3200" b="1" dirty="0"/>
              <a:t>и источники семейного </a:t>
            </a:r>
            <a:r>
              <a:rPr lang="ru-RU" sz="3200" b="1" dirty="0" smtClean="0"/>
              <a:t>права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0" y="1857364"/>
            <a:ext cx="3357554" cy="4786346"/>
          </a:xfrm>
        </p:spPr>
        <p:txBody>
          <a:bodyPr anchor="ctr">
            <a:normAutofit fontScale="77500" lnSpcReduction="20000"/>
          </a:bodyPr>
          <a:lstStyle/>
          <a:p>
            <a:pPr>
              <a:lnSpc>
                <a:spcPct val="150000"/>
              </a:lnSpc>
              <a:buNone/>
            </a:pPr>
            <a:r>
              <a:rPr lang="ru-RU" i="1" dirty="0"/>
              <a:t>Семейное право </a:t>
            </a:r>
            <a:r>
              <a:rPr lang="ru-RU" dirty="0"/>
              <a:t>— отрасль права, нормы которой </a:t>
            </a:r>
            <a:r>
              <a:rPr lang="ru-RU" dirty="0" smtClean="0"/>
              <a:t>регулируют </a:t>
            </a:r>
            <a:r>
              <a:rPr lang="ru-RU" dirty="0"/>
              <a:t>личные и имущественные отношения, </a:t>
            </a:r>
            <a:r>
              <a:rPr lang="ru-RU" dirty="0" smtClean="0"/>
              <a:t>вытекающие </a:t>
            </a:r>
            <a:r>
              <a:rPr lang="ru-RU" dirty="0"/>
              <a:t>из брака и принадлежности к семье.</a:t>
            </a: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428992" y="2214554"/>
            <a:ext cx="5405476" cy="40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0" y="142852"/>
            <a:ext cx="7143768" cy="1569660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допускается заключение брака между близкими родственниками по прямой восходящей и нисходящей линии (родителями и детьми, дедушкой, бабушкой и внуками), а также между полнородными (общие мать и отец) и неполнородными (общий отец или мать) братьями и сестрами.</a:t>
            </a:r>
          </a:p>
        </p:txBody>
      </p:sp>
      <p:sp>
        <p:nvSpPr>
          <p:cNvPr id="39938" name="Rectangle 2"/>
          <p:cNvSpPr>
            <a:spLocks noChangeArrowheads="1"/>
          </p:cNvSpPr>
          <p:nvPr/>
        </p:nvSpPr>
        <p:spPr bwMode="auto">
          <a:xfrm>
            <a:off x="0" y="1928802"/>
            <a:ext cx="9144000" cy="646331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Не могут вступить в брак лица, страдающие душевной болезнью или слабоумием и признанные по этим причинам судом недееспособными.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2714620"/>
            <a:ext cx="9144000" cy="4124206"/>
          </a:xfrm>
          <a:prstGeom prst="rect">
            <a:avLst/>
          </a:prstGeom>
          <a:solidFill>
            <a:srgbClr val="00B0F0"/>
          </a:solidFill>
          <a:ln>
            <a:solidFill>
              <a:srgbClr val="FF0000"/>
            </a:solidFill>
          </a:ln>
        </p:spPr>
        <p:txBody>
          <a:bodyPr wrap="square" rtlCol="0" anchor="ctr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Он включает личную подачу заявления будущими мужем и женой в районный (городской) загс </a:t>
            </a:r>
            <a:r>
              <a:rPr lang="ru-RU" sz="1400" dirty="0" smtClean="0">
                <a:solidFill>
                  <a:srgbClr val="FF0000"/>
                </a:solidFill>
              </a:rPr>
              <a:t>по месту жительства</a:t>
            </a:r>
            <a:r>
              <a:rPr lang="ru-RU" sz="1400" dirty="0" smtClean="0"/>
              <a:t> одного из них.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Загс определяет день регистрации брака, не раньше чем через месяц после подачи заявления. 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1400" dirty="0" smtClean="0"/>
          </a:p>
          <a:p>
            <a:pPr lvl="3"/>
            <a:r>
              <a:rPr lang="ru-RU" sz="1100" dirty="0" smtClean="0">
                <a:solidFill>
                  <a:srgbClr val="002060"/>
                </a:solidFill>
              </a:rPr>
              <a:t>Этот срок может быть сокращен по уважительным причинам или увеличен (не более чем до трех месяцев).</a:t>
            </a:r>
          </a:p>
          <a:p>
            <a:pPr lvl="3"/>
            <a:r>
              <a:rPr lang="ru-RU" sz="1100" dirty="0" smtClean="0">
                <a:solidFill>
                  <a:srgbClr val="002060"/>
                </a:solidFill>
              </a:rPr>
              <a:t>При наличии особых обстоятельств (беременности, рождения ребенка, непосредственной угрозы жизни одной из сторон и других особых обстоятельств) брак может быть заключен в день подачи заявления. </a:t>
            </a:r>
          </a:p>
          <a:p>
            <a:endParaRPr lang="ru-RU" sz="1400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Государственная регистрация брака происходит в назначенный день и час, как правило, в торжественной обстановке. </a:t>
            </a:r>
          </a:p>
          <a:p>
            <a:pPr marL="342900" indent="-342900">
              <a:buFont typeface="Wingdings" pitchFamily="2" charset="2"/>
              <a:buChar char="q"/>
            </a:pPr>
            <a:endParaRPr lang="ru-RU" sz="1400" dirty="0" smtClean="0"/>
          </a:p>
          <a:p>
            <a:pPr lvl="4" indent="-342900"/>
            <a:r>
              <a:rPr lang="ru-RU" sz="1100" dirty="0" smtClean="0">
                <a:solidFill>
                  <a:srgbClr val="002060"/>
                </a:solidFill>
              </a:rPr>
              <a:t>Вместе с тем удовлетворяются просьбы будущих супругов, желающих, чтобы регистрация проходила</a:t>
            </a:r>
          </a:p>
          <a:p>
            <a:pPr lvl="4" indent="-342900"/>
            <a:r>
              <a:rPr lang="ru-RU" sz="1100" dirty="0" smtClean="0">
                <a:solidFill>
                  <a:srgbClr val="002060"/>
                </a:solidFill>
              </a:rPr>
              <a:t>скромно, без какой-либо торжественности. </a:t>
            </a:r>
          </a:p>
          <a:p>
            <a:pPr lvl="4" indent="-342900"/>
            <a:endParaRPr lang="ru-RU" sz="1100" dirty="0" smtClean="0">
              <a:solidFill>
                <a:srgbClr val="002060"/>
              </a:solidFill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Присутствие жениха и невесты при регистрации обязательно.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Под записью регистрации брака в книге актов гражданского состояния молодожены ставят свои подписи, а затем эта подпись скрепляется подписью должностного лица загса.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В паспортах жены и мужа делается соответствующая запись.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ru-RU" sz="1400" dirty="0" smtClean="0"/>
              <a:t>Супругам выдается свидетельство о браке.</a:t>
            </a:r>
          </a:p>
          <a:p>
            <a:pPr algn="r"/>
            <a:r>
              <a:rPr lang="ru-RU" sz="1400" i="1" dirty="0" smtClean="0"/>
              <a:t>Семейный кодекс РФ, </a:t>
            </a:r>
            <a:r>
              <a:rPr lang="ru-RU" sz="1400" dirty="0" smtClean="0"/>
              <a:t>статья 11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0"/>
            <a:ext cx="2000232" cy="187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7" grpId="0" animBg="1"/>
      <p:bldP spid="39938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214282" y="1500174"/>
            <a:ext cx="8786874" cy="46020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Чем занимается семейное право? 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семья? 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относится к членам семьи по семейному законодательству? </a:t>
            </a:r>
          </a:p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семейные правоотношения? </a:t>
            </a:r>
          </a:p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kumimoji="0" lang="ru-RU" sz="2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Каковы источники семейного права?</a:t>
            </a:r>
            <a:r>
              <a:rPr lang="ru-RU" sz="2200" b="1" dirty="0" smtClean="0"/>
              <a:t>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такое брак по семейному праву? Каково происхождение этого слова? </a:t>
            </a:r>
          </a:p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Каковы условия вступления в брак? </a:t>
            </a:r>
          </a:p>
          <a:p>
            <a:pPr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ru-RU" sz="2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Каков порядок регистрации брака?</a:t>
            </a:r>
          </a:p>
        </p:txBody>
      </p:sp>
      <p:sp>
        <p:nvSpPr>
          <p:cNvPr id="3" name="Овал 2"/>
          <p:cNvSpPr/>
          <p:nvPr/>
        </p:nvSpPr>
        <p:spPr>
          <a:xfrm>
            <a:off x="3714744" y="214290"/>
            <a:ext cx="1500198" cy="1071570"/>
          </a:xfrm>
          <a:prstGeom prst="ellipse">
            <a:avLst/>
          </a:prstGeom>
          <a:solidFill>
            <a:srgbClr val="FF0000"/>
          </a:solidFill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dirty="0" smtClean="0"/>
              <a:t>?</a:t>
            </a:r>
            <a:endParaRPr lang="ru-RU" sz="9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317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317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0" fill="hold"/>
                                        <p:tgtEl>
                                          <p:spTgt spid="3174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317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3174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 fill="hold"/>
                                        <p:tgtEl>
                                          <p:spTgt spid="317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0" fill="hold"/>
                                        <p:tgtEl>
                                          <p:spTgt spid="3174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317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ердце 5"/>
          <p:cNvSpPr/>
          <p:nvPr/>
        </p:nvSpPr>
        <p:spPr>
          <a:xfrm rot="1361746">
            <a:off x="2802117" y="4884171"/>
            <a:ext cx="2629976" cy="1351694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чувствах взаимной любви и уважения</a:t>
            </a:r>
            <a:endParaRPr lang="ru-RU" sz="1400" dirty="0"/>
          </a:p>
        </p:txBody>
      </p:sp>
      <p:sp>
        <p:nvSpPr>
          <p:cNvPr id="7" name="Сердце 6"/>
          <p:cNvSpPr/>
          <p:nvPr/>
        </p:nvSpPr>
        <p:spPr>
          <a:xfrm rot="20238378">
            <a:off x="5455497" y="4904820"/>
            <a:ext cx="2366866" cy="1351659"/>
          </a:xfrm>
          <a:prstGeom prst="heart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взаимопомощи и ответственности перед семьей всех ее членов</a:t>
            </a:r>
            <a:endParaRPr lang="ru-RU" sz="1400" dirty="0"/>
          </a:p>
        </p:txBody>
      </p:sp>
      <p:sp>
        <p:nvSpPr>
          <p:cNvPr id="9" name="Выноска 1 8"/>
          <p:cNvSpPr/>
          <p:nvPr/>
        </p:nvSpPr>
        <p:spPr>
          <a:xfrm rot="16200000">
            <a:off x="7150261" y="636423"/>
            <a:ext cx="1039681" cy="2481426"/>
          </a:xfrm>
          <a:prstGeom prst="borderCallout1">
            <a:avLst>
              <a:gd name="adj1" fmla="val 18750"/>
              <a:gd name="adj2" fmla="val -8333"/>
              <a:gd name="adj3" fmla="val -3528"/>
              <a:gd name="adj4" fmla="val -121400"/>
            </a:avLst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недопустимости произвольного вмешательства кого-либо в дела семьи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0" name="Выноска 1 9"/>
          <p:cNvSpPr/>
          <p:nvPr/>
        </p:nvSpPr>
        <p:spPr>
          <a:xfrm rot="16200000">
            <a:off x="4215492" y="427922"/>
            <a:ext cx="1049988" cy="2908740"/>
          </a:xfrm>
          <a:prstGeom prst="borderCallout1">
            <a:avLst>
              <a:gd name="adj1" fmla="val 18750"/>
              <a:gd name="adj2" fmla="val -8333"/>
              <a:gd name="adj3" fmla="val 53890"/>
              <a:gd name="adj4" fmla="val -64857"/>
            </a:avLst>
          </a:prstGeom>
          <a:solidFill>
            <a:schemeClr val="tx2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обеспечения беспрепятственного осуществления членами семьи своих прав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1" name="Выноска 1 10"/>
          <p:cNvSpPr/>
          <p:nvPr/>
        </p:nvSpPr>
        <p:spPr>
          <a:xfrm rot="16200000">
            <a:off x="1220907" y="636423"/>
            <a:ext cx="1039681" cy="2481426"/>
          </a:xfrm>
          <a:prstGeom prst="borderCallout1">
            <a:avLst>
              <a:gd name="adj1" fmla="val 18750"/>
              <a:gd name="adj2" fmla="val -8333"/>
              <a:gd name="adj3" fmla="val 126093"/>
              <a:gd name="adj4" fmla="val -130668"/>
            </a:avLst>
          </a:prstGeom>
          <a:solidFill>
            <a:schemeClr val="tx2">
              <a:lumMod val="75000"/>
            </a:schemeClr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sz="1400" dirty="0" smtClean="0">
                <a:solidFill>
                  <a:srgbClr val="FFFF00"/>
                </a:solidFill>
              </a:rPr>
              <a:t>возможности судебной защиты этих прав </a:t>
            </a:r>
            <a:endParaRPr lang="ru-RU" sz="1400" dirty="0">
              <a:solidFill>
                <a:srgbClr val="FFFF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714744" y="3071810"/>
            <a:ext cx="2571768" cy="1000132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Построения семейных отношений на: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27" name="Прямая со стрелкой 26"/>
          <p:cNvCxnSpPr>
            <a:stCxn id="12" idx="2"/>
            <a:endCxn id="6" idx="0"/>
          </p:cNvCxnSpPr>
          <p:nvPr/>
        </p:nvCxnSpPr>
        <p:spPr>
          <a:xfrm rot="5400000">
            <a:off x="4035898" y="4283532"/>
            <a:ext cx="1176320" cy="75314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12" idx="2"/>
            <a:endCxn id="7" idx="0"/>
          </p:cNvCxnSpPr>
          <p:nvPr/>
        </p:nvCxnSpPr>
        <p:spPr>
          <a:xfrm rot="16200000" flipH="1">
            <a:off x="5156117" y="3916452"/>
            <a:ext cx="1196954" cy="15079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142844" y="214290"/>
            <a:ext cx="5000660" cy="428628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tx1"/>
                </a:solidFill>
              </a:rPr>
              <a:t>Семейное законодательство исходит из: </a:t>
            </a: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5143504" y="428604"/>
            <a:ext cx="571504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Скругленный прямоугольник 25"/>
          <p:cNvSpPr/>
          <p:nvPr/>
        </p:nvSpPr>
        <p:spPr>
          <a:xfrm>
            <a:off x="5715008" y="214290"/>
            <a:ext cx="3000396" cy="428628"/>
          </a:xfrm>
          <a:prstGeom prst="round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необходимости укрепления семьи </a:t>
            </a:r>
            <a:endParaRPr lang="ru-RU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4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4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4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7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9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60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61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2" dur="250" autoRev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 animBg="1"/>
      <p:bldP spid="7" grpId="1" animBg="1"/>
      <p:bldP spid="9" grpId="0" animBg="1"/>
      <p:bldP spid="10" grpId="0" animBg="1"/>
      <p:bldP spid="11" grpId="0" animBg="1"/>
      <p:bldP spid="12" grpId="0" animBg="1"/>
      <p:bldP spid="24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0" y="785794"/>
            <a:ext cx="4643438" cy="4929222"/>
          </a:xfrm>
        </p:spPr>
        <p:txBody>
          <a:bodyPr anchor="ctr">
            <a:normAutofit fontScale="55000" lnSpcReduction="20000"/>
          </a:bodyPr>
          <a:lstStyle/>
          <a:p>
            <a:pPr>
              <a:lnSpc>
                <a:spcPct val="160000"/>
              </a:lnSpc>
            </a:pPr>
            <a:r>
              <a:rPr lang="ru-RU" dirty="0" smtClean="0"/>
              <a:t>устанавливает условия </a:t>
            </a:r>
            <a:r>
              <a:rPr lang="ru-RU" dirty="0"/>
              <a:t>и порядок вступления в брак, </a:t>
            </a:r>
            <a:endParaRPr lang="ru-RU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устанавливает условия и порядок прекращения </a:t>
            </a:r>
            <a:r>
              <a:rPr lang="ru-RU" dirty="0"/>
              <a:t>брака и признания его недействительным, </a:t>
            </a:r>
            <a:endParaRPr lang="ru-RU" dirty="0" smtClean="0"/>
          </a:p>
          <a:p>
            <a:pPr>
              <a:lnSpc>
                <a:spcPct val="160000"/>
              </a:lnSpc>
            </a:pPr>
            <a:r>
              <a:rPr lang="ru-RU" dirty="0" smtClean="0"/>
              <a:t>регулирует личные </a:t>
            </a:r>
            <a:r>
              <a:rPr lang="ru-RU" dirty="0"/>
              <a:t>неимущественные и имущественные отношения между членами </a:t>
            </a:r>
            <a:r>
              <a:rPr lang="ru-RU" dirty="0" smtClean="0"/>
              <a:t>семьи. </a:t>
            </a:r>
          </a:p>
          <a:p>
            <a:pPr>
              <a:lnSpc>
                <a:spcPct val="160000"/>
              </a:lnSpc>
            </a:pPr>
            <a:r>
              <a:rPr lang="ru-RU" dirty="0" smtClean="0"/>
              <a:t>а также определяет формы и порядок устройства в семью детей, оставшихся без попечения родителей.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5720" y="285728"/>
            <a:ext cx="4500594" cy="485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  <a:buNone/>
            </a:pPr>
            <a:r>
              <a:rPr lang="ru-RU" dirty="0" smtClean="0"/>
              <a:t>Семейное законодательство :</a:t>
            </a:r>
          </a:p>
        </p:txBody>
      </p:sp>
      <p:pic>
        <p:nvPicPr>
          <p:cNvPr id="1027" name="Picture 3" descr="C:\Documents and Settings\Чупров Леонид\Мои документы\Право\Иллюстрации\photo0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1857364"/>
            <a:ext cx="4081458" cy="271464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85720" y="5929330"/>
            <a:ext cx="85011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Семья, материнство, отцовство и детство в России находятся под защитой государства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0" y="5214950"/>
            <a:ext cx="9144000" cy="1643050"/>
          </a:xfrm>
        </p:spPr>
        <p:txBody>
          <a:bodyPr anchor="ctr"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ru-RU" sz="2000" dirty="0" smtClean="0">
                <a:solidFill>
                  <a:srgbClr val="FF0000"/>
                </a:solidFill>
              </a:rPr>
              <a:t>Семья является:</a:t>
            </a:r>
          </a:p>
          <a:p>
            <a:pPr marL="1714500" lvl="3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/>
              <a:t> </a:t>
            </a:r>
            <a:r>
              <a:rPr lang="ru-RU" sz="1400" dirty="0" smtClean="0"/>
              <a:t>юридической единицей, и </a:t>
            </a:r>
            <a:r>
              <a:rPr lang="ru-RU" sz="1400" dirty="0"/>
              <a:t>имеет определенный социальный и правовой </a:t>
            </a:r>
            <a:r>
              <a:rPr lang="ru-RU" sz="1400" dirty="0" smtClean="0"/>
              <a:t>статус.   </a:t>
            </a:r>
          </a:p>
          <a:p>
            <a:pPr marL="1714500" lvl="3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 smtClean="0"/>
              <a:t>потребительской </a:t>
            </a:r>
            <a:r>
              <a:rPr lang="ru-RU" sz="1400" dirty="0"/>
              <a:t>единицей, </a:t>
            </a:r>
            <a:endParaRPr lang="ru-RU" sz="1400" dirty="0" smtClean="0"/>
          </a:p>
          <a:p>
            <a:pPr marL="1714500" lvl="3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400" dirty="0" smtClean="0"/>
              <a:t>религиозной </a:t>
            </a:r>
            <a:r>
              <a:rPr lang="ru-RU" sz="1400" dirty="0"/>
              <a:t>или производственной </a:t>
            </a:r>
            <a:r>
              <a:rPr lang="ru-RU" sz="1400" dirty="0" smtClean="0"/>
              <a:t>группой</a:t>
            </a:r>
            <a:r>
              <a:rPr lang="ru-RU" sz="1400" dirty="0"/>
              <a:t>. </a:t>
            </a:r>
            <a:endParaRPr lang="ru-RU" sz="1400" dirty="0" smtClean="0"/>
          </a:p>
          <a:p>
            <a:pPr>
              <a:lnSpc>
                <a:spcPct val="150000"/>
              </a:lnSpc>
            </a:pPr>
            <a:r>
              <a:rPr lang="ru-RU" sz="1600" dirty="0" smtClean="0"/>
              <a:t>В </a:t>
            </a:r>
            <a:r>
              <a:rPr lang="ru-RU" sz="1600" dirty="0"/>
              <a:t>семье организуется воспитание детей.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142852"/>
            <a:ext cx="814393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Семья </a:t>
            </a:r>
            <a:r>
              <a:rPr lang="en-US" dirty="0" smtClean="0"/>
              <a:t>-</a:t>
            </a:r>
            <a:r>
              <a:rPr lang="ru-RU" dirty="0" smtClean="0"/>
              <a:t> союз лиц, основанный на браке, родстве либо принятии детей на воспитание и характеризующийся: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/>
              <a:t> общностью жизни, 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/>
              <a:t>интересов, 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/>
              <a:t>взаимной заботой.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1857364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Семья </a:t>
            </a:r>
            <a:r>
              <a:rPr lang="ru-RU" dirty="0" smtClean="0"/>
              <a:t>призвана учредить или урегулировать сексуальную жизнь и деторождение</a:t>
            </a:r>
            <a:endParaRPr lang="ru-RU" dirty="0"/>
          </a:p>
        </p:txBody>
      </p:sp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357430"/>
            <a:ext cx="4643470" cy="3099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2633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супруги,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дети,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дедушка, бабушка,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братья,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сестры,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отчим, мачеха, </a:t>
            </a:r>
          </a:p>
          <a:p>
            <a:pPr lvl="2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q"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пасынок, падчерица.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5715016"/>
            <a:ext cx="89297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Перечень членов семьи в семейном праве не совпадает с перечнем в наследственном или жилищном праве.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0" y="571480"/>
            <a:ext cx="4713289" cy="4713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5357826"/>
            <a:ext cx="850112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семейном праве понятие «член семьи» обычно связано с институтом алиментов.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0" y="0"/>
            <a:ext cx="7500958" cy="458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членам семьи по семейному законодательству относятся: </a:t>
            </a:r>
            <a:endParaRPr lang="ru-RU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3" grpId="0"/>
      <p:bldP spid="3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1429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720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Семейные правоотношения -  отношения членов семьи, урегулированные правом, являются</a:t>
            </a: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928670"/>
            <a:ext cx="3234305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14282" y="1214422"/>
            <a:ext cx="5214974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Семейные правоотношения регулируются в соответствии с принципами :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добровольности брачного союза мужчины и женщины,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равенства прав супругов в семье,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разрешения внутрисемейных вопросов по взаимному согласию,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приоритета семейного воспитания детей,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заботы о благосостоянии и развитии детей,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обеспечения приоритетной защиты прав и интересов несовершеннолетних и нетрудоспособных членов семьи.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85720" y="142852"/>
            <a:ext cx="2857520" cy="584775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Запрещены</a:t>
            </a:r>
            <a:r>
              <a:rPr lang="ru-RU" sz="3200" b="1" dirty="0" smtClean="0">
                <a:solidFill>
                  <a:srgbClr val="FF0000"/>
                </a:solidFill>
              </a:rPr>
              <a:t>: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00298" y="1000108"/>
            <a:ext cx="621510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Любые формы ограничения прав граждан при вступлении в брак и в семейных отношениях по признакам :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социальной, 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расовой, 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национальной, 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языковой</a:t>
            </a:r>
          </a:p>
          <a:p>
            <a:pPr marL="4000500" lvl="8" indent="-342900">
              <a:buFont typeface="Wingdings" pitchFamily="2" charset="2"/>
              <a:buChar char="q"/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религиозной</a:t>
            </a:r>
          </a:p>
          <a:p>
            <a:pPr marL="342900" indent="-34290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принадлежности.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3929066"/>
            <a:ext cx="6143636" cy="1077218"/>
          </a:xfrm>
          <a:prstGeom prst="rect">
            <a:avLst/>
          </a:prstGeom>
          <a:solidFill>
            <a:srgbClr val="FF0000"/>
          </a:solidFill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/>
              <a:t>Права граждан в семье могут быть ограничены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500166" y="5357826"/>
            <a:ext cx="7643834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</a:t>
            </a:r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только в соответствии с федеральными законами 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500134" y="5786454"/>
            <a:ext cx="7643866" cy="873252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целях защиты нравственности, здоровья, прав и законных интересов    </a:t>
            </a:r>
          </a:p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других членов семьи и иных граждан.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3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repeatCount="4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/>
      <p:bldP spid="6" grpId="0" animBg="1"/>
      <p:bldP spid="6" grpId="1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4282" y="214290"/>
            <a:ext cx="6000792" cy="584775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Источники семейного права:</a:t>
            </a:r>
            <a:endParaRPr lang="ru-RU" sz="3200" dirty="0"/>
          </a:p>
        </p:txBody>
      </p:sp>
      <p:sp>
        <p:nvSpPr>
          <p:cNvPr id="11" name="TextBox 10"/>
          <p:cNvSpPr txBox="1"/>
          <p:nvPr/>
        </p:nvSpPr>
        <p:spPr>
          <a:xfrm>
            <a:off x="214282" y="3357562"/>
            <a:ext cx="835824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/>
              <a:t>Международные договора:</a:t>
            </a:r>
          </a:p>
          <a:p>
            <a:pPr>
              <a:lnSpc>
                <a:spcPct val="150000"/>
              </a:lnSpc>
            </a:pPr>
            <a:endParaRPr lang="ru-RU" dirty="0" smtClean="0"/>
          </a:p>
          <a:p>
            <a:pPr marL="1257300" lvl="2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Конвенция  «О защите прав человека и основных свобод»,</a:t>
            </a:r>
          </a:p>
          <a:p>
            <a:pPr marL="1257300" lvl="2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Международный пакт об экономических, социальных и культурных правах,</a:t>
            </a:r>
          </a:p>
          <a:p>
            <a:pPr marL="1257300" lvl="2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Конвенция ООН «О правах ребенка»,</a:t>
            </a:r>
          </a:p>
          <a:p>
            <a:pPr marL="1257300" lvl="2" indent="-342900">
              <a:lnSpc>
                <a:spcPct val="150000"/>
              </a:lnSpc>
              <a:buFont typeface="Wingdings" pitchFamily="2" charset="2"/>
              <a:buChar char="q"/>
            </a:pPr>
            <a:r>
              <a:rPr lang="ru-RU" sz="1600" b="1" dirty="0" smtClean="0">
                <a:latin typeface="Times New Roman" pitchFamily="18" charset="0"/>
              </a:rPr>
              <a:t>Конвенция стран СНГ «О правовой помощи и правовых отношениях по гражданским, семейным и уголовным делам»,</a:t>
            </a:r>
          </a:p>
          <a:p>
            <a:pPr algn="ctr"/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14282" y="1142984"/>
            <a:ext cx="5072098" cy="18912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/>
              <a:t>Семейный кодекс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/>
              <a:t>Законы субъектов РФ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/>
              <a:t>Федеральные Законы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ru-RU" sz="2000" dirty="0" smtClean="0"/>
              <a:t>Правовые акты Правительства РФ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4" y="1071546"/>
            <a:ext cx="2400303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repeatCount="3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2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14480" y="0"/>
            <a:ext cx="54292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Брак, условия его заключения</a:t>
            </a:r>
            <a:endParaRPr kumimoji="0" lang="ru-RU" sz="240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642918"/>
            <a:ext cx="8858280" cy="830997"/>
          </a:xfrm>
          <a:prstGeom prst="rect">
            <a:avLst/>
          </a:prstGeom>
          <a:solidFill>
            <a:srgbClr val="00B05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720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Взаимное 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добровольное согласие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мужчины и женщины вступить в брак. Согласия третьих лиц закон не требует. 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643050"/>
            <a:ext cx="8786842" cy="646331"/>
          </a:xfrm>
          <a:prstGeom prst="rect">
            <a:avLst/>
          </a:prstGeom>
          <a:solidFill>
            <a:srgbClr val="00B05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/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Достижение брачного возраста. В России и для мужчин и для женщин он составляет 18 лет. 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643174" y="2428868"/>
            <a:ext cx="6286544" cy="2031325"/>
          </a:xfrm>
          <a:prstGeom prst="rect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Согласно Семейному кодексу РФ, если имеются уважительные причины, по решению местных органов власти брачный возраст может быть снижен не более чем на два года (до 16 лет). </a:t>
            </a:r>
          </a:p>
          <a:p>
            <a:pPr lvl="0" indent="45720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Субъектам РФ предоставлено право самостоятельно решать вопрос о возрасте вступления в брак. Лица, вступившие в брак до достижения 18-летнего возраста, становятся полностью дееспособными.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0" y="4714884"/>
            <a:ext cx="8858280" cy="1338828"/>
          </a:xfrm>
          <a:prstGeom prst="rect">
            <a:avLst/>
          </a:prstGeom>
          <a:solidFill>
            <a:srgbClr val="00B050"/>
          </a:solidFill>
          <a:ln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Брак не может быть заключен, если хотя бы одна из сторон уже состоит в другом браке. В нашей стране существует принцип моногамии: человек имеет право одновременно состоять только в одном браке.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428867"/>
            <a:ext cx="2595532" cy="2014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321</TotalTime>
  <Words>879</Words>
  <Application>Microsoft Office PowerPoint</Application>
  <PresentationFormat>Экран (4:3)</PresentationFormat>
  <Paragraphs>111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Понятие и источники семейного права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HATA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§ 46. Понятие и источники семейного права</dc:title>
  <dc:creator>Леонид</dc:creator>
  <cp:lastModifiedBy>COMP</cp:lastModifiedBy>
  <cp:revision>129</cp:revision>
  <dcterms:created xsi:type="dcterms:W3CDTF">2009-09-02T19:45:38Z</dcterms:created>
  <dcterms:modified xsi:type="dcterms:W3CDTF">2011-10-07T18:57:50Z</dcterms:modified>
</cp:coreProperties>
</file>