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39"/>
  </p:notesMasterIdLst>
  <p:sldIdLst>
    <p:sldId id="303" r:id="rId2"/>
    <p:sldId id="304" r:id="rId3"/>
    <p:sldId id="262" r:id="rId4"/>
    <p:sldId id="263" r:id="rId5"/>
    <p:sldId id="266" r:id="rId6"/>
    <p:sldId id="264" r:id="rId7"/>
    <p:sldId id="270" r:id="rId8"/>
    <p:sldId id="271" r:id="rId9"/>
    <p:sldId id="272" r:id="rId10"/>
    <p:sldId id="273" r:id="rId11"/>
    <p:sldId id="274" r:id="rId12"/>
    <p:sldId id="276" r:id="rId13"/>
    <p:sldId id="277" r:id="rId14"/>
    <p:sldId id="275" r:id="rId15"/>
    <p:sldId id="278" r:id="rId16"/>
    <p:sldId id="279" r:id="rId17"/>
    <p:sldId id="265" r:id="rId18"/>
    <p:sldId id="300" r:id="rId19"/>
    <p:sldId id="281" r:id="rId20"/>
    <p:sldId id="287" r:id="rId21"/>
    <p:sldId id="288" r:id="rId22"/>
    <p:sldId id="294" r:id="rId23"/>
    <p:sldId id="282" r:id="rId24"/>
    <p:sldId id="326" r:id="rId25"/>
    <p:sldId id="306" r:id="rId26"/>
    <p:sldId id="328" r:id="rId27"/>
    <p:sldId id="329" r:id="rId28"/>
    <p:sldId id="309" r:id="rId29"/>
    <p:sldId id="302" r:id="rId30"/>
    <p:sldId id="323" r:id="rId31"/>
    <p:sldId id="321" r:id="rId32"/>
    <p:sldId id="322" r:id="rId33"/>
    <p:sldId id="324" r:id="rId34"/>
    <p:sldId id="320" r:id="rId35"/>
    <p:sldId id="311" r:id="rId36"/>
    <p:sldId id="327" r:id="rId37"/>
    <p:sldId id="310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0033CC"/>
    <a:srgbClr val="00CC00"/>
    <a:srgbClr val="0066FF"/>
    <a:srgbClr val="3333FF"/>
    <a:srgbClr val="FF3300"/>
    <a:srgbClr val="33CCFF"/>
    <a:srgbClr val="00FF00"/>
    <a:srgbClr val="6600FF"/>
    <a:srgbClr val="00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2" autoAdjust="0"/>
    <p:restoredTop sz="94681" autoAdjust="0"/>
  </p:normalViewPr>
  <p:slideViewPr>
    <p:cSldViewPr>
      <p:cViewPr>
        <p:scale>
          <a:sx n="50" d="100"/>
          <a:sy n="50" d="100"/>
        </p:scale>
        <p:origin x="-1956" y="-5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image" Target="../media/image7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56951A-FF06-49DB-86E9-60089B506FAF}" type="datetimeFigureOut">
              <a:rPr lang="ru-RU" smtClean="0"/>
              <a:pPr/>
              <a:t>08.02.2012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0AF929-5037-48E7-9ECA-4D838BE88F5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AF929-5037-48E7-9ECA-4D838BE88F5B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13" Type="http://schemas.openxmlformats.org/officeDocument/2006/relationships/slide" Target="slide37.xml"/><Relationship Id="rId3" Type="http://schemas.openxmlformats.org/officeDocument/2006/relationships/slide" Target="slide35.xml"/><Relationship Id="rId7" Type="http://schemas.openxmlformats.org/officeDocument/2006/relationships/slide" Target="slide2.xml"/><Relationship Id="rId12" Type="http://schemas.openxmlformats.org/officeDocument/2006/relationships/image" Target="../media/image5.png"/><Relationship Id="rId17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.png"/><Relationship Id="rId1" Type="http://schemas.openxmlformats.org/officeDocument/2006/relationships/audio" Target="file:///C:\&#1084;&#1072;&#1084;&#1072;\&#1084;&#1086;&#1080;%20&#1088;&#1072;&#1073;&#1086;&#1090;&#1099;\&#1086;&#1090;&#1087;&#1088;&#1072;&#1074;&#1083;&#1103;&#1090;&#1100;%20&#1088;&#1072;&#1073;&#1086;&#1090;&#1099;\&#1089;&#1082;&#1072;&#1079;&#1082;&#1080;\&#1089;&#1082;&#1072;&#1079;&#1082;&#1080;%20&#1075;&#1091;&#1083;&#1103;&#1102;&#1090;%20&#1087;&#1086;%20&#1089;&#1074;&#1077;&#1090;&#1091;.wav" TargetMode="External"/><Relationship Id="rId6" Type="http://schemas.openxmlformats.org/officeDocument/2006/relationships/image" Target="../media/image2.jpeg"/><Relationship Id="rId11" Type="http://schemas.openxmlformats.org/officeDocument/2006/relationships/slide" Target="slide25.xml"/><Relationship Id="rId5" Type="http://schemas.openxmlformats.org/officeDocument/2006/relationships/slide" Target="slide29.xml"/><Relationship Id="rId15" Type="http://schemas.openxmlformats.org/officeDocument/2006/relationships/slide" Target="slide28.xml"/><Relationship Id="rId10" Type="http://schemas.openxmlformats.org/officeDocument/2006/relationships/image" Target="../media/image4.jpeg"/><Relationship Id="rId4" Type="http://schemas.openxmlformats.org/officeDocument/2006/relationships/image" Target="../media/image1.png"/><Relationship Id="rId9" Type="http://schemas.openxmlformats.org/officeDocument/2006/relationships/slide" Target="slide19.xml"/><Relationship Id="rId14" Type="http://schemas.openxmlformats.org/officeDocument/2006/relationships/image" Target="../media/image6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img0.liveinternet.ru/images/attach/c/0/45/326/45326500_kaschey_12.jpg" TargetMode="External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4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gif"/><Relationship Id="rId4" Type="http://schemas.openxmlformats.org/officeDocument/2006/relationships/image" Target="../media/image5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image" Target="../media/image65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8.gif"/><Relationship Id="rId4" Type="http://schemas.openxmlformats.org/officeDocument/2006/relationships/image" Target="../media/image67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73.jpe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79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8.png"/><Relationship Id="rId11" Type="http://schemas.openxmlformats.org/officeDocument/2006/relationships/image" Target="../media/image81.png"/><Relationship Id="rId5" Type="http://schemas.openxmlformats.org/officeDocument/2006/relationships/image" Target="../media/image77.png"/><Relationship Id="rId10" Type="http://schemas.openxmlformats.org/officeDocument/2006/relationships/oleObject" Target="../embeddings/oleObject3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2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3" Type="http://schemas.openxmlformats.org/officeDocument/2006/relationships/image" Target="../media/image83.png"/><Relationship Id="rId7" Type="http://schemas.openxmlformats.org/officeDocument/2006/relationships/image" Target="../media/image86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.jpeg"/><Relationship Id="rId5" Type="http://schemas.openxmlformats.org/officeDocument/2006/relationships/image" Target="../media/image84.jpeg"/><Relationship Id="rId4" Type="http://schemas.openxmlformats.org/officeDocument/2006/relationships/hyperlink" Target="http://s05.radikal.ru/i178/1005/8d/bf2e27e3d7b5.jpg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0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jpeg"/><Relationship Id="rId3" Type="http://schemas.openxmlformats.org/officeDocument/2006/relationships/hyperlink" Target="http://skazkiy.ru/index/0-80" TargetMode="External"/><Relationship Id="rId7" Type="http://schemas.openxmlformats.org/officeDocument/2006/relationships/hyperlink" Target="http://freelance.ru/img/portfolio/big/20563.jpg" TargetMode="External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png"/><Relationship Id="rId5" Type="http://schemas.openxmlformats.org/officeDocument/2006/relationships/slide" Target="slide1.xml"/><Relationship Id="rId4" Type="http://schemas.openxmlformats.org/officeDocument/2006/relationships/image" Target="../media/image9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gif"/><Relationship Id="rId4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read.ru/images/illustrations/1258294972.jpg" TargetMode="External"/><Relationship Id="rId2" Type="http://schemas.openxmlformats.org/officeDocument/2006/relationships/image" Target="../media/image100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4.jpeg"/><Relationship Id="rId4" Type="http://schemas.openxmlformats.org/officeDocument/2006/relationships/image" Target="../media/image10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0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0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00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0.png"/><Relationship Id="rId5" Type="http://schemas.openxmlformats.org/officeDocument/2006/relationships/image" Target="../media/image109.gif"/><Relationship Id="rId4" Type="http://schemas.openxmlformats.org/officeDocument/2006/relationships/image" Target="../media/image9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gif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5.gif"/><Relationship Id="rId5" Type="http://schemas.openxmlformats.org/officeDocument/2006/relationships/image" Target="../media/image114.gif"/><Relationship Id="rId4" Type="http://schemas.openxmlformats.org/officeDocument/2006/relationships/image" Target="../media/image113.g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7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gif"/><Relationship Id="rId3" Type="http://schemas.openxmlformats.org/officeDocument/2006/relationships/hyperlink" Target="NULL" TargetMode="External"/><Relationship Id="rId7" Type="http://schemas.openxmlformats.org/officeDocument/2006/relationships/hyperlink" Target="http://forum.materinstvo.ru/lofiversion/index.php/t371750-100.html" TargetMode="External"/><Relationship Id="rId2" Type="http://schemas.openxmlformats.org/officeDocument/2006/relationships/hyperlink" Target="http://for-creativity.ucoz.ru/news/2009-02-15-1689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ages.yandex.ru/-" TargetMode="External"/><Relationship Id="rId5" Type="http://schemas.openxmlformats.org/officeDocument/2006/relationships/hyperlink" Target="http://images.yandex.ru/" TargetMode="External"/><Relationship Id="rId4" Type="http://schemas.openxmlformats.org/officeDocument/2006/relationships/hyperlink" Target="http://images.google.ru/imghp?hl=ru&amp;tab=wi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hyperlink" Target="http://skazkiy.ru/index/0-83" TargetMode="External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6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3071802" cy="250030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143240" y="3786190"/>
            <a:ext cx="2571768" cy="3071810"/>
          </a:xfrm>
          <a:prstGeom prst="round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</p:pic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" name="Picture 20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929322" y="3857628"/>
            <a:ext cx="3214678" cy="300037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WordArt 7"/>
          <p:cNvSpPr>
            <a:spLocks noChangeArrowheads="1" noChangeShapeType="1" noTextEdit="1"/>
          </p:cNvSpPr>
          <p:nvPr/>
        </p:nvSpPr>
        <p:spPr bwMode="auto">
          <a:xfrm>
            <a:off x="6215074" y="5643578"/>
            <a:ext cx="1500198" cy="500066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274606"/>
              </a:avLst>
            </a:prstTxWarp>
          </a:bodyPr>
          <a:lstStyle/>
          <a:p>
            <a:pPr algn="ctr"/>
            <a:r>
              <a:rPr lang="ru-RU" sz="44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Подумай!</a:t>
            </a:r>
          </a:p>
        </p:txBody>
      </p:sp>
      <p:sp>
        <p:nvSpPr>
          <p:cNvPr id="13" name="TextBox 12"/>
          <p:cNvSpPr txBox="1"/>
          <p:nvPr/>
        </p:nvSpPr>
        <p:spPr>
          <a:xfrm rot="21109079">
            <a:off x="7706084" y="4509760"/>
            <a:ext cx="1198226" cy="911115"/>
          </a:xfrm>
          <a:prstGeom prst="rect">
            <a:avLst/>
          </a:prstGeom>
          <a:noFill/>
        </p:spPr>
        <p:txBody>
          <a:bodyPr wrap="none" rtlCol="0">
            <a:prstTxWarp prst="textChevronInverted">
              <a:avLst>
                <a:gd name="adj" fmla="val 73511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Кто это? 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4" name="Picture 15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3143240" y="0"/>
            <a:ext cx="3071834" cy="250030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WordArt 7"/>
          <p:cNvSpPr>
            <a:spLocks noChangeArrowheads="1" noChangeShapeType="1" noTextEdit="1"/>
          </p:cNvSpPr>
          <p:nvPr/>
        </p:nvSpPr>
        <p:spPr bwMode="auto">
          <a:xfrm>
            <a:off x="4643438" y="857232"/>
            <a:ext cx="1000132" cy="571504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43912"/>
              </a:avLst>
            </a:prstTxWarp>
          </a:bodyPr>
          <a:lstStyle/>
          <a:p>
            <a:pPr algn="ctr"/>
            <a:r>
              <a:rPr lang="ru-RU" sz="28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00FF"/>
                </a:solidFill>
                <a:latin typeface="Arial"/>
                <a:cs typeface="Arial"/>
              </a:rPr>
              <a:t>Бюро</a:t>
            </a:r>
          </a:p>
          <a:p>
            <a:pPr algn="ctr"/>
            <a:r>
              <a:rPr lang="ru-RU" sz="28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00FF"/>
                </a:solidFill>
                <a:latin typeface="Arial"/>
                <a:cs typeface="Arial"/>
              </a:rPr>
              <a:t>находок</a:t>
            </a:r>
            <a:endParaRPr lang="ru-RU" sz="28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CC00FF"/>
              </a:solidFill>
              <a:latin typeface="Arial"/>
              <a:cs typeface="Arial"/>
            </a:endParaRPr>
          </a:p>
        </p:txBody>
      </p:sp>
      <p:pic>
        <p:nvPicPr>
          <p:cNvPr id="15" name="Picture 18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6357917" y="0"/>
            <a:ext cx="2786083" cy="2500307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WordArt 7"/>
          <p:cNvSpPr>
            <a:spLocks noChangeArrowheads="1" noChangeShapeType="1" noTextEdit="1"/>
          </p:cNvSpPr>
          <p:nvPr/>
        </p:nvSpPr>
        <p:spPr bwMode="auto">
          <a:xfrm>
            <a:off x="6500826" y="1285860"/>
            <a:ext cx="857256" cy="928694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716718"/>
              </a:avLst>
            </a:prstTxWarp>
          </a:bodyPr>
          <a:lstStyle/>
          <a:p>
            <a:pPr algn="ctr"/>
            <a:r>
              <a:rPr lang="ru-RU" sz="28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latin typeface="Arial"/>
                <a:cs typeface="Arial"/>
              </a:rPr>
              <a:t>Кто</a:t>
            </a:r>
          </a:p>
          <a:p>
            <a:pPr algn="ctr"/>
            <a:r>
              <a:rPr lang="ru-RU" sz="28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latin typeface="Arial"/>
                <a:cs typeface="Arial"/>
              </a:rPr>
              <a:t>сказал?</a:t>
            </a:r>
            <a:endParaRPr lang="ru-RU" sz="28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66"/>
              </a:solidFill>
              <a:latin typeface="Arial"/>
              <a:cs typeface="Arial"/>
            </a:endParaRPr>
          </a:p>
        </p:txBody>
      </p:sp>
      <p:sp>
        <p:nvSpPr>
          <p:cNvPr id="2" name="Горизонтальный свиток 1">
            <a:hlinkClick r:id="rId13" action="ppaction://hlinksldjump"/>
          </p:cNvPr>
          <p:cNvSpPr/>
          <p:nvPr/>
        </p:nvSpPr>
        <p:spPr>
          <a:xfrm>
            <a:off x="214282" y="2500306"/>
            <a:ext cx="8715436" cy="1357322"/>
          </a:xfrm>
          <a:prstGeom prst="horizontalScroll">
            <a:avLst/>
          </a:prstGeom>
          <a:blipFill>
            <a:blip r:embed="rId14" cstate="email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Wave2">
              <a:avLst/>
            </a:prstTxWarp>
          </a:bodyPr>
          <a:lstStyle/>
          <a:p>
            <a:pPr algn="ctr"/>
            <a:r>
              <a:rPr lang="ru-RU" sz="4400" b="1" dirty="0" smtClean="0">
                <a:solidFill>
                  <a:srgbClr val="0033CC"/>
                </a:solidFill>
              </a:rPr>
              <a:t>Сказки</a:t>
            </a:r>
            <a:r>
              <a:rPr lang="ru-RU" sz="4400" b="1" dirty="0" smtClean="0">
                <a:solidFill>
                  <a:srgbClr val="D60093"/>
                </a:solidFill>
              </a:rPr>
              <a:t> </a:t>
            </a:r>
            <a:r>
              <a:rPr lang="ru-RU" sz="4400" b="1" dirty="0" smtClean="0">
                <a:solidFill>
                  <a:srgbClr val="FF0066"/>
                </a:solidFill>
              </a:rPr>
              <a:t>гуляют</a:t>
            </a:r>
            <a:r>
              <a:rPr lang="ru-RU" sz="4400" b="1" dirty="0" smtClean="0">
                <a:solidFill>
                  <a:srgbClr val="D60093"/>
                </a:solidFill>
              </a:rPr>
              <a:t> </a:t>
            </a:r>
            <a:r>
              <a:rPr lang="ru-RU" sz="4400" b="1" dirty="0" smtClean="0">
                <a:solidFill>
                  <a:srgbClr val="00CC00"/>
                </a:solidFill>
              </a:rPr>
              <a:t>по</a:t>
            </a:r>
            <a:r>
              <a:rPr lang="ru-RU" sz="4400" b="1" dirty="0" smtClean="0">
                <a:solidFill>
                  <a:srgbClr val="D60093"/>
                </a:solidFill>
              </a:rPr>
              <a:t> </a:t>
            </a:r>
            <a:r>
              <a:rPr lang="ru-RU" sz="4400" b="1" dirty="0" smtClean="0">
                <a:solidFill>
                  <a:srgbClr val="3333FF"/>
                </a:solidFill>
                <a:hlinkClick r:id="" action="ppaction://noaction"/>
              </a:rPr>
              <a:t>свету…</a:t>
            </a:r>
            <a:endParaRPr lang="ru-RU" sz="4400" b="1" dirty="0">
              <a:solidFill>
                <a:srgbClr val="3333FF"/>
              </a:solidFill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9" name="Рисунок 18">
            <a:hlinkClick r:id="rId15" action="ppaction://hlinksldjump"/>
          </p:cNvPr>
          <p:cNvPicPr/>
          <p:nvPr/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0" y="3857628"/>
            <a:ext cx="3000364" cy="300037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WordArt 7"/>
          <p:cNvSpPr>
            <a:spLocks noChangeArrowheads="1" noChangeShapeType="1" noTextEdit="1"/>
          </p:cNvSpPr>
          <p:nvPr/>
        </p:nvSpPr>
        <p:spPr bwMode="auto">
          <a:xfrm rot="407889">
            <a:off x="176555" y="4705089"/>
            <a:ext cx="1063899" cy="376779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010988"/>
              </a:avLst>
            </a:prstTxWarp>
          </a:bodyPr>
          <a:lstStyle/>
          <a:p>
            <a:pPr algn="ctr"/>
            <a:r>
              <a:rPr lang="ru-RU" sz="28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33FF"/>
                </a:solidFill>
                <a:latin typeface="Arial"/>
                <a:cs typeface="Arial"/>
              </a:rPr>
              <a:t>Блиц-</a:t>
            </a:r>
          </a:p>
          <a:p>
            <a:pPr algn="ctr"/>
            <a:r>
              <a:rPr lang="ru-RU" sz="28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33FF"/>
                </a:solidFill>
                <a:latin typeface="Arial"/>
                <a:cs typeface="Arial"/>
              </a:rPr>
              <a:t>вопрос</a:t>
            </a:r>
            <a:endParaRPr lang="ru-RU" sz="28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3333FF"/>
              </a:solidFill>
              <a:latin typeface="Arial"/>
              <a:cs typeface="Arial"/>
            </a:endParaRPr>
          </a:p>
        </p:txBody>
      </p:sp>
      <p:sp>
        <p:nvSpPr>
          <p:cNvPr id="18" name="WordArt 7"/>
          <p:cNvSpPr>
            <a:spLocks noChangeArrowheads="1" noChangeShapeType="1" noTextEdit="1"/>
          </p:cNvSpPr>
          <p:nvPr/>
        </p:nvSpPr>
        <p:spPr bwMode="auto">
          <a:xfrm rot="407889">
            <a:off x="1470694" y="1121649"/>
            <a:ext cx="891792" cy="762014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010988"/>
              </a:avLst>
            </a:prstTxWarp>
          </a:bodyPr>
          <a:lstStyle/>
          <a:p>
            <a:pPr algn="ctr"/>
            <a:r>
              <a:rPr lang="ru-RU" sz="28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33FF"/>
                </a:solidFill>
                <a:latin typeface="Arial"/>
                <a:cs typeface="Arial"/>
              </a:rPr>
              <a:t>Подскажи</a:t>
            </a:r>
          </a:p>
          <a:p>
            <a:pPr algn="ctr"/>
            <a:r>
              <a:rPr lang="ru-RU" sz="28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33FF"/>
                </a:solidFill>
                <a:latin typeface="Arial"/>
                <a:cs typeface="Arial"/>
              </a:rPr>
              <a:t>словечко</a:t>
            </a:r>
            <a:endParaRPr lang="ru-RU" sz="28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3333FF"/>
              </a:solidFill>
              <a:latin typeface="Arial"/>
              <a:cs typeface="Arial"/>
            </a:endParaRPr>
          </a:p>
        </p:txBody>
      </p:sp>
      <p:pic>
        <p:nvPicPr>
          <p:cNvPr id="22" name="сказки гуляют по свету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7" cstate="email"/>
          <a:stretch>
            <a:fillRect/>
          </a:stretch>
        </p:blipFill>
        <p:spPr>
          <a:xfrm>
            <a:off x="5572132" y="335756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988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0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57224" y="285728"/>
            <a:ext cx="185499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6600" b="1" dirty="0" smtClean="0">
                <a:solidFill>
                  <a:srgbClr val="3333FF"/>
                </a:solidFill>
              </a:rPr>
              <a:t>4 5 6</a:t>
            </a:r>
            <a:endParaRPr lang="ru-RU" sz="6600" b="1" dirty="0">
              <a:solidFill>
                <a:srgbClr val="3333FF"/>
              </a:solidFill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785786" y="571480"/>
            <a:ext cx="1928826" cy="571504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" name="Прямая соединительная линия 1"/>
          <p:cNvCxnSpPr/>
          <p:nvPr/>
        </p:nvCxnSpPr>
        <p:spPr>
          <a:xfrm flipV="1">
            <a:off x="785786" y="571480"/>
            <a:ext cx="1857388" cy="571504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3" name="Picture 20" descr="E:\мама\Мои рисунки\рисунки\язык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00562" y="1214422"/>
            <a:ext cx="1714512" cy="1961649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4929190" y="142852"/>
            <a:ext cx="114807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6600" b="1" i="1" dirty="0" err="1" smtClean="0">
                <a:solidFill>
                  <a:srgbClr val="3333FF"/>
                </a:solidFill>
              </a:rPr>
              <a:t>зы</a:t>
            </a:r>
            <a:endParaRPr lang="ru-RU" sz="6600" b="1" i="1" dirty="0">
              <a:solidFill>
                <a:srgbClr val="3333FF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465446" y="1571612"/>
            <a:ext cx="267855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9600" b="1" i="1" dirty="0" smtClean="0">
                <a:solidFill>
                  <a:srgbClr val="7030A0"/>
                </a:solidFill>
              </a:rPr>
              <a:t>К=ГА</a:t>
            </a:r>
            <a:endParaRPr lang="ru-RU" sz="9600" b="1" i="1" dirty="0">
              <a:solidFill>
                <a:srgbClr val="7030A0"/>
              </a:solidFill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4857752" y="500042"/>
            <a:ext cx="1357322" cy="500066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4857752" y="500042"/>
            <a:ext cx="1285884" cy="428628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214282" y="3929066"/>
            <a:ext cx="5900974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Баба Яга</a:t>
            </a:r>
            <a:endParaRPr lang="ru-RU" sz="10000" b="1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Рисунок 11" descr="сказочные герои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72198" y="2786058"/>
            <a:ext cx="2714644" cy="4071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 descr="C:\мама\Мои рисунки\аниме  насекомые,слоны,крокодилы\baboo4kka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0034" y="1214422"/>
            <a:ext cx="2000264" cy="2000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4286256"/>
            <a:ext cx="5378524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0" b="1" spc="50" dirty="0" smtClean="0">
                <a:ln w="11430"/>
                <a:solidFill>
                  <a:srgbClr val="FF66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Пятачок</a:t>
            </a:r>
            <a:endParaRPr lang="ru-RU" sz="10000" b="1" spc="50" dirty="0">
              <a:ln w="11430"/>
              <a:solidFill>
                <a:srgbClr val="FF66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285728"/>
            <a:ext cx="1816523" cy="39395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50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cs typeface="CordiaUPC" pitchFamily="34" charset="-34"/>
              </a:rPr>
              <a:t>5</a:t>
            </a:r>
            <a:endParaRPr lang="ru-RU" sz="25000" b="1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  <a:cs typeface="CordiaUPC" pitchFamily="34" charset="-34"/>
            </a:endParaRPr>
          </a:p>
        </p:txBody>
      </p:sp>
      <p:sp>
        <p:nvSpPr>
          <p:cNvPr id="4" name="Прямоугольник 3"/>
          <p:cNvSpPr/>
          <p:nvPr/>
        </p:nvSpPr>
        <p:spPr>
          <a:xfrm flipH="1">
            <a:off x="1571604" y="-1000156"/>
            <a:ext cx="85725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0" dirty="0" smtClean="0">
                <a:solidFill>
                  <a:srgbClr val="FF0000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FF0000"/>
              </a:solidFill>
              <a:latin typeface="Gabriola" pitchFamily="82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00364" y="1142984"/>
            <a:ext cx="2445256" cy="250033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 flipH="1">
            <a:off x="2786050" y="-1214470"/>
            <a:ext cx="85725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0" dirty="0" smtClean="0">
                <a:solidFill>
                  <a:srgbClr val="FF0000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FF0000"/>
              </a:solidFill>
              <a:latin typeface="Gabriola" pitchFamily="8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57554" y="0"/>
            <a:ext cx="166423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6600" b="1" dirty="0" smtClean="0">
                <a:solidFill>
                  <a:srgbClr val="3333FF"/>
                </a:solidFill>
              </a:rPr>
              <a:t>Я=А</a:t>
            </a:r>
            <a:endParaRPr lang="ru-RU" sz="6600" b="1" dirty="0">
              <a:solidFill>
                <a:srgbClr val="3333FF"/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email"/>
          <a:srcRect r="-1197" b="10256"/>
          <a:stretch>
            <a:fillRect/>
          </a:stretch>
        </p:blipFill>
        <p:spPr bwMode="auto">
          <a:xfrm>
            <a:off x="5715008" y="1000108"/>
            <a:ext cx="2567686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 flipH="1">
            <a:off x="7286644" y="-1214470"/>
            <a:ext cx="85725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0" dirty="0" smtClean="0">
                <a:solidFill>
                  <a:srgbClr val="FF0000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FF0000"/>
              </a:solidFill>
              <a:latin typeface="Gabriola" pitchFamily="82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7000892" y="-1214470"/>
            <a:ext cx="85725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0" dirty="0" smtClean="0">
                <a:solidFill>
                  <a:srgbClr val="FF0000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FF0000"/>
              </a:solidFill>
              <a:latin typeface="Gabriola" pitchFamily="82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929322" y="0"/>
            <a:ext cx="123463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6600" b="1" dirty="0" smtClean="0">
                <a:solidFill>
                  <a:srgbClr val="3333FF"/>
                </a:solidFill>
              </a:rPr>
              <a:t>2 1</a:t>
            </a:r>
            <a:endParaRPr lang="ru-RU" sz="6600" b="1" dirty="0">
              <a:solidFill>
                <a:srgbClr val="3333FF"/>
              </a:solidFill>
            </a:endParaRPr>
          </a:p>
        </p:txBody>
      </p:sp>
      <p:pic>
        <p:nvPicPr>
          <p:cNvPr id="13" name="Picture 5" descr="пятач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15074" y="3714752"/>
            <a:ext cx="2071702" cy="28855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4214818"/>
            <a:ext cx="624658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spc="50" dirty="0" smtClean="0">
                <a:ln w="11430"/>
                <a:solidFill>
                  <a:srgbClr val="3333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Мальвина</a:t>
            </a:r>
            <a:r>
              <a:rPr lang="ru-RU" sz="8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abriola" pitchFamily="82" charset="0"/>
                <a:cs typeface="CordiaUPC" pitchFamily="34" charset="-34"/>
              </a:rPr>
              <a:t> </a:t>
            </a:r>
            <a:endParaRPr lang="ru-RU" sz="8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abriola" pitchFamily="82" charset="0"/>
              <a:cs typeface="CordiaUPC" pitchFamily="34" charset="-34"/>
            </a:endParaRPr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00562" y="1214422"/>
            <a:ext cx="2883156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000232" y="-1357346"/>
            <a:ext cx="606256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0" dirty="0" smtClean="0">
                <a:solidFill>
                  <a:srgbClr val="3333FF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3333FF"/>
              </a:solidFill>
              <a:latin typeface="Gabriola" pitchFamily="8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5984" y="-1357346"/>
            <a:ext cx="606256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0" dirty="0" smtClean="0">
                <a:solidFill>
                  <a:srgbClr val="3333FF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3333FF"/>
              </a:solidFill>
              <a:latin typeface="Gabriola" pitchFamily="8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71736" y="-1357346"/>
            <a:ext cx="606256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0" dirty="0" smtClean="0">
                <a:solidFill>
                  <a:srgbClr val="3333FF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3333FF"/>
              </a:solidFill>
              <a:latin typeface="Gabriola" pitchFamily="82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57818" y="142852"/>
            <a:ext cx="123463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6600" b="1" dirty="0" smtClean="0">
                <a:solidFill>
                  <a:srgbClr val="3333FF"/>
                </a:solidFill>
              </a:rPr>
              <a:t>3 5</a:t>
            </a:r>
            <a:endParaRPr lang="ru-RU" sz="6600" b="1" dirty="0">
              <a:solidFill>
                <a:srgbClr val="3333FF"/>
              </a:solidFill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357818" y="428604"/>
            <a:ext cx="1214446" cy="571504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5286380" y="500042"/>
            <a:ext cx="1285884" cy="428628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WordArt 2"/>
          <p:cNvSpPr>
            <a:spLocks noChangeArrowheads="1" noChangeShapeType="1" noTextEdit="1"/>
          </p:cNvSpPr>
          <p:nvPr/>
        </p:nvSpPr>
        <p:spPr bwMode="auto">
          <a:xfrm>
            <a:off x="3143240" y="1357298"/>
            <a:ext cx="1285884" cy="221457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9600" kern="10" spc="0" dirty="0" err="1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ь</a:t>
            </a:r>
            <a:endParaRPr lang="ru-RU" sz="9600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6" name="WordArt 2"/>
          <p:cNvSpPr>
            <a:spLocks noChangeArrowheads="1" noChangeShapeType="1" noTextEdit="1"/>
          </p:cNvSpPr>
          <p:nvPr/>
        </p:nvSpPr>
        <p:spPr bwMode="auto">
          <a:xfrm>
            <a:off x="7358082" y="1214422"/>
            <a:ext cx="1285884" cy="207170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9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А</a:t>
            </a:r>
            <a:endParaRPr lang="ru-RU" sz="9600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4" name="Picture 21" descr="Рисунок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>
            <a:off x="166723" y="1261981"/>
            <a:ext cx="2277533" cy="2182416"/>
          </a:xfrm>
          <a:prstGeom prst="rect">
            <a:avLst/>
          </a:prstGeom>
          <a:noFill/>
        </p:spPr>
      </p:pic>
      <p:pic>
        <p:nvPicPr>
          <p:cNvPr id="17" name="Picture 4" descr="E:\мама\Мои рисунки\рисунки\мальвина.jpg"/>
          <p:cNvPicPr>
            <a:picLocks noChangeAspect="1" noChangeArrowheads="1"/>
          </p:cNvPicPr>
          <p:nvPr/>
        </p:nvPicPr>
        <p:blipFill>
          <a:blip r:embed="rId4" cstate="email"/>
          <a:srcRect b="3968"/>
          <a:stretch>
            <a:fillRect/>
          </a:stretch>
        </p:blipFill>
        <p:spPr bwMode="auto">
          <a:xfrm>
            <a:off x="6286512" y="3400418"/>
            <a:ext cx="2857488" cy="34575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714612" y="-1000156"/>
            <a:ext cx="606256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0" dirty="0" smtClean="0">
                <a:solidFill>
                  <a:srgbClr val="3333FF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3333FF"/>
              </a:solidFill>
              <a:latin typeface="Gabriola" pitchFamily="8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00364" y="-1000156"/>
            <a:ext cx="606256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0" dirty="0" smtClean="0">
                <a:solidFill>
                  <a:srgbClr val="3333FF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3333FF"/>
              </a:solidFill>
              <a:latin typeface="Gabriola" pitchFamily="82" charset="0"/>
            </a:endParaRPr>
          </a:p>
        </p:txBody>
      </p:sp>
      <p:pic>
        <p:nvPicPr>
          <p:cNvPr id="6" name="Picture 1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29058" y="928670"/>
            <a:ext cx="2881332" cy="2593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4857752" y="0"/>
            <a:ext cx="90922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6600" b="1" dirty="0" smtClean="0">
                <a:solidFill>
                  <a:srgbClr val="008080"/>
                </a:solidFill>
              </a:rPr>
              <a:t>Н</a:t>
            </a:r>
            <a:r>
              <a:rPr lang="ru-RU" sz="6600" b="1" dirty="0" smtClean="0">
                <a:solidFill>
                  <a:srgbClr val="3333FF"/>
                </a:solidFill>
              </a:rPr>
              <a:t> </a:t>
            </a:r>
            <a:endParaRPr lang="ru-RU" sz="6600" b="1" dirty="0">
              <a:solidFill>
                <a:srgbClr val="3333FF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4857752" y="214290"/>
            <a:ext cx="785818" cy="571504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6937947" y="1785926"/>
            <a:ext cx="220605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6600" b="1" dirty="0" smtClean="0">
                <a:solidFill>
                  <a:srgbClr val="C00000"/>
                </a:solidFill>
              </a:rPr>
              <a:t>ОК=Й</a:t>
            </a:r>
            <a:endParaRPr lang="ru-RU" sz="6600" b="1" dirty="0">
              <a:solidFill>
                <a:srgbClr val="C0000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85720" y="4143380"/>
            <a:ext cx="4366901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Кощей</a:t>
            </a:r>
            <a:endParaRPr lang="ru-RU" sz="100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i-main-pic" descr="Картинка 225 из 9712">
            <a:hlinkClick r:id="rId3" tgtFrame="_blank"/>
          </p:cNvPr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429256" y="3786190"/>
            <a:ext cx="3286148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flipH="1">
            <a:off x="214282" y="500042"/>
            <a:ext cx="2466992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214290"/>
            <a:ext cx="217880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6600" b="1" dirty="0" smtClean="0">
                <a:solidFill>
                  <a:srgbClr val="3333FF"/>
                </a:solidFill>
              </a:rPr>
              <a:t>НД=Б</a:t>
            </a:r>
            <a:endParaRPr lang="ru-RU" sz="6600" b="1" dirty="0">
              <a:solidFill>
                <a:srgbClr val="3333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5984" y="-714404"/>
            <a:ext cx="606256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0" dirty="0" smtClean="0">
                <a:solidFill>
                  <a:srgbClr val="FF0000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FF0000"/>
              </a:solidFill>
              <a:latin typeface="Gabriola" pitchFamily="82" charset="0"/>
            </a:endParaRPr>
          </a:p>
        </p:txBody>
      </p:sp>
      <p:sp>
        <p:nvSpPr>
          <p:cNvPr id="6" name="WordArt 2"/>
          <p:cNvSpPr>
            <a:spLocks noChangeArrowheads="1" noChangeShapeType="1" noTextEdit="1"/>
          </p:cNvSpPr>
          <p:nvPr/>
        </p:nvSpPr>
        <p:spPr bwMode="auto">
          <a:xfrm>
            <a:off x="3214678" y="1357298"/>
            <a:ext cx="1428760" cy="218599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9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С</a:t>
            </a:r>
            <a:endParaRPr lang="ru-RU" sz="9600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857884" y="214290"/>
            <a:ext cx="160973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6600" b="1" dirty="0" smtClean="0">
                <a:solidFill>
                  <a:srgbClr val="C00000"/>
                </a:solidFill>
              </a:rPr>
              <a:t>Н=С</a:t>
            </a:r>
            <a:endParaRPr lang="ru-RU" sz="66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1538" y="4286256"/>
            <a:ext cx="3764172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spc="50" dirty="0" smtClean="0">
                <a:ln w="11430"/>
                <a:solidFill>
                  <a:srgbClr val="B40C94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Карабас</a:t>
            </a:r>
          </a:p>
          <a:p>
            <a:r>
              <a:rPr lang="ru-RU" sz="6600" b="1" spc="50" dirty="0" err="1" smtClean="0">
                <a:ln w="11430"/>
                <a:solidFill>
                  <a:srgbClr val="B40C94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Барабас</a:t>
            </a:r>
            <a:endParaRPr lang="ru-RU" sz="6600" b="1" spc="50" dirty="0">
              <a:ln w="11430"/>
              <a:solidFill>
                <a:srgbClr val="B40C94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5" name="Рисунок 4" descr="art_3_5_clip_image01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00826" y="3991336"/>
            <a:ext cx="1993386" cy="286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00694" y="1214422"/>
            <a:ext cx="2286017" cy="2691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7" name="Picture 1" descr="C:\мама\Мои рисунки\аниме алфавит, книги,шк.принадлежности\Рисунок1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42910" y="1714488"/>
            <a:ext cx="1233490" cy="12334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1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11" y="500042"/>
            <a:ext cx="2786082" cy="2231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3571868" y="-1071594"/>
            <a:ext cx="606256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0" dirty="0" smtClean="0">
                <a:solidFill>
                  <a:srgbClr val="FF0000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FF0000"/>
              </a:solidFill>
              <a:latin typeface="Gabriola" pitchFamily="8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844" y="-1000156"/>
            <a:ext cx="606256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0" dirty="0" smtClean="0">
                <a:solidFill>
                  <a:srgbClr val="FF0000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FF0000"/>
              </a:solidFill>
              <a:latin typeface="Gabriola" pitchFamily="8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86116" y="-1071594"/>
            <a:ext cx="606256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0" dirty="0" smtClean="0">
                <a:solidFill>
                  <a:srgbClr val="FF0000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FF0000"/>
              </a:solidFill>
              <a:latin typeface="Gabriola" pitchFamily="82" charset="0"/>
            </a:endParaRPr>
          </a:p>
        </p:txBody>
      </p:sp>
      <p:sp>
        <p:nvSpPr>
          <p:cNvPr id="9" name="WordArt 2"/>
          <p:cNvSpPr>
            <a:spLocks noChangeArrowheads="1" noChangeShapeType="1" noTextEdit="1"/>
          </p:cNvSpPr>
          <p:nvPr/>
        </p:nvSpPr>
        <p:spPr bwMode="auto">
          <a:xfrm>
            <a:off x="6786578" y="1214422"/>
            <a:ext cx="2071702" cy="135732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1172"/>
              </a:avLst>
            </a:prstTxWarp>
          </a:bodyPr>
          <a:lstStyle/>
          <a:p>
            <a:pPr algn="ctr" rtl="0"/>
            <a:r>
              <a:rPr lang="ru-RU" sz="9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А=Я</a:t>
            </a:r>
            <a:endParaRPr lang="ru-RU" sz="9600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0" y="285728"/>
            <a:ext cx="2071702" cy="27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4714876" y="-1585050"/>
            <a:ext cx="606256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0" dirty="0" smtClean="0">
                <a:solidFill>
                  <a:srgbClr val="FF0000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FF0000"/>
              </a:solidFill>
              <a:latin typeface="Gabriola" pitchFamily="82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7158" y="4000504"/>
            <a:ext cx="413286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b="1" spc="50" dirty="0" smtClean="0">
                <a:ln w="11430"/>
                <a:solidFill>
                  <a:srgbClr val="3333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Емеля</a:t>
            </a:r>
            <a:endParaRPr lang="ru-RU" sz="9600" b="1" spc="50" dirty="0">
              <a:ln w="11430"/>
              <a:solidFill>
                <a:srgbClr val="3333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72000" y="3643314"/>
            <a:ext cx="4341361" cy="2952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10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428604"/>
            <a:ext cx="1647539" cy="1700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928794" y="-1585050"/>
            <a:ext cx="606256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0" dirty="0" smtClean="0">
                <a:solidFill>
                  <a:srgbClr val="3333FF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3333FF"/>
              </a:solidFill>
              <a:latin typeface="Gabriola" pitchFamily="8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43042" y="-1585050"/>
            <a:ext cx="606256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0" dirty="0" smtClean="0">
                <a:solidFill>
                  <a:srgbClr val="3333FF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3333FF"/>
              </a:solidFill>
              <a:latin typeface="Gabriola" pitchFamily="82" charset="0"/>
            </a:endParaRPr>
          </a:p>
        </p:txBody>
      </p:sp>
      <p:pic>
        <p:nvPicPr>
          <p:cNvPr id="8" name="Picture 1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00298" y="1000108"/>
            <a:ext cx="3000396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3286116" y="0"/>
            <a:ext cx="183575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6600" b="1" dirty="0" smtClean="0">
                <a:solidFill>
                  <a:srgbClr val="3333FF"/>
                </a:solidFill>
              </a:rPr>
              <a:t> Д=Т</a:t>
            </a:r>
            <a:endParaRPr lang="ru-RU" sz="6600" b="1" dirty="0">
              <a:solidFill>
                <a:srgbClr val="3333FF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214942" y="-1285908"/>
            <a:ext cx="606256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0" dirty="0" smtClean="0">
                <a:solidFill>
                  <a:srgbClr val="3333FF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3333FF"/>
              </a:solidFill>
              <a:latin typeface="Gabriola" pitchFamily="82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572000" y="-1285908"/>
            <a:ext cx="606256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0" dirty="0" smtClean="0">
                <a:solidFill>
                  <a:srgbClr val="3333FF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3333FF"/>
              </a:solidFill>
              <a:latin typeface="Gabriola" pitchFamily="82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929190" y="-1285908"/>
            <a:ext cx="606256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0" dirty="0" smtClean="0">
                <a:solidFill>
                  <a:srgbClr val="3333FF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3333FF"/>
              </a:solidFill>
              <a:latin typeface="Gabriola" pitchFamily="82" charset="0"/>
            </a:endParaRPr>
          </a:p>
        </p:txBody>
      </p:sp>
      <p:pic>
        <p:nvPicPr>
          <p:cNvPr id="15" name="Picture 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929321" y="784186"/>
            <a:ext cx="2167371" cy="2216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Прямоугольник 16"/>
          <p:cNvSpPr/>
          <p:nvPr/>
        </p:nvSpPr>
        <p:spPr>
          <a:xfrm>
            <a:off x="5929322" y="-1285908"/>
            <a:ext cx="606256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0" dirty="0" smtClean="0">
                <a:solidFill>
                  <a:srgbClr val="3333FF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3333FF"/>
              </a:solidFill>
              <a:latin typeface="Gabriola" pitchFamily="82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358214" y="-1357346"/>
            <a:ext cx="606256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0" dirty="0" smtClean="0">
                <a:solidFill>
                  <a:srgbClr val="3333FF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3333FF"/>
              </a:solidFill>
              <a:latin typeface="Gabriola" pitchFamily="82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358082" y="-1357346"/>
            <a:ext cx="606256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0" dirty="0" smtClean="0">
                <a:solidFill>
                  <a:srgbClr val="3333FF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3333FF"/>
              </a:solidFill>
              <a:latin typeface="Gabriola" pitchFamily="82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8001024" y="-1357346"/>
            <a:ext cx="606256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0" dirty="0" smtClean="0">
                <a:solidFill>
                  <a:srgbClr val="3333FF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3333FF"/>
              </a:solidFill>
              <a:latin typeface="Gabriola" pitchFamily="82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643834" y="-1357346"/>
            <a:ext cx="606256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0" dirty="0" smtClean="0">
                <a:solidFill>
                  <a:srgbClr val="3333FF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3333FF"/>
              </a:solidFill>
              <a:latin typeface="Gabriola" pitchFamily="82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214678" y="4286256"/>
            <a:ext cx="55810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spc="50" dirty="0" smtClean="0">
                <a:ln w="11430"/>
                <a:solidFill>
                  <a:srgbClr val="B40C94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Буратино</a:t>
            </a:r>
            <a:endParaRPr lang="ru-RU" sz="8800" b="1" spc="50" dirty="0">
              <a:ln w="11430"/>
              <a:solidFill>
                <a:srgbClr val="B40C94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3" name="Picture 6" descr="E:\мама\Мои рисунки\рисунки\снова буратино.bmp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r="326" b="-1063"/>
          <a:stretch>
            <a:fillRect/>
          </a:stretch>
        </p:blipFill>
        <p:spPr bwMode="auto">
          <a:xfrm>
            <a:off x="285720" y="2786058"/>
            <a:ext cx="2643206" cy="40719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email"/>
          <a:srcRect l="13333" t="3348" r="-1" b="9598"/>
          <a:stretch>
            <a:fillRect/>
          </a:stretch>
        </p:blipFill>
        <p:spPr bwMode="auto">
          <a:xfrm rot="19682416">
            <a:off x="3244799" y="887354"/>
            <a:ext cx="2428892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7224" y="1000108"/>
            <a:ext cx="2020675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357158" y="-1214470"/>
            <a:ext cx="606256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0" dirty="0" smtClean="0">
                <a:solidFill>
                  <a:srgbClr val="3333FF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3333FF"/>
              </a:solidFill>
              <a:latin typeface="Gabriola" pitchFamily="82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-1214470"/>
            <a:ext cx="606256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0" dirty="0" smtClean="0">
                <a:solidFill>
                  <a:srgbClr val="3333FF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3333FF"/>
              </a:solidFill>
              <a:latin typeface="Gabriola" pitchFamily="82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28662" y="0"/>
            <a:ext cx="188224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6600" b="1" dirty="0" smtClean="0">
                <a:solidFill>
                  <a:srgbClr val="3333FF"/>
                </a:solidFill>
              </a:rPr>
              <a:t> А=О</a:t>
            </a:r>
            <a:endParaRPr lang="ru-RU" sz="6600" b="1" dirty="0">
              <a:solidFill>
                <a:srgbClr val="3333FF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29190" y="-1071594"/>
            <a:ext cx="606256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0" dirty="0" smtClean="0">
                <a:solidFill>
                  <a:srgbClr val="3333FF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3333FF"/>
              </a:solidFill>
              <a:latin typeface="Gabriola" pitchFamily="82" charset="0"/>
            </a:endParaRPr>
          </a:p>
        </p:txBody>
      </p:sp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4" cstate="email"/>
          <a:srcRect l="6896" t="10344" r="13793" b="6897"/>
          <a:stretch>
            <a:fillRect/>
          </a:stretch>
        </p:blipFill>
        <p:spPr bwMode="auto">
          <a:xfrm>
            <a:off x="5572132" y="1142984"/>
            <a:ext cx="2071702" cy="2161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Прямоугольник 12"/>
          <p:cNvSpPr/>
          <p:nvPr/>
        </p:nvSpPr>
        <p:spPr>
          <a:xfrm>
            <a:off x="5786446" y="214290"/>
            <a:ext cx="142539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6600" b="1" dirty="0" smtClean="0">
                <a:solidFill>
                  <a:srgbClr val="3333FF"/>
                </a:solidFill>
              </a:rPr>
              <a:t> 2 3</a:t>
            </a:r>
            <a:endParaRPr lang="ru-RU" sz="6600" b="1" dirty="0">
              <a:solidFill>
                <a:srgbClr val="3333FF"/>
              </a:solidFill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V="1">
            <a:off x="5857884" y="428604"/>
            <a:ext cx="1500198" cy="642942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5786446" y="357166"/>
            <a:ext cx="1500198" cy="714380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714348" y="4143380"/>
            <a:ext cx="4952318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Золуш</a:t>
            </a:r>
            <a:r>
              <a:rPr lang="ru-RU" sz="8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ка</a:t>
            </a:r>
            <a:endParaRPr lang="ru-RU" sz="80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Рисунок 15" descr="Вот такой сначала была Золушка.."/>
          <p:cNvPicPr/>
          <p:nvPr/>
        </p:nvPicPr>
        <p:blipFill>
          <a:blip r:embed="rId5" cstate="email"/>
          <a:srcRect r="1219" b="7856"/>
          <a:stretch>
            <a:fillRect/>
          </a:stretch>
        </p:blipFill>
        <p:spPr bwMode="auto">
          <a:xfrm>
            <a:off x="6429388" y="3357562"/>
            <a:ext cx="2428892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1498" y="3432851"/>
            <a:ext cx="3146122" cy="3188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4214810" y="3643314"/>
            <a:ext cx="4769767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Змей</a:t>
            </a:r>
          </a:p>
          <a:p>
            <a:r>
              <a:rPr lang="ru-RU" sz="7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Горыныч</a:t>
            </a:r>
            <a:endParaRPr lang="ru-RU" sz="72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 cstate="email"/>
          <a:srcRect l="7143" t="14285" r="10714" b="14286"/>
          <a:stretch>
            <a:fillRect/>
          </a:stretch>
        </p:blipFill>
        <p:spPr bwMode="auto">
          <a:xfrm>
            <a:off x="500034" y="928670"/>
            <a:ext cx="2143140" cy="1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642910" y="0"/>
            <a:ext cx="188224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6600" b="1" dirty="0" smtClean="0">
                <a:solidFill>
                  <a:srgbClr val="3333FF"/>
                </a:solidFill>
              </a:rPr>
              <a:t> Я=Й</a:t>
            </a:r>
            <a:endParaRPr lang="ru-RU" sz="6600" b="1" dirty="0">
              <a:solidFill>
                <a:srgbClr val="3333FF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71802" y="928670"/>
            <a:ext cx="2705100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786578" y="928670"/>
            <a:ext cx="1676747" cy="171451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Рисунок 97" descr="http://dob.1september.ru/2001/04/vkl/20.gif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8215306" y="5917518"/>
            <a:ext cx="928694" cy="940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3071802" y="0"/>
            <a:ext cx="302538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6600" b="1" dirty="0" smtClean="0">
                <a:solidFill>
                  <a:srgbClr val="3333FF"/>
                </a:solidFill>
              </a:rPr>
              <a:t> ОХ=ЫН</a:t>
            </a:r>
            <a:endParaRPr lang="ru-RU" sz="6600" b="1" dirty="0">
              <a:solidFill>
                <a:srgbClr val="3333FF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429388" y="0"/>
            <a:ext cx="195919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6600" b="1" dirty="0" smtClean="0">
                <a:solidFill>
                  <a:srgbClr val="3333FF"/>
                </a:solidFill>
              </a:rPr>
              <a:t> Я=Ы</a:t>
            </a:r>
            <a:endParaRPr lang="ru-RU" sz="6600" b="1" dirty="0">
              <a:solidFill>
                <a:srgbClr val="3333FF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215074" y="-1285908"/>
            <a:ext cx="606256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0" dirty="0" smtClean="0">
                <a:solidFill>
                  <a:srgbClr val="FF0000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FF0000"/>
              </a:solidFill>
              <a:latin typeface="Gabriola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214290"/>
            <a:ext cx="6786610" cy="476075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WordArt 7"/>
          <p:cNvSpPr>
            <a:spLocks noChangeArrowheads="1" noChangeShapeType="1" noTextEdit="1"/>
          </p:cNvSpPr>
          <p:nvPr/>
        </p:nvSpPr>
        <p:spPr bwMode="auto">
          <a:xfrm>
            <a:off x="3571868" y="2000240"/>
            <a:ext cx="2357454" cy="928694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114390"/>
              </a:avLst>
            </a:prstTxWarp>
          </a:bodyPr>
          <a:lstStyle/>
          <a:p>
            <a:pPr algn="ctr"/>
            <a:r>
              <a:rPr lang="ru-RU" sz="60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00FF"/>
                </a:solidFill>
                <a:latin typeface="Arial"/>
                <a:cs typeface="Arial"/>
              </a:rPr>
              <a:t>Бюро </a:t>
            </a:r>
          </a:p>
          <a:p>
            <a:pPr algn="ctr"/>
            <a:r>
              <a:rPr lang="ru-RU" sz="60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00FF"/>
                </a:solidFill>
                <a:latin typeface="Arial"/>
                <a:cs typeface="Arial"/>
              </a:rPr>
              <a:t>находок </a:t>
            </a:r>
            <a:endParaRPr lang="ru-RU" sz="60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CC00FF"/>
              </a:solidFill>
              <a:latin typeface="Arial"/>
              <a:cs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00232" y="5214950"/>
            <a:ext cx="5572164" cy="1357322"/>
          </a:xfrm>
          <a:prstGeom prst="rect">
            <a:avLst/>
          </a:prstGeom>
          <a:noFill/>
        </p:spPr>
        <p:txBody>
          <a:bodyPr wrap="none" rtlCol="0">
            <a:prstTxWarp prst="textChevronInverted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r>
              <a:rPr lang="ru-RU" b="1" spc="50" dirty="0" smtClean="0">
                <a:ln w="11430"/>
                <a:solidFill>
                  <a:srgbClr val="3333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Чей предмет?  </a:t>
            </a:r>
            <a:endParaRPr lang="ru-RU" b="1" spc="50" dirty="0">
              <a:ln w="11430"/>
              <a:solidFill>
                <a:srgbClr val="3333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3" descr="flower03"/>
          <p:cNvPicPr>
            <a:picLocks noChangeAspect="1" noChangeArrowheads="1" noCrop="1"/>
          </p:cNvPicPr>
          <p:nvPr/>
        </p:nvPicPr>
        <p:blipFill>
          <a:blip r:embed="rId3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43306" y="2571744"/>
            <a:ext cx="1571604" cy="1349968"/>
          </a:xfrm>
          <a:prstGeom prst="rect">
            <a:avLst/>
          </a:prstGeom>
          <a:noFill/>
        </p:spPr>
      </p:pic>
      <p:pic>
        <p:nvPicPr>
          <p:cNvPr id="11" name="Picture 11" descr="6f7d849564189ad3d9e690cdc244ebf5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928794" y="2214554"/>
            <a:ext cx="642942" cy="642942"/>
          </a:xfrm>
          <a:prstGeom prst="rect">
            <a:avLst/>
          </a:prstGeom>
          <a:noFill/>
        </p:spPr>
      </p:pic>
      <p:pic>
        <p:nvPicPr>
          <p:cNvPr id="15" name="Picture 3" descr="E:\мама\Мои рисунки\анимации\EMAIL016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429256" y="1285860"/>
            <a:ext cx="512823" cy="6243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43042" y="642918"/>
            <a:ext cx="6143668" cy="553317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WordArt 7"/>
          <p:cNvSpPr>
            <a:spLocks noChangeArrowheads="1" noChangeShapeType="1" noTextEdit="1"/>
          </p:cNvSpPr>
          <p:nvPr/>
        </p:nvSpPr>
        <p:spPr bwMode="auto">
          <a:xfrm>
            <a:off x="2428860" y="3929066"/>
            <a:ext cx="2286016" cy="852199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ru-RU" sz="44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Подумай!</a:t>
            </a:r>
          </a:p>
        </p:txBody>
      </p:sp>
      <p:sp>
        <p:nvSpPr>
          <p:cNvPr id="4" name="TextBox 3"/>
          <p:cNvSpPr txBox="1"/>
          <p:nvPr/>
        </p:nvSpPr>
        <p:spPr>
          <a:xfrm rot="21109079">
            <a:off x="5012826" y="2021608"/>
            <a:ext cx="2404493" cy="1347324"/>
          </a:xfrm>
          <a:prstGeom prst="rect">
            <a:avLst/>
          </a:prstGeom>
          <a:noFill/>
        </p:spPr>
        <p:txBody>
          <a:bodyPr wrap="none" rtlCol="0">
            <a:prstTxWarp prst="textChevronInverted">
              <a:avLst>
                <a:gd name="adj" fmla="val 73511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Кто это? 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1" descr="E:\мама\Мои рисунки\анимации\32M6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3108" y="5643578"/>
            <a:ext cx="1785950" cy="487965"/>
          </a:xfrm>
          <a:prstGeom prst="rect">
            <a:avLst/>
          </a:prstGeom>
          <a:noFill/>
        </p:spPr>
      </p:pic>
      <p:pic>
        <p:nvPicPr>
          <p:cNvPr id="48130" name="Picture 2" descr="E:\мама\Мои рисунки\анимации\f212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72066" y="3500438"/>
            <a:ext cx="525676" cy="3869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/>
          <p:cNvPicPr>
            <a:picLocks noChangeAspect="1" noChangeArrowheads="1"/>
          </p:cNvPicPr>
          <p:nvPr/>
        </p:nvPicPr>
        <p:blipFill>
          <a:blip r:embed="rId2" cstate="email"/>
          <a:srcRect t="-5724" r="-2702"/>
          <a:stretch>
            <a:fillRect/>
          </a:stretch>
        </p:blipFill>
        <p:spPr bwMode="auto">
          <a:xfrm>
            <a:off x="6429388" y="3857628"/>
            <a:ext cx="2093420" cy="2407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000892" y="1000108"/>
            <a:ext cx="171451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4" cstate="email"/>
          <a:srcRect l="4159" t="21875" r="6421" b="15625"/>
          <a:stretch>
            <a:fillRect/>
          </a:stretch>
        </p:blipFill>
        <p:spPr bwMode="auto">
          <a:xfrm>
            <a:off x="3214678" y="1099788"/>
            <a:ext cx="2857520" cy="1329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5" cstate="email">
            <a:lum contrast="10000"/>
          </a:blip>
          <a:srcRect/>
          <a:stretch>
            <a:fillRect/>
          </a:stretch>
        </p:blipFill>
        <p:spPr bwMode="auto">
          <a:xfrm>
            <a:off x="357158" y="214290"/>
            <a:ext cx="1928826" cy="2632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Прямоугольник 11"/>
          <p:cNvSpPr/>
          <p:nvPr/>
        </p:nvSpPr>
        <p:spPr>
          <a:xfrm>
            <a:off x="3643306" y="6000768"/>
            <a:ext cx="25717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abriola" pitchFamily="82" charset="0"/>
                <a:cs typeface="CordiaUPC" pitchFamily="34" charset="-34"/>
              </a:rPr>
              <a:t>Дюймовочка</a:t>
            </a:r>
            <a:endParaRPr lang="ru-RU" sz="40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abriola" pitchFamily="82" charset="0"/>
              <a:cs typeface="CordiaUPC" pitchFamily="34" charset="-34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6" cstate="email"/>
          <a:srcRect l="8876" r="6804" b="7467"/>
          <a:stretch>
            <a:fillRect/>
          </a:stretch>
        </p:blipFill>
        <p:spPr bwMode="auto">
          <a:xfrm>
            <a:off x="500034" y="3500438"/>
            <a:ext cx="2357454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Прямоугольник 13"/>
          <p:cNvSpPr/>
          <p:nvPr/>
        </p:nvSpPr>
        <p:spPr>
          <a:xfrm>
            <a:off x="357158" y="5929330"/>
            <a:ext cx="307180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abriola" pitchFamily="82" charset="0"/>
                <a:cs typeface="CordiaUPC" pitchFamily="34" charset="-34"/>
              </a:rPr>
              <a:t>Муха-Цокотуха</a:t>
            </a:r>
            <a:endParaRPr lang="ru-RU" sz="40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abriola" pitchFamily="82" charset="0"/>
              <a:cs typeface="CordiaUPC" pitchFamily="34" charset="-34"/>
            </a:endParaRPr>
          </a:p>
        </p:txBody>
      </p:sp>
      <p:pic>
        <p:nvPicPr>
          <p:cNvPr id="11" name="Picture 6" descr="Дюймовочка3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7554" y="3000372"/>
            <a:ext cx="2733726" cy="28391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41" name="Object 5"/>
          <p:cNvGraphicFramePr>
            <a:graphicFrameLocks noChangeAspect="1"/>
          </p:cNvGraphicFramePr>
          <p:nvPr/>
        </p:nvGraphicFramePr>
        <p:xfrm>
          <a:off x="214282" y="285728"/>
          <a:ext cx="2714644" cy="2032731"/>
        </p:xfrm>
        <a:graphic>
          <a:graphicData uri="http://schemas.openxmlformats.org/presentationml/2006/ole">
            <p:oleObj spid="_x0000_s1028" name="Точечный рисунок" r:id="rId4" imgW="7621064" imgH="5706272" progId="PBrush">
              <p:embed/>
            </p:oleObj>
          </a:graphicData>
        </a:graphic>
      </p:graphicFrame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 cstate="email"/>
          <a:srcRect t="20000" r="-1" b="19999"/>
          <a:stretch>
            <a:fillRect/>
          </a:stretch>
        </p:blipFill>
        <p:spPr bwMode="auto">
          <a:xfrm rot="1550143">
            <a:off x="173267" y="1761152"/>
            <a:ext cx="2143140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1496062">
            <a:off x="7309334" y="248100"/>
            <a:ext cx="745126" cy="2644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Прямоугольник 12"/>
          <p:cNvSpPr/>
          <p:nvPr/>
        </p:nvSpPr>
        <p:spPr>
          <a:xfrm>
            <a:off x="6929454" y="5351847"/>
            <a:ext cx="192885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spc="50" dirty="0" smtClean="0">
                <a:ln w="11430"/>
                <a:solidFill>
                  <a:srgbClr val="0099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abriola" pitchFamily="82" charset="0"/>
                <a:cs typeface="CordiaUPC" pitchFamily="34" charset="-34"/>
              </a:rPr>
              <a:t>Иван-царевич</a:t>
            </a:r>
            <a:endParaRPr lang="ru-RU" sz="3600" b="1" spc="50" dirty="0">
              <a:ln w="11430"/>
              <a:solidFill>
                <a:srgbClr val="0099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abriola" pitchFamily="82" charset="0"/>
              <a:cs typeface="CordiaUPC" pitchFamily="34" charset="-34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14282" y="5889492"/>
            <a:ext cx="22859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abriola" pitchFamily="82" charset="0"/>
                <a:cs typeface="CordiaUPC" pitchFamily="34" charset="-34"/>
              </a:rPr>
              <a:t>Мойдодыр</a:t>
            </a:r>
            <a:endParaRPr lang="ru-RU" sz="36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abriola" pitchFamily="82" charset="0"/>
              <a:cs typeface="CordiaUPC" pitchFamily="34" charset="-34"/>
            </a:endParaRPr>
          </a:p>
        </p:txBody>
      </p:sp>
      <p:pic>
        <p:nvPicPr>
          <p:cNvPr id="15" name="Picture 9"/>
          <p:cNvPicPr>
            <a:picLocks noChangeAspect="1" noChangeArrowheads="1"/>
          </p:cNvPicPr>
          <p:nvPr/>
        </p:nvPicPr>
        <p:blipFill>
          <a:blip r:embed="rId7" cstate="email"/>
          <a:srcRect r="14081"/>
          <a:stretch>
            <a:fillRect/>
          </a:stretch>
        </p:blipFill>
        <p:spPr bwMode="auto">
          <a:xfrm>
            <a:off x="2928926" y="2714620"/>
            <a:ext cx="2786082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Прямоугольник 17"/>
          <p:cNvSpPr/>
          <p:nvPr/>
        </p:nvSpPr>
        <p:spPr>
          <a:xfrm>
            <a:off x="2714612" y="5103674"/>
            <a:ext cx="3009157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abriola" pitchFamily="82" charset="0"/>
                <a:cs typeface="CordiaUPC" pitchFamily="34" charset="-34"/>
              </a:rPr>
              <a:t>Сказка о мёртвой </a:t>
            </a:r>
          </a:p>
          <a:p>
            <a:r>
              <a:rPr lang="ru-RU" sz="3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abriola" pitchFamily="82" charset="0"/>
                <a:cs typeface="CordiaUPC" pitchFamily="34" charset="-34"/>
              </a:rPr>
              <a:t>царевне и о семи</a:t>
            </a:r>
          </a:p>
          <a:p>
            <a:r>
              <a:rPr lang="ru-RU" sz="3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abriola" pitchFamily="82" charset="0"/>
                <a:cs typeface="CordiaUPC" pitchFamily="34" charset="-34"/>
              </a:rPr>
              <a:t>   богатырях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8" cstate="email"/>
          <a:srcRect t="-168"/>
          <a:stretch>
            <a:fillRect/>
          </a:stretch>
        </p:blipFill>
        <p:spPr bwMode="auto">
          <a:xfrm>
            <a:off x="6500826" y="2928934"/>
            <a:ext cx="2439869" cy="2309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6148" name="Object 4"/>
          <p:cNvGraphicFramePr>
            <a:graphicFrameLocks noChangeAspect="1"/>
          </p:cNvGraphicFramePr>
          <p:nvPr/>
        </p:nvGraphicFramePr>
        <p:xfrm>
          <a:off x="0" y="3214686"/>
          <a:ext cx="2500298" cy="2501945"/>
        </p:xfrm>
        <a:graphic>
          <a:graphicData uri="http://schemas.openxmlformats.org/presentationml/2006/ole">
            <p:oleObj spid="_x0000_s1026" name="Точечный рисунок" r:id="rId9" imgW="2619048" imgH="2647619" progId="PBrush">
              <p:embed/>
            </p:oleObj>
          </a:graphicData>
        </a:graphic>
      </p:graphicFrame>
      <p:graphicFrame>
        <p:nvGraphicFramePr>
          <p:cNvPr id="26630" name="Object 6"/>
          <p:cNvGraphicFramePr>
            <a:graphicFrameLocks noChangeAspect="1"/>
          </p:cNvGraphicFramePr>
          <p:nvPr/>
        </p:nvGraphicFramePr>
        <p:xfrm>
          <a:off x="3643306" y="214290"/>
          <a:ext cx="1928826" cy="2394382"/>
        </p:xfrm>
        <a:graphic>
          <a:graphicData uri="http://schemas.openxmlformats.org/presentationml/2006/ole">
            <p:oleObj spid="_x0000_s1027" name="Точечный рисунок" r:id="rId10" imgW="3048426" imgH="4571429" progId="PBrush">
              <p:embed/>
            </p:oleObj>
          </a:graphicData>
        </a:graphic>
      </p:graphicFrame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928" b="6458"/>
          <a:stretch>
            <a:fillRect/>
          </a:stretch>
        </p:blipFill>
        <p:spPr bwMode="auto">
          <a:xfrm rot="20087621">
            <a:off x="1902615" y="1156366"/>
            <a:ext cx="1333500" cy="1181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 l="7748" t="24138" r="9599" b="10345"/>
          <a:stretch>
            <a:fillRect/>
          </a:stretch>
        </p:blipFill>
        <p:spPr bwMode="auto">
          <a:xfrm rot="3784353">
            <a:off x="6071057" y="705843"/>
            <a:ext cx="2490987" cy="1479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 descr="E:\мама\Мои рисунки\рисунки\айболитик.bmp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2571744"/>
            <a:ext cx="2000264" cy="2822953"/>
          </a:xfrm>
          <a:prstGeom prst="rect">
            <a:avLst/>
          </a:prstGeom>
          <a:noFill/>
        </p:spPr>
      </p:pic>
      <p:pic>
        <p:nvPicPr>
          <p:cNvPr id="7" name="i-main-pic" descr="Картинка 21 из 64000">
            <a:hlinkClick r:id="rId4" tgtFrame="_blank"/>
          </p:cNvPr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572132" y="2643182"/>
            <a:ext cx="3357586" cy="2770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16" descr="http://img0.liveinternet.ru/images/attach/b/3/17/692/17692084_pushkin_Dmitriy_Nepomnyaschiy_i_Olga_Popugaeva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857488" y="2643182"/>
            <a:ext cx="2580341" cy="2804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428596" y="5286388"/>
            <a:ext cx="214314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CordiaUPC" pitchFamily="34" charset="-34"/>
              </a:rPr>
              <a:t>Доктор</a:t>
            </a:r>
          </a:p>
          <a:p>
            <a:pPr algn="ctr"/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CordiaUPC" pitchFamily="34" charset="-34"/>
              </a:rPr>
              <a:t>Айболит</a:t>
            </a:r>
            <a:endParaRPr lang="ru-RU" sz="40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CordiaUPC" pitchFamily="34" charset="-34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71802" y="5286388"/>
            <a:ext cx="205741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Золотая рыбка</a:t>
            </a:r>
            <a:endParaRPr lang="ru-RU" sz="40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215074" y="5286388"/>
            <a:ext cx="214314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CordiaUPC" pitchFamily="34" charset="-34"/>
              </a:rPr>
              <a:t>Каша из топора</a:t>
            </a:r>
            <a:endParaRPr lang="ru-RU" sz="40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CordiaUPC" pitchFamily="34" charset="-34"/>
            </a:endParaRPr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C68448"/>
              </a:clrFrom>
              <a:clrTo>
                <a:srgbClr val="C68448">
                  <a:alpha val="0"/>
                </a:srgbClr>
              </a:clrTo>
            </a:clrChange>
          </a:blip>
          <a:srcRect t="11340" r="6564"/>
          <a:stretch>
            <a:fillRect/>
          </a:stretch>
        </p:blipFill>
        <p:spPr bwMode="auto">
          <a:xfrm>
            <a:off x="3000364" y="285728"/>
            <a:ext cx="2475117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789520">
            <a:off x="511073" y="928302"/>
            <a:ext cx="1906545" cy="1171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8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86116" y="357166"/>
            <a:ext cx="2233610" cy="1519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email"/>
          <a:srcRect l="2379" t="2778" r="2474"/>
          <a:stretch>
            <a:fillRect/>
          </a:stretch>
        </p:blipFill>
        <p:spPr bwMode="auto">
          <a:xfrm>
            <a:off x="857224" y="2786058"/>
            <a:ext cx="2694261" cy="2357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643570" y="2786058"/>
            <a:ext cx="2428860" cy="2354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Прямоугольник 13"/>
          <p:cNvSpPr/>
          <p:nvPr/>
        </p:nvSpPr>
        <p:spPr>
          <a:xfrm>
            <a:off x="785786" y="5214950"/>
            <a:ext cx="24288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abriola" pitchFamily="82" charset="0"/>
                <a:cs typeface="CordiaUPC" pitchFamily="34" charset="-34"/>
              </a:rPr>
              <a:t>Василиса-Премудрая</a:t>
            </a:r>
            <a:endParaRPr lang="ru-RU" sz="40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abriola" pitchFamily="82" charset="0"/>
              <a:cs typeface="CordiaUPC" pitchFamily="34" charset="-34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715008" y="5214950"/>
            <a:ext cx="235745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abriola" pitchFamily="82" charset="0"/>
                <a:cs typeface="CordiaUPC" pitchFamily="34" charset="-34"/>
              </a:rPr>
              <a:t>Храбрый портняжка</a:t>
            </a:r>
            <a:endParaRPr lang="ru-RU" sz="40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abriola" pitchFamily="82" charset="0"/>
              <a:cs typeface="CordiaUPC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00430" y="357166"/>
            <a:ext cx="2286016" cy="184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Рисунок 9" descr="http://skazkiy.ru/3/krasnay.jpg">
            <a:hlinkClick r:id="rId3" tooltip="&quot;Красная шапочка&quot;"/>
          </p:cNvPr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86446" y="2428868"/>
            <a:ext cx="2357454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97" descr="http://dob.1september.ru/2001/04/vkl/20.gif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215306" y="5917518"/>
            <a:ext cx="928694" cy="940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i-main-pic" descr="Картинка 2 из 64000">
            <a:hlinkClick r:id="rId7" tgtFrame="_blank"/>
          </p:cNvPr>
          <p:cNvPicPr/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85786" y="2214554"/>
            <a:ext cx="250033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000100" y="5357826"/>
            <a:ext cx="24288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abriola" pitchFamily="82" charset="0"/>
                <a:cs typeface="CordiaUPC" pitchFamily="34" charset="-34"/>
              </a:rPr>
              <a:t>Машенька и медведь</a:t>
            </a:r>
            <a:endParaRPr lang="ru-RU" sz="40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abriola" pitchFamily="82" charset="0"/>
              <a:cs typeface="CordiaUPC" pitchFamily="34" charset="-34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786446" y="5286388"/>
            <a:ext cx="24288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abriola" pitchFamily="82" charset="0"/>
                <a:cs typeface="CordiaUPC" pitchFamily="34" charset="-34"/>
              </a:rPr>
              <a:t>Красная шапочка</a:t>
            </a:r>
            <a:endParaRPr lang="ru-RU" sz="40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abriola" pitchFamily="82" charset="0"/>
              <a:cs typeface="CordiaUPC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48" y="500042"/>
            <a:ext cx="6429420" cy="4815858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WordArt 7"/>
          <p:cNvSpPr>
            <a:spLocks noChangeArrowheads="1" noChangeShapeType="1" noTextEdit="1"/>
          </p:cNvSpPr>
          <p:nvPr/>
        </p:nvSpPr>
        <p:spPr bwMode="auto">
          <a:xfrm>
            <a:off x="1214414" y="3357562"/>
            <a:ext cx="1857388" cy="857256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735714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Кто</a:t>
            </a:r>
          </a:p>
          <a:p>
            <a:pPr algn="ctr"/>
            <a:endParaRPr lang="ru-RU" sz="3600" b="1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  <a:p>
            <a:pPr algn="ctr"/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 сказал?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pic>
        <p:nvPicPr>
          <p:cNvPr id="6" name="Рисунок 97" descr="http://dob.1september.ru/2001/04/vkl/20.gi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072462" y="5772860"/>
            <a:ext cx="1071538" cy="1085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X:\мама\мои работы\отправлять работы\новые отравить\мои шаблоны к презентациям\Рисунок23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11113"/>
            <a:ext cx="9155113" cy="6869113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500166" y="500042"/>
            <a:ext cx="73581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ts val="600"/>
              </a:spcAft>
            </a:pPr>
            <a:r>
              <a:rPr lang="ru-RU" sz="2800" b="1" dirty="0" smtClean="0">
                <a:solidFill>
                  <a:srgbClr val="0033CC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1)  «Не доведет до добра тебя это ученье...»  </a:t>
            </a:r>
            <a:endParaRPr lang="ru-RU" sz="28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643570" y="1071546"/>
            <a:ext cx="21820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(Лиса Алиса)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1785926"/>
            <a:ext cx="43462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33CC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2) «Десять тысяч чертей!» 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214942" y="1785926"/>
            <a:ext cx="30258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ru-RU" sz="2800" b="1" dirty="0" smtClean="0">
                <a:solidFill>
                  <a:srgbClr val="FF0000"/>
                </a:solidFill>
              </a:rPr>
              <a:t>(Карабас Барабас)</a:t>
            </a:r>
            <a:endParaRPr lang="ru-RU" sz="28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2857496"/>
            <a:ext cx="85725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33CC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3) «Не ешьте руками, для этого есть ложки и вилки» 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572264" y="3286124"/>
            <a:ext cx="20201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(</a:t>
            </a:r>
            <a:r>
              <a:rPr lang="ru-RU" sz="2800" b="1" dirty="0" err="1" smtClean="0">
                <a:solidFill>
                  <a:srgbClr val="FF0000"/>
                </a:solidFill>
              </a:rPr>
              <a:t>Мальвина</a:t>
            </a:r>
            <a:r>
              <a:rPr lang="ru-RU" sz="2800" b="1" dirty="0" smtClean="0">
                <a:solidFill>
                  <a:srgbClr val="FF0000"/>
                </a:solidFill>
              </a:rPr>
              <a:t>)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3714752"/>
            <a:ext cx="8286808" cy="103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ru-RU" sz="2800" b="1" dirty="0" smtClean="0">
                <a:solidFill>
                  <a:srgbClr val="0033CC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4) «Нет худа без добра, зато ты попал в Страну</a:t>
            </a:r>
          </a:p>
          <a:p>
            <a:pPr lvl="0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ru-RU" sz="2800" b="1" dirty="0" smtClean="0">
                <a:solidFill>
                  <a:srgbClr val="0033CC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Дураков»  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500826" y="4643446"/>
            <a:ext cx="22637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(Лиса Алиса)</a:t>
            </a:r>
            <a:endParaRPr lang="ru-RU" sz="28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357422" y="5214950"/>
            <a:ext cx="57608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33CC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5) «Печка, матушка, спрячь меня!» </a:t>
            </a:r>
            <a:endParaRPr lang="ru-RU" sz="2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715140" y="5715016"/>
            <a:ext cx="19883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ru-RU" sz="2800" b="1" dirty="0" smtClean="0">
                <a:solidFill>
                  <a:srgbClr val="FF0000"/>
                </a:solidFill>
              </a:rPr>
              <a:t>(</a:t>
            </a:r>
            <a:r>
              <a:rPr lang="ru-RU" sz="2800" b="1" dirty="0" err="1" smtClean="0">
                <a:solidFill>
                  <a:srgbClr val="FF0000"/>
                </a:solidFill>
              </a:rPr>
              <a:t>Алёнушка</a:t>
            </a:r>
            <a:r>
              <a:rPr lang="ru-RU" sz="2800" b="1" dirty="0" smtClean="0">
                <a:solidFill>
                  <a:srgbClr val="FF0000"/>
                </a:solidFill>
              </a:rPr>
              <a:t>)</a:t>
            </a:r>
            <a:endParaRPr lang="ru-RU" sz="28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X:\мама\мои работы\отправлять работы\новые отравить\мои шаблоны к презентациям\Рисунок23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55113" cy="686911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500166" y="500042"/>
            <a:ext cx="7143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ru-RU" sz="2800" b="1" dirty="0" smtClean="0">
                <a:solidFill>
                  <a:srgbClr val="0033CC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6) «Тепло ли тебе, девица? Тепло ли тебе, красная?»   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143504" y="1142984"/>
            <a:ext cx="22880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33CC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(«</a:t>
            </a:r>
            <a:r>
              <a:rPr lang="ru-RU" sz="2800" b="1" dirty="0" err="1" smtClean="0">
                <a:solidFill>
                  <a:srgbClr val="FF0000"/>
                </a:solidFill>
              </a:rPr>
              <a:t>Морозко</a:t>
            </a:r>
            <a:r>
              <a:rPr lang="ru-RU" sz="2800" b="1" dirty="0" smtClean="0">
                <a:solidFill>
                  <a:srgbClr val="FF0000"/>
                </a:solidFill>
              </a:rPr>
              <a:t>»)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1643050"/>
            <a:ext cx="57188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33CC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7) «Твои вершки, а мои корешки!» 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286512" y="2071678"/>
            <a:ext cx="15359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ru-RU" sz="2800" b="1" dirty="0" smtClean="0">
                <a:solidFill>
                  <a:srgbClr val="FF0000"/>
                </a:solidFill>
              </a:rPr>
              <a:t>(Мужик)</a:t>
            </a:r>
            <a:endParaRPr lang="ru-RU" sz="28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2714620"/>
            <a:ext cx="63975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33CC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8) «Спокойствие, только спокойствие!» 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357950" y="3143248"/>
            <a:ext cx="17032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ru-RU" sz="2800" b="1" dirty="0" smtClean="0">
                <a:solidFill>
                  <a:srgbClr val="FF0000"/>
                </a:solidFill>
              </a:rPr>
              <a:t>(Карлсон)</a:t>
            </a:r>
            <a:endParaRPr lang="ru-RU" sz="28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71670" y="3786190"/>
            <a:ext cx="6500890" cy="103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ru-RU" sz="2800" b="1" dirty="0" smtClean="0">
                <a:solidFill>
                  <a:srgbClr val="0033CC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9) «Я пришью ему новые ножки,</a:t>
            </a:r>
            <a:endParaRPr lang="ru-RU" sz="28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ru-RU" sz="2800" b="1" dirty="0" smtClean="0">
                <a:solidFill>
                  <a:srgbClr val="0033CC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Он опять побежит по дорожке» </a:t>
            </a:r>
            <a:endParaRPr lang="ru-RU" sz="28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715140" y="4857760"/>
            <a:ext cx="1733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ru-RU" sz="2800" b="1" dirty="0" smtClean="0">
                <a:solidFill>
                  <a:srgbClr val="FF0000"/>
                </a:solidFill>
              </a:rPr>
              <a:t>(Айболит)</a:t>
            </a:r>
            <a:endParaRPr lang="ru-RU" sz="28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000496" y="6000768"/>
            <a:ext cx="36041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ru-RU" sz="2800" b="1" dirty="0" smtClean="0">
                <a:solidFill>
                  <a:srgbClr val="FF0000"/>
                </a:solidFill>
              </a:rPr>
              <a:t>(Храбрый портняжка)</a:t>
            </a:r>
            <a:endParaRPr lang="ru-RU" sz="28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Рисунок 97" descr="http://dob.1september.ru/2001/04/vkl/20.gi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072462" y="5572140"/>
            <a:ext cx="1071538" cy="1085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2500298" y="5429264"/>
            <a:ext cx="59219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33CC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10) «Побил семерых одним махом»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2" grpId="0"/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WordArt 7"/>
          <p:cNvSpPr>
            <a:spLocks noChangeArrowheads="1" noChangeShapeType="1" noTextEdit="1"/>
          </p:cNvSpPr>
          <p:nvPr/>
        </p:nvSpPr>
        <p:spPr bwMode="auto">
          <a:xfrm>
            <a:off x="6000760" y="1785926"/>
            <a:ext cx="2928958" cy="1708666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350231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66FF"/>
                </a:solidFill>
                <a:latin typeface="Arial"/>
                <a:cs typeface="Arial"/>
              </a:rPr>
              <a:t>Блиц-</a:t>
            </a:r>
          </a:p>
          <a:p>
            <a:pPr algn="ctr"/>
            <a:endParaRPr lang="ru-RU" sz="3600" b="1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66FF"/>
              </a:solidFill>
              <a:latin typeface="Arial"/>
              <a:cs typeface="Arial"/>
            </a:endParaRPr>
          </a:p>
          <a:p>
            <a:pPr algn="ctr"/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66FF"/>
                </a:solidFill>
                <a:latin typeface="Arial"/>
                <a:cs typeface="Arial"/>
              </a:rPr>
              <a:t>вопрос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66FF"/>
              </a:solidFill>
              <a:latin typeface="Arial"/>
              <a:cs typeface="Arial"/>
            </a:endParaRPr>
          </a:p>
        </p:txBody>
      </p:sp>
      <p:pic>
        <p:nvPicPr>
          <p:cNvPr id="4" name="Рисунок 97" descr="http://dob.1september.ru/2001/04/vkl/20.gi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15306" y="5917518"/>
            <a:ext cx="928694" cy="940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3" descr="C:\мама\Мои рисунки\Фон\Изображение 016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357422" y="2143116"/>
            <a:ext cx="3945899" cy="3726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WordArt 7"/>
          <p:cNvSpPr>
            <a:spLocks noChangeArrowheads="1" noChangeShapeType="1" noTextEdit="1"/>
          </p:cNvSpPr>
          <p:nvPr/>
        </p:nvSpPr>
        <p:spPr bwMode="auto">
          <a:xfrm>
            <a:off x="1357290" y="1214422"/>
            <a:ext cx="6286544" cy="852199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39159"/>
              </a:avLst>
            </a:prstTxWarp>
          </a:bodyPr>
          <a:lstStyle/>
          <a:p>
            <a:pPr algn="ctr"/>
            <a:r>
              <a:rPr lang="ru-RU" sz="60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D60093"/>
                </a:solidFill>
                <a:latin typeface="Arial"/>
                <a:cs typeface="Arial"/>
              </a:rPr>
              <a:t>Сундук со сказками</a:t>
            </a:r>
            <a:endParaRPr lang="ru-RU" sz="60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D60093"/>
              </a:solidFill>
              <a:latin typeface="Arial"/>
              <a:cs typeface="Arial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7681632" flipV="1">
            <a:off x="6305638" y="2013725"/>
            <a:ext cx="1253524" cy="1385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1"/>
          <p:cNvPicPr>
            <a:picLocks noChangeAspect="1" noChangeArrowheads="1"/>
          </p:cNvPicPr>
          <p:nvPr/>
        </p:nvPicPr>
        <p:blipFill>
          <a:blip r:embed="rId2" cstate="email"/>
          <a:srcRect l="1" t="1183" r="229"/>
          <a:stretch>
            <a:fillRect/>
          </a:stretch>
        </p:blipFill>
        <p:spPr bwMode="auto">
          <a:xfrm>
            <a:off x="6357950" y="3921378"/>
            <a:ext cx="2786050" cy="2936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 cstate="email"/>
          <a:srcRect l="11873" t="5284" r="12929" b="4890"/>
          <a:stretch>
            <a:fillRect/>
          </a:stretch>
        </p:blipFill>
        <p:spPr bwMode="auto">
          <a:xfrm>
            <a:off x="857224" y="642918"/>
            <a:ext cx="2395274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email"/>
          <a:srcRect l="5659" r="962" b="9677"/>
          <a:stretch>
            <a:fillRect/>
          </a:stretch>
        </p:blipFill>
        <p:spPr bwMode="auto">
          <a:xfrm>
            <a:off x="3714744" y="642918"/>
            <a:ext cx="2571768" cy="2182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4286248" y="-857280"/>
            <a:ext cx="66396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0" dirty="0" smtClean="0">
                <a:latin typeface="Arial" pitchFamily="34" charset="0"/>
                <a:cs typeface="Arial" pitchFamily="34" charset="0"/>
              </a:rPr>
              <a:t>,</a:t>
            </a:r>
            <a:endParaRPr lang="ru-RU" sz="15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0" y="-857280"/>
            <a:ext cx="66396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0" dirty="0" smtClean="0">
                <a:latin typeface="Arial" pitchFamily="34" charset="0"/>
                <a:cs typeface="Arial" pitchFamily="34" charset="0"/>
              </a:rPr>
              <a:t>,</a:t>
            </a:r>
            <a:endParaRPr lang="ru-RU" sz="15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58082" y="357166"/>
            <a:ext cx="1850186" cy="286232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8000" b="1" spc="50" dirty="0" smtClean="0">
                <a:ln w="11430"/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</a:t>
            </a:r>
            <a:endParaRPr lang="ru-RU" sz="18000" b="1" spc="50" dirty="0">
              <a:ln w="11430"/>
              <a:solidFill>
                <a:srgbClr val="FF0066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12" descr="http://bestgif.narod.ru/priroda/animashka-20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57224" y="3286124"/>
            <a:ext cx="2500330" cy="196530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1" name="TextBox 10"/>
          <p:cNvSpPr txBox="1"/>
          <p:nvPr/>
        </p:nvSpPr>
        <p:spPr>
          <a:xfrm>
            <a:off x="3214678" y="-857280"/>
            <a:ext cx="66396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0" dirty="0" smtClean="0">
                <a:latin typeface="Arial" pitchFamily="34" charset="0"/>
                <a:cs typeface="Arial" pitchFamily="34" charset="0"/>
              </a:rPr>
              <a:t>,</a:t>
            </a:r>
            <a:endParaRPr lang="ru-RU" sz="15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86116" y="1500174"/>
            <a:ext cx="66396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0" dirty="0" smtClean="0">
                <a:latin typeface="Arial" pitchFamily="34" charset="0"/>
                <a:cs typeface="Arial" pitchFamily="34" charset="0"/>
              </a:rPr>
              <a:t>,</a:t>
            </a:r>
            <a:endParaRPr lang="ru-RU" sz="15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86182" y="1500174"/>
            <a:ext cx="66396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0" dirty="0" smtClean="0">
                <a:latin typeface="Arial" pitchFamily="34" charset="0"/>
                <a:cs typeface="Arial" pitchFamily="34" charset="0"/>
              </a:rPr>
              <a:t>,</a:t>
            </a:r>
            <a:endParaRPr lang="ru-RU" sz="15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71868" y="1500174"/>
            <a:ext cx="66396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0" dirty="0" smtClean="0">
                <a:latin typeface="Arial" pitchFamily="34" charset="0"/>
                <a:cs typeface="Arial" pitchFamily="34" charset="0"/>
              </a:rPr>
              <a:t>,</a:t>
            </a:r>
            <a:endParaRPr lang="ru-RU" sz="15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214810" y="3571876"/>
            <a:ext cx="1090363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0" b="1" spc="50" dirty="0" smtClean="0">
                <a:ln w="11430"/>
                <a:solidFill>
                  <a:srgbClr val="FF66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Л</a:t>
            </a:r>
            <a:endParaRPr lang="ru-RU" sz="10000" b="1" spc="50" dirty="0">
              <a:ln w="11430"/>
              <a:solidFill>
                <a:srgbClr val="FF66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214942" y="3071810"/>
            <a:ext cx="1280264" cy="2071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Прямоугольник 20"/>
          <p:cNvSpPr/>
          <p:nvPr/>
        </p:nvSpPr>
        <p:spPr>
          <a:xfrm>
            <a:off x="357158" y="5534561"/>
            <a:ext cx="585724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Малыш и Карлсон</a:t>
            </a:r>
            <a:endParaRPr lang="ru-RU" sz="4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857884" y="2643182"/>
            <a:ext cx="192873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b="1" spc="50" dirty="0" smtClean="0">
                <a:ln w="11430"/>
                <a:solidFill>
                  <a:srgbClr val="FF66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abriola" pitchFamily="82" charset="0"/>
                <a:cs typeface="CordiaUPC" pitchFamily="34" charset="-34"/>
              </a:rPr>
              <a:t>  </a:t>
            </a:r>
            <a:r>
              <a:rPr lang="ru-RU" sz="6600" i="1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CordiaUPC" pitchFamily="34" charset="-34"/>
              </a:rPr>
              <a:t>321</a:t>
            </a:r>
            <a:endParaRPr lang="ru-RU" sz="6600" i="1" spc="5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CordiaUPC" pitchFamily="34" charset="-3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071934" y="1500174"/>
            <a:ext cx="66396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0" dirty="0" smtClean="0">
                <a:latin typeface="Arial" pitchFamily="34" charset="0"/>
                <a:cs typeface="Arial" pitchFamily="34" charset="0"/>
              </a:rPr>
              <a:t>,</a:t>
            </a:r>
            <a:endParaRPr lang="ru-RU" sz="15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643570" y="500042"/>
            <a:ext cx="1473480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0" b="1" spc="50" dirty="0" err="1" smtClean="0">
                <a:ln w="11430"/>
                <a:solidFill>
                  <a:srgbClr val="FF66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ш</a:t>
            </a:r>
            <a:endParaRPr lang="ru-RU" sz="12000" b="1" spc="50" dirty="0">
              <a:ln w="11430"/>
              <a:solidFill>
                <a:srgbClr val="FF66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:\мама\Мои рисунки\Фон\Изображение 015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4071934" y="500042"/>
            <a:ext cx="4500594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Сказка о царе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Салтане о сыне его, славном и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rgbClr val="0033CC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могучем богатыре князе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Гвидоне</a:t>
            </a:r>
            <a:r>
              <a:rPr lang="ru-RU" sz="2800" b="1" dirty="0" smtClean="0">
                <a:solidFill>
                  <a:srgbClr val="0033CC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Салтановиче и о прекрасной царевне Лебедь»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42976" y="3786190"/>
            <a:ext cx="335758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«Сказка о мёртвой </a:t>
            </a:r>
          </a:p>
          <a:p>
            <a:r>
              <a:rPr lang="ru-RU" sz="28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царевне и семи богатырях»  </a:t>
            </a:r>
            <a:endParaRPr lang="ru-RU" sz="2800" b="1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3" cstate="email"/>
          <a:srcRect t="13089" r="7843"/>
          <a:stretch>
            <a:fillRect/>
          </a:stretch>
        </p:blipFill>
        <p:spPr bwMode="auto">
          <a:xfrm>
            <a:off x="4357686" y="3857628"/>
            <a:ext cx="3357586" cy="237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00100" y="857232"/>
            <a:ext cx="305195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10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:\мама\Мои рисунки\Фон\Изображение 015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5072066" y="1000108"/>
            <a:ext cx="285752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D6009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D6009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D6009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Петушок-золотой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D6009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гребешок» 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D60093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928662" y="4000504"/>
            <a:ext cx="414340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D6009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"Сказка о попе и работнике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D6009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его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D6009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Балде</a:t>
            </a:r>
            <a:r>
              <a:rPr lang="ru-RU" sz="3200" b="1" dirty="0" smtClean="0">
                <a:solidFill>
                  <a:srgbClr val="D6009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»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D60093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221" name="i-main-pic" descr="Картинка 351 из 971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>
            <a:lum contrast="30000"/>
          </a:blip>
          <a:srcRect/>
          <a:stretch>
            <a:fillRect/>
          </a:stretch>
        </p:blipFill>
        <p:spPr bwMode="auto">
          <a:xfrm>
            <a:off x="1643042" y="357166"/>
            <a:ext cx="3188226" cy="2786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BLOGGER_PHOTO_ID_5143498293381556786" descr="http://3.bp.blogspot.com/_vYPIDwOMhm4/R2FgckfV6jI/AAAAAAAAGCs/efXU4EyeG7c/s400/Kuznetchov_skazki00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43491" y="3161107"/>
            <a:ext cx="2886095" cy="3339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0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2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:\мама\Мои рисунки\Фон\Изображение 015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1857356" y="857232"/>
            <a:ext cx="278608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D6009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D6009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«Снежная королева»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D60093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57752" y="4143380"/>
            <a:ext cx="23222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D6009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«Золушка»  </a:t>
            </a:r>
            <a:endParaRPr lang="ru-RU" sz="2800" b="1" dirty="0" smtClean="0">
              <a:solidFill>
                <a:srgbClr val="D60093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6" name="Picture 4" descr="E:\мама\Мои рисунки\иллюстрации к сказкам\Pic (87).BMP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43504" y="357166"/>
            <a:ext cx="3290888" cy="2714644"/>
          </a:xfrm>
          <a:prstGeom prst="rect">
            <a:avLst/>
          </a:prstGeom>
          <a:noFill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643042" y="3000372"/>
            <a:ext cx="2571768" cy="3327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" descr="E:\мама\Мои рисунки\Фон\Изображение 015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42910" y="4572008"/>
            <a:ext cx="40918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33CC"/>
                </a:solidFill>
              </a:rPr>
              <a:t> </a:t>
            </a:r>
            <a:r>
              <a:rPr lang="ru-RU" sz="28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«Госпожа Метелица» </a:t>
            </a:r>
            <a:endParaRPr lang="ru-RU" sz="2800" b="1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3" cstate="email"/>
          <a:srcRect l="5929" t="7538" r="8102" b="9547"/>
          <a:stretch>
            <a:fillRect/>
          </a:stretch>
        </p:blipFill>
        <p:spPr bwMode="auto">
          <a:xfrm>
            <a:off x="5500694" y="357166"/>
            <a:ext cx="3275529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5300" name="Picture 4"/>
          <p:cNvPicPr>
            <a:picLocks noChangeAspect="1" noChangeArrowheads="1"/>
          </p:cNvPicPr>
          <p:nvPr/>
        </p:nvPicPr>
        <p:blipFill>
          <a:blip r:embed="rId4" cstate="email"/>
          <a:srcRect l="1921" t="5128" r="3970"/>
          <a:stretch>
            <a:fillRect/>
          </a:stretch>
        </p:blipFill>
        <p:spPr bwMode="auto">
          <a:xfrm>
            <a:off x="5000628" y="3357562"/>
            <a:ext cx="3878890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1000100" y="357166"/>
            <a:ext cx="4500594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Сказка о царе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Салтане о сыне его, славном и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rgbClr val="0033CC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могучем богатыре князе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Гвидоне</a:t>
            </a:r>
            <a:r>
              <a:rPr lang="ru-RU" sz="2800" b="1" dirty="0" smtClean="0">
                <a:solidFill>
                  <a:srgbClr val="0033CC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Салтановиче и о прекрасной царевне Лебедь»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" dur="10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E:\мама\Мои рисунки\Фон\Изображение 015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Рисунок 97" descr="http://dob.1september.ru/2001/04/vkl/20.gi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072462" y="5772860"/>
            <a:ext cx="1071538" cy="1085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786314" y="4071942"/>
            <a:ext cx="38460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 smtClean="0">
                <a:solidFill>
                  <a:srgbClr val="D60093"/>
                </a:solidFill>
                <a:latin typeface="Arial" pitchFamily="34" charset="0"/>
                <a:cs typeface="Arial" pitchFamily="34" charset="0"/>
              </a:rPr>
              <a:t>«Мороз Иванович»  </a:t>
            </a:r>
            <a:endParaRPr lang="ru-RU" sz="2800" b="1" dirty="0">
              <a:solidFill>
                <a:srgbClr val="D60093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Вот такой сначала была Золушка..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00628" y="428604"/>
            <a:ext cx="2500330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142976" y="2928934"/>
            <a:ext cx="3053794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1428728" y="1071546"/>
            <a:ext cx="23222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D6009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«Золушка»  </a:t>
            </a:r>
            <a:endParaRPr lang="ru-RU" sz="2800" b="1" dirty="0" smtClean="0">
              <a:solidFill>
                <a:srgbClr val="D60093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9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214338"/>
            <a:ext cx="9201184" cy="70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WordArt 7"/>
          <p:cNvSpPr>
            <a:spLocks noChangeArrowheads="1" noChangeShapeType="1" noTextEdit="1"/>
          </p:cNvSpPr>
          <p:nvPr/>
        </p:nvSpPr>
        <p:spPr bwMode="auto">
          <a:xfrm>
            <a:off x="4500562" y="2643182"/>
            <a:ext cx="3286148" cy="1280038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33FF"/>
                </a:solidFill>
                <a:latin typeface="Arial"/>
                <a:cs typeface="Arial"/>
              </a:rPr>
              <a:t> Подскажи </a:t>
            </a:r>
          </a:p>
          <a:p>
            <a:pPr algn="ctr"/>
            <a:endParaRPr lang="ru-RU" sz="1400" b="1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3333FF"/>
              </a:solidFill>
              <a:latin typeface="Arial"/>
              <a:cs typeface="Arial"/>
            </a:endParaRPr>
          </a:p>
          <a:p>
            <a:pPr algn="ctr"/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33FF"/>
                </a:solidFill>
                <a:latin typeface="Arial"/>
                <a:cs typeface="Arial"/>
              </a:rPr>
              <a:t> словечко!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3333FF"/>
              </a:solidFill>
              <a:latin typeface="Arial"/>
              <a:cs typeface="Arial"/>
            </a:endParaRPr>
          </a:p>
        </p:txBody>
      </p:sp>
      <p:pic>
        <p:nvPicPr>
          <p:cNvPr id="8" name="Picture 11" descr="c3c62efbd992ad280b2f29e267db5462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14414" y="6003423"/>
            <a:ext cx="1085177" cy="854577"/>
          </a:xfrm>
          <a:prstGeom prst="rect">
            <a:avLst/>
          </a:prstGeom>
          <a:noFill/>
        </p:spPr>
      </p:pic>
      <p:pic>
        <p:nvPicPr>
          <p:cNvPr id="9" name="Picture 8" descr="cc2239e2726cebd9e7d366aff3ee63c5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807521">
            <a:off x="5202654" y="5622073"/>
            <a:ext cx="495952" cy="566802"/>
          </a:xfrm>
          <a:prstGeom prst="rect">
            <a:avLst/>
          </a:prstGeom>
          <a:noFill/>
        </p:spPr>
      </p:pic>
      <p:pic>
        <p:nvPicPr>
          <p:cNvPr id="10" name="Picture 8" descr="cc2239e2726cebd9e7d366aff3ee63c5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20256765">
            <a:off x="6795648" y="994598"/>
            <a:ext cx="447383" cy="511295"/>
          </a:xfrm>
          <a:prstGeom prst="rect">
            <a:avLst/>
          </a:prstGeom>
          <a:noFill/>
        </p:spPr>
      </p:pic>
      <p:pic>
        <p:nvPicPr>
          <p:cNvPr id="11" name="Picture 19" descr="3e67680d7248acdbf98353260e5b6329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072066" y="3643314"/>
            <a:ext cx="723900" cy="676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220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2500298" y="302359"/>
            <a:ext cx="4000528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ea typeface="Times New Roman" pitchFamily="18" charset="0"/>
                <a:cs typeface="Times New Roman" pitchFamily="18" charset="0"/>
              </a:rPr>
              <a:t>Гуси- ………………..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ea typeface="Times New Roman" pitchFamily="18" charset="0"/>
                <a:cs typeface="Times New Roman" pitchFamily="18" charset="0"/>
              </a:rPr>
              <a:t>Коза-…………………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ea typeface="Times New Roman" pitchFamily="18" charset="0"/>
                <a:cs typeface="Times New Roman" pitchFamily="18" charset="0"/>
              </a:rPr>
              <a:t>Василиса……………..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ea typeface="Times New Roman" pitchFamily="18" charset="0"/>
                <a:cs typeface="Times New Roman" pitchFamily="18" charset="0"/>
              </a:rPr>
              <a:t>Баба…………………..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ea typeface="Times New Roman" pitchFamily="18" charset="0"/>
                <a:cs typeface="Times New Roman" pitchFamily="18" charset="0"/>
              </a:rPr>
              <a:t>Кощей ………………..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ea typeface="Times New Roman" pitchFamily="18" charset="0"/>
                <a:cs typeface="Times New Roman" pitchFamily="18" charset="0"/>
              </a:rPr>
              <a:t>Почтальон …………..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ea typeface="Times New Roman" pitchFamily="18" charset="0"/>
                <a:cs typeface="Times New Roman" pitchFamily="18" charset="0"/>
              </a:rPr>
              <a:t>Крыска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ea typeface="Times New Roman" pitchFamily="18" charset="0"/>
                <a:cs typeface="Times New Roman" pitchFamily="18" charset="0"/>
              </a:rPr>
              <a:t>………………..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ea typeface="Times New Roman" pitchFamily="18" charset="0"/>
                <a:cs typeface="Times New Roman" pitchFamily="18" charset="0"/>
              </a:rPr>
              <a:t>Финист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ea typeface="Times New Roman" pitchFamily="18" charset="0"/>
                <a:cs typeface="Times New Roman" pitchFamily="18" charset="0"/>
              </a:rPr>
              <a:t>-……………….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ea typeface="Times New Roman" pitchFamily="18" charset="0"/>
                <a:cs typeface="Times New Roman" pitchFamily="18" charset="0"/>
              </a:rPr>
              <a:t>Синьор-………………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ea typeface="Times New Roman" pitchFamily="18" charset="0"/>
                <a:cs typeface="Times New Roman" pitchFamily="18" charset="0"/>
              </a:rPr>
              <a:t>Домовёнок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ea typeface="Times New Roman" pitchFamily="18" charset="0"/>
                <a:cs typeface="Times New Roman" pitchFamily="18" charset="0"/>
              </a:rPr>
              <a:t> …………...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ea typeface="Times New Roman" pitchFamily="18" charset="0"/>
                <a:cs typeface="Times New Roman" pitchFamily="18" charset="0"/>
              </a:rPr>
              <a:t> Дядя……………………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ea typeface="Times New Roman" pitchFamily="18" charset="0"/>
                <a:cs typeface="Times New Roman" pitchFamily="18" charset="0"/>
              </a:rPr>
              <a:t> Винни…………………. 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ea typeface="Times New Roman" pitchFamily="18" charset="0"/>
                <a:cs typeface="Times New Roman" pitchFamily="18" charset="0"/>
              </a:rPr>
              <a:t>Барон…………………..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ea typeface="Times New Roman" pitchFamily="18" charset="0"/>
                <a:cs typeface="Times New Roman" pitchFamily="18" charset="0"/>
              </a:rPr>
              <a:t>Карабас…………………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ea typeface="Times New Roman" pitchFamily="18" charset="0"/>
                <a:cs typeface="Times New Roman" pitchFamily="18" charset="0"/>
              </a:rPr>
              <a:t>Карлик………………….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72066" y="214290"/>
            <a:ext cx="14363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33CC"/>
                </a:solidFill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0033CC"/>
                </a:solidFill>
                <a:ea typeface="Times New Roman" pitchFamily="18" charset="0"/>
                <a:cs typeface="Times New Roman" pitchFamily="18" charset="0"/>
              </a:rPr>
              <a:t>лебеди</a:t>
            </a:r>
            <a:r>
              <a:rPr lang="ru-RU" b="1" dirty="0" smtClean="0">
                <a:solidFill>
                  <a:srgbClr val="0033CC"/>
                </a:solidFill>
                <a:ea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rgbClr val="0033CC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929190" y="642918"/>
            <a:ext cx="14743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a typeface="Times New Roman" pitchFamily="18" charset="0"/>
                <a:cs typeface="Times New Roman" pitchFamily="18" charset="0"/>
              </a:rPr>
              <a:t> Дереза 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29190" y="1071546"/>
            <a:ext cx="20845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Премудрая 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14876" y="1928802"/>
            <a:ext cx="2418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Бессмертный</a:t>
            </a:r>
            <a:r>
              <a:rPr lang="ru-RU" sz="2800" b="1" dirty="0" smtClean="0">
                <a:solidFill>
                  <a:srgbClr val="C00000"/>
                </a:solidFill>
                <a:ea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5008" y="1571612"/>
            <a:ext cx="8002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66FF"/>
                </a:solidFill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FFFF00"/>
                </a:solidFill>
                <a:ea typeface="Times New Roman" pitchFamily="18" charset="0"/>
                <a:cs typeface="Times New Roman" pitchFamily="18" charset="0"/>
              </a:rPr>
              <a:t>Яга</a:t>
            </a:r>
            <a:r>
              <a:rPr lang="ru-RU" b="1" dirty="0" smtClean="0">
                <a:solidFill>
                  <a:srgbClr val="FFFF00"/>
                </a:solidFill>
                <a:ea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72066" y="2428868"/>
            <a:ext cx="14462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0033CC"/>
                </a:solidFill>
                <a:ea typeface="Times New Roman" pitchFamily="18" charset="0"/>
                <a:cs typeface="Times New Roman" pitchFamily="18" charset="0"/>
              </a:rPr>
              <a:t>Печкин</a:t>
            </a:r>
            <a:r>
              <a:rPr lang="ru-RU" b="1" dirty="0" smtClean="0">
                <a:solidFill>
                  <a:srgbClr val="7030A0"/>
                </a:solidFill>
                <a:ea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214942" y="2786058"/>
            <a:ext cx="16180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Лариска</a:t>
            </a:r>
            <a:r>
              <a:rPr lang="ru-RU" sz="2800" b="1" dirty="0" smtClean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929190" y="3214686"/>
            <a:ext cx="23011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0033CC"/>
                </a:solidFill>
                <a:ea typeface="Times New Roman" pitchFamily="18" charset="0"/>
                <a:cs typeface="Times New Roman" pitchFamily="18" charset="0"/>
              </a:rPr>
              <a:t>ясный сокол </a:t>
            </a:r>
            <a:endParaRPr lang="ru-RU" sz="2800" dirty="0">
              <a:solidFill>
                <a:srgbClr val="0033CC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214942" y="3643314"/>
            <a:ext cx="18129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FFFF00"/>
                </a:solidFill>
                <a:ea typeface="Times New Roman" pitchFamily="18" charset="0"/>
                <a:cs typeface="Times New Roman" pitchFamily="18" charset="0"/>
              </a:rPr>
              <a:t>Помидор 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643570" y="4071942"/>
            <a:ext cx="10440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 Кузя 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00694" y="4857760"/>
            <a:ext cx="9092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66FF"/>
                </a:solidFill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FFFF00"/>
                </a:solidFill>
                <a:ea typeface="Times New Roman" pitchFamily="18" charset="0"/>
                <a:cs typeface="Times New Roman" pitchFamily="18" charset="0"/>
              </a:rPr>
              <a:t>Пух</a:t>
            </a:r>
            <a:r>
              <a:rPr lang="ru-RU" sz="2800" b="1" dirty="0" smtClean="0">
                <a:solidFill>
                  <a:srgbClr val="0066FF"/>
                </a:solidFill>
                <a:ea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0066FF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429256" y="4500570"/>
            <a:ext cx="13446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0033CC"/>
                </a:solidFill>
                <a:ea typeface="Times New Roman" pitchFamily="18" charset="0"/>
                <a:cs typeface="Times New Roman" pitchFamily="18" charset="0"/>
              </a:rPr>
              <a:t>Фёдор</a:t>
            </a:r>
            <a:r>
              <a:rPr lang="ru-RU" sz="2800" b="1" dirty="0" smtClean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000628" y="5357826"/>
            <a:ext cx="21394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Мюнхаузен</a:t>
            </a:r>
            <a:r>
              <a:rPr lang="ru-RU" sz="2800" b="1" dirty="0" smtClean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3504" y="5786454"/>
            <a:ext cx="16145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D60093"/>
                </a:solidFill>
                <a:ea typeface="Times New Roman" pitchFamily="18" charset="0"/>
                <a:cs typeface="Times New Roman" pitchFamily="18" charset="0"/>
              </a:rPr>
              <a:t> Барабас </a:t>
            </a:r>
            <a:endParaRPr lang="ru-RU" sz="2800" dirty="0">
              <a:solidFill>
                <a:srgbClr val="D60093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715008" y="6143644"/>
            <a:ext cx="7537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66FF"/>
                </a:solidFill>
                <a:ea typeface="Times New Roman" pitchFamily="18" charset="0"/>
                <a:cs typeface="Times New Roman" pitchFamily="18" charset="0"/>
              </a:rPr>
              <a:t>Нос</a:t>
            </a:r>
            <a:endParaRPr lang="ru-RU" sz="2800" b="1" dirty="0" smtClean="0">
              <a:solidFill>
                <a:srgbClr val="0066FF"/>
              </a:solidFill>
              <a:cs typeface="Arial" pitchFamily="34" charset="0"/>
            </a:endParaRPr>
          </a:p>
        </p:txBody>
      </p:sp>
      <p:pic>
        <p:nvPicPr>
          <p:cNvPr id="19" name="Рисунок 97" descr="http://dob.1september.ru/2001/04/vkl/20.gi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429652" y="6134586"/>
            <a:ext cx="714347" cy="723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214282" y="285728"/>
            <a:ext cx="7786742" cy="3429024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ru-RU" sz="1600" b="1" dirty="0" smtClean="0">
                <a:solidFill>
                  <a:srgbClr val="3333FF"/>
                </a:solidFill>
                <a:latin typeface="+mj-lt"/>
              </a:rPr>
              <a:t>    Ресурсы: 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1600" b="1" dirty="0" smtClean="0">
                <a:solidFill>
                  <a:srgbClr val="3333FF"/>
                </a:solidFill>
                <a:latin typeface="+mj-lt"/>
                <a:hlinkClick r:id="rId2"/>
              </a:rPr>
              <a:t>-http://for-creativity.ucoz.ru/news/2009-02-15-1689</a:t>
            </a:r>
            <a:r>
              <a:rPr lang="ru-RU" sz="1600" b="1" dirty="0" smtClean="0">
                <a:solidFill>
                  <a:srgbClr val="3333FF"/>
                </a:solidFill>
                <a:latin typeface="+mj-lt"/>
              </a:rPr>
              <a:t>  фон;</a:t>
            </a: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ru-RU" sz="1600" b="1" u="sng" dirty="0" smtClean="0">
                <a:solidFill>
                  <a:srgbClr val="3333FF"/>
                </a:solidFill>
                <a:latin typeface="+mj-lt"/>
                <a:hlinkClick r:id="rId3" invalidUrl="http:///"/>
              </a:rPr>
              <a:t>-http://</a:t>
            </a:r>
            <a:r>
              <a:rPr lang="en-US" sz="1600" b="1" u="sng" dirty="0" smtClean="0">
                <a:solidFill>
                  <a:srgbClr val="3333FF"/>
                </a:solidFill>
                <a:latin typeface="+mj-lt"/>
              </a:rPr>
              <a:t>s05.radikal.ru/i178/1005/8d/bf27e3d7d5.jpq</a:t>
            </a:r>
            <a:r>
              <a:rPr lang="ru-RU" sz="1600" b="1" u="sng" dirty="0" smtClean="0">
                <a:solidFill>
                  <a:srgbClr val="3333FF"/>
                </a:solidFill>
                <a:latin typeface="+mj-lt"/>
              </a:rPr>
              <a:t> </a:t>
            </a:r>
            <a:r>
              <a:rPr lang="ru-RU" sz="1600" b="1" dirty="0" smtClean="0">
                <a:solidFill>
                  <a:srgbClr val="3333FF"/>
                </a:solidFill>
                <a:latin typeface="+mj-lt"/>
              </a:rPr>
              <a:t>иллюстрации к сказкам;</a:t>
            </a:r>
            <a:endParaRPr lang="ru-RU" sz="1600" b="1" u="sng" dirty="0" smtClean="0">
              <a:solidFill>
                <a:srgbClr val="3333FF"/>
              </a:solidFill>
              <a:latin typeface="+mj-lt"/>
              <a:hlinkClick r:id="rId3" invalidUrl="http:///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ru-RU" sz="1600" b="1" u="sng" dirty="0" smtClean="0">
                <a:solidFill>
                  <a:srgbClr val="3333FF"/>
                </a:solidFill>
                <a:latin typeface="+mj-lt"/>
                <a:hlinkClick r:id="rId3" invalidUrl="http:///"/>
              </a:rPr>
              <a:t>-http:/</a:t>
            </a:r>
            <a:r>
              <a:rPr lang="ru-RU" sz="1600" b="1" u="sng" dirty="0" smtClean="0">
                <a:solidFill>
                  <a:srgbClr val="3333FF"/>
                </a:solidFill>
                <a:latin typeface="+mj-lt"/>
              </a:rPr>
              <a:t>/</a:t>
            </a:r>
            <a:r>
              <a:rPr lang="en-US" sz="1600" b="1" u="sng" dirty="0" smtClean="0">
                <a:solidFill>
                  <a:srgbClr val="3333FF"/>
                </a:solidFill>
                <a:latin typeface="+mj-lt"/>
              </a:rPr>
              <a:t> imq0/iveinternet.ru/</a:t>
            </a:r>
            <a:r>
              <a:rPr lang="en-US" sz="1600" b="1" u="sng" dirty="0" err="1" smtClean="0">
                <a:solidFill>
                  <a:srgbClr val="3333FF"/>
                </a:solidFill>
                <a:latin typeface="+mj-lt"/>
              </a:rPr>
              <a:t>maqes</a:t>
            </a:r>
            <a:r>
              <a:rPr lang="en-US" sz="1600" b="1" u="sng" dirty="0" smtClean="0">
                <a:solidFill>
                  <a:srgbClr val="3333FF"/>
                </a:solidFill>
                <a:latin typeface="+mj-lt"/>
              </a:rPr>
              <a:t>/attach/c/0/45/326/45326500_kaschey_12/</a:t>
            </a:r>
            <a:r>
              <a:rPr lang="ru-RU" sz="1600" b="1" u="sng" dirty="0" err="1" smtClean="0">
                <a:solidFill>
                  <a:srgbClr val="3333FF"/>
                </a:solidFill>
                <a:latin typeface="+mj-lt"/>
              </a:rPr>
              <a:t>j</a:t>
            </a:r>
            <a:r>
              <a:rPr lang="en-US" sz="1600" b="1" u="sng" dirty="0" err="1" smtClean="0">
                <a:solidFill>
                  <a:srgbClr val="3333FF"/>
                </a:solidFill>
                <a:latin typeface="+mj-lt"/>
              </a:rPr>
              <a:t>pq</a:t>
            </a:r>
            <a:r>
              <a:rPr lang="en-US" sz="1600" b="1" u="sng" dirty="0" smtClean="0">
                <a:solidFill>
                  <a:srgbClr val="3333FF"/>
                </a:solidFill>
                <a:latin typeface="+mj-lt"/>
              </a:rPr>
              <a:t> </a:t>
            </a:r>
            <a:r>
              <a:rPr lang="ru-RU" sz="1600" b="1" u="sng" dirty="0" smtClean="0">
                <a:solidFill>
                  <a:srgbClr val="3333FF"/>
                </a:solidFill>
                <a:latin typeface="+mj-lt"/>
              </a:rPr>
              <a:t>;</a:t>
            </a:r>
            <a:endParaRPr lang="en-US" sz="1600" b="1" u="sng" dirty="0" smtClean="0">
              <a:solidFill>
                <a:srgbClr val="3333FF"/>
              </a:solidFill>
              <a:latin typeface="+mj-lt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ru-RU" sz="1600" b="1" u="sng" dirty="0" smtClean="0">
                <a:solidFill>
                  <a:srgbClr val="3333FF"/>
                </a:solidFill>
                <a:latin typeface="+mj-lt"/>
                <a:hlinkClick r:id="rId3" invalidUrl="http:///"/>
              </a:rPr>
              <a:t>-http://</a:t>
            </a:r>
            <a:r>
              <a:rPr lang="ru-RU" sz="1600" b="1" u="sng" dirty="0" smtClean="0">
                <a:solidFill>
                  <a:srgbClr val="3333FF"/>
                </a:solidFill>
                <a:latin typeface="+mj-lt"/>
              </a:rPr>
              <a:t> </a:t>
            </a:r>
            <a:r>
              <a:rPr lang="en-US" sz="1600" b="1" u="sng" dirty="0" smtClean="0">
                <a:solidFill>
                  <a:srgbClr val="3333FF"/>
                </a:solidFill>
                <a:latin typeface="+mj-lt"/>
              </a:rPr>
              <a:t>imq0/iveinternet.ru/</a:t>
            </a:r>
            <a:r>
              <a:rPr lang="en-US" sz="1600" b="1" u="sng" dirty="0" err="1" smtClean="0">
                <a:solidFill>
                  <a:srgbClr val="3333FF"/>
                </a:solidFill>
                <a:latin typeface="+mj-lt"/>
              </a:rPr>
              <a:t>maqes</a:t>
            </a:r>
            <a:r>
              <a:rPr lang="en-US" sz="1600" b="1" u="sng" dirty="0" smtClean="0">
                <a:solidFill>
                  <a:srgbClr val="3333FF"/>
                </a:solidFill>
                <a:latin typeface="+mj-lt"/>
              </a:rPr>
              <a:t>/</a:t>
            </a:r>
            <a:r>
              <a:rPr lang="en-US" sz="1600" b="1" u="sng" dirty="0" err="1" smtClean="0">
                <a:solidFill>
                  <a:srgbClr val="3333FF"/>
                </a:solidFill>
                <a:latin typeface="+mj-lt"/>
              </a:rPr>
              <a:t>lmaqec</a:t>
            </a:r>
            <a:r>
              <a:rPr lang="en-US" sz="1600" b="1" u="sng" dirty="0" smtClean="0">
                <a:solidFill>
                  <a:srgbClr val="3333FF"/>
                </a:solidFill>
                <a:latin typeface="+mj-lt"/>
              </a:rPr>
              <a:t>/attach/c/0/34/150/34150127_0.jpq</a:t>
            </a:r>
            <a:r>
              <a:rPr lang="ru-RU" sz="1600" b="1" u="sng" dirty="0" smtClean="0">
                <a:solidFill>
                  <a:srgbClr val="3333FF"/>
                </a:solidFill>
                <a:latin typeface="+mj-lt"/>
              </a:rPr>
              <a:t>;</a:t>
            </a:r>
            <a:endParaRPr lang="en-US" sz="1600" b="1" u="sng" dirty="0" smtClean="0">
              <a:solidFill>
                <a:srgbClr val="3333FF"/>
              </a:solidFill>
              <a:latin typeface="+mj-lt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ru-RU" sz="1600" b="1" u="sng" dirty="0" smtClean="0">
                <a:solidFill>
                  <a:srgbClr val="3333FF"/>
                </a:solidFill>
                <a:latin typeface="+mj-lt"/>
              </a:rPr>
              <a:t>-</a:t>
            </a:r>
            <a:r>
              <a:rPr lang="en-US" sz="1600" b="1" u="sng" dirty="0" smtClean="0">
                <a:solidFill>
                  <a:srgbClr val="3333FF"/>
                </a:solidFill>
                <a:latin typeface="+mj-lt"/>
              </a:rPr>
              <a:t> </a:t>
            </a:r>
            <a:r>
              <a:rPr lang="ru-RU" sz="1600" b="1" u="sng" dirty="0" smtClean="0">
                <a:solidFill>
                  <a:srgbClr val="3333FF"/>
                </a:solidFill>
                <a:latin typeface="+mj-lt"/>
                <a:hlinkClick r:id="rId3" invalidUrl="http:///"/>
              </a:rPr>
              <a:t>http://</a:t>
            </a:r>
            <a:r>
              <a:rPr lang="ru-RU" sz="1600" b="1" u="sng" dirty="0" smtClean="0">
                <a:solidFill>
                  <a:srgbClr val="3333FF"/>
                </a:solidFill>
                <a:latin typeface="+mj-lt"/>
              </a:rPr>
              <a:t> </a:t>
            </a:r>
            <a:r>
              <a:rPr lang="en-US" sz="1600" b="1" u="sng" dirty="0" smtClean="0">
                <a:solidFill>
                  <a:srgbClr val="3333FF"/>
                </a:solidFill>
                <a:latin typeface="+mj-lt"/>
              </a:rPr>
              <a:t>imq224lmqeshack.us/imq224/8795/11869413544if0.jpq</a:t>
            </a:r>
            <a:r>
              <a:rPr lang="ru-RU" sz="1600" b="1" u="sng" dirty="0" smtClean="0">
                <a:solidFill>
                  <a:srgbClr val="3333FF"/>
                </a:solidFill>
                <a:latin typeface="+mj-lt"/>
              </a:rPr>
              <a:t>.</a:t>
            </a:r>
            <a:endParaRPr lang="en-US" sz="1600" b="1" dirty="0" smtClean="0">
              <a:solidFill>
                <a:srgbClr val="3333FF"/>
              </a:solidFill>
              <a:latin typeface="+mj-lt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1600" b="1" dirty="0" smtClean="0">
                <a:solidFill>
                  <a:srgbClr val="3333FF"/>
                </a:solidFill>
                <a:latin typeface="+mj-lt"/>
              </a:rPr>
              <a:t>   Картинки  с сайтов:</a:t>
            </a:r>
          </a:p>
          <a:p>
            <a:pPr>
              <a:defRPr/>
            </a:pPr>
            <a:r>
              <a:rPr lang="ru-RU" sz="1600" b="1" dirty="0" smtClean="0">
                <a:solidFill>
                  <a:srgbClr val="3333FF"/>
                </a:solidFill>
                <a:latin typeface="+mj-lt"/>
                <a:hlinkClick r:id="rId4"/>
              </a:rPr>
              <a:t>-http://images.google.ru/imghp?hl=ru&amp;tab=wi</a:t>
            </a:r>
            <a:r>
              <a:rPr lang="ru-RU" sz="1600" b="1" dirty="0" smtClean="0">
                <a:solidFill>
                  <a:srgbClr val="3333FF"/>
                </a:solidFill>
                <a:latin typeface="+mj-lt"/>
              </a:rPr>
              <a:t> ;</a:t>
            </a:r>
          </a:p>
          <a:p>
            <a:pPr>
              <a:defRPr/>
            </a:pPr>
            <a:r>
              <a:rPr lang="ru-RU" sz="1600" b="1" dirty="0" smtClean="0">
                <a:solidFill>
                  <a:srgbClr val="3333FF"/>
                </a:solidFill>
                <a:latin typeface="+mj-lt"/>
                <a:hlinkClick r:id="rId5"/>
              </a:rPr>
              <a:t>-http://images.yandex.ru</a:t>
            </a:r>
            <a:r>
              <a:rPr lang="ru-RU" sz="1600" dirty="0" smtClean="0">
                <a:solidFill>
                  <a:srgbClr val="3333FF"/>
                </a:solidFill>
                <a:latin typeface="+mj-lt"/>
                <a:hlinkClick r:id="rId5"/>
              </a:rPr>
              <a:t>/</a:t>
            </a:r>
            <a:r>
              <a:rPr lang="ru-RU" sz="1600" u="sng" dirty="0" smtClean="0">
                <a:solidFill>
                  <a:srgbClr val="3333FF"/>
                </a:solidFill>
                <a:latin typeface="+mj-lt"/>
                <a:hlinkClick r:id="rId6"/>
              </a:rPr>
              <a:t>/-</a:t>
            </a:r>
            <a:r>
              <a:rPr lang="ru-RU" sz="1600" dirty="0" smtClean="0">
                <a:solidFill>
                  <a:srgbClr val="3333FF"/>
                </a:solidFill>
                <a:latin typeface="+mj-lt"/>
              </a:rPr>
              <a:t> </a:t>
            </a:r>
            <a:r>
              <a:rPr lang="ru-RU" sz="1600" b="1" dirty="0" smtClean="0">
                <a:solidFill>
                  <a:srgbClr val="3333FF"/>
                </a:solidFill>
                <a:latin typeface="+mj-lt"/>
              </a:rPr>
              <a:t>анимационные картинки;</a:t>
            </a:r>
          </a:p>
          <a:p>
            <a:pPr>
              <a:defRPr/>
            </a:pPr>
            <a:r>
              <a:rPr lang="ru-RU" sz="1600" b="1" dirty="0" smtClean="0">
                <a:solidFill>
                  <a:srgbClr val="3333FF"/>
                </a:solidFill>
                <a:latin typeface="+mj-lt"/>
                <a:hlinkClick r:id="rId7"/>
              </a:rPr>
              <a:t>-http://forum.materinstvo.ru/lofiversion/index.php/t371750-100.html</a:t>
            </a:r>
            <a:r>
              <a:rPr lang="ru-RU" sz="1600" b="1" dirty="0" smtClean="0">
                <a:solidFill>
                  <a:srgbClr val="3333FF"/>
                </a:solidFill>
                <a:latin typeface="+mj-lt"/>
              </a:rPr>
              <a:t> детские сказочные фоны.</a:t>
            </a:r>
          </a:p>
          <a:p>
            <a:pPr>
              <a:defRPr/>
            </a:pPr>
            <a:r>
              <a:rPr lang="ru-RU" sz="1600" b="1" dirty="0" smtClean="0">
                <a:solidFill>
                  <a:srgbClr val="3333FF"/>
                </a:solidFill>
                <a:latin typeface="+mj-lt"/>
              </a:rPr>
              <a:t>  Литература:</a:t>
            </a:r>
          </a:p>
          <a:p>
            <a:pPr>
              <a:buFontTx/>
              <a:buChar char="-"/>
              <a:defRPr/>
            </a:pPr>
            <a:r>
              <a:rPr lang="ru-RU" sz="1600" b="1" dirty="0" smtClean="0">
                <a:solidFill>
                  <a:srgbClr val="3333FF"/>
                </a:solidFill>
                <a:latin typeface="+mj-lt"/>
              </a:rPr>
              <a:t>Н.В. Новоторцева «Развитие речи детей 2»,  Ярославль: Академия развития, 1997 г </a:t>
            </a:r>
          </a:p>
          <a:p>
            <a:pPr>
              <a:buFontTx/>
              <a:buChar char="-"/>
              <a:defRPr/>
            </a:pPr>
            <a:r>
              <a:rPr lang="ru-RU" sz="1600" b="1" dirty="0" smtClean="0">
                <a:solidFill>
                  <a:srgbClr val="3333FF"/>
                </a:solidFill>
                <a:latin typeface="+mj-lt"/>
              </a:rPr>
              <a:t>Классные часы: Т.М.  Максимова.-М.,ВАКО,2008 г.;</a:t>
            </a:r>
          </a:p>
          <a:p>
            <a:pPr>
              <a:defRPr/>
            </a:pPr>
            <a:r>
              <a:rPr lang="ru-RU" sz="1600" b="1" dirty="0" smtClean="0">
                <a:solidFill>
                  <a:srgbClr val="3333FF"/>
                </a:solidFill>
                <a:latin typeface="+mj-lt"/>
              </a:rPr>
              <a:t>-  ребусы  – авторские;</a:t>
            </a:r>
          </a:p>
          <a:p>
            <a:pPr>
              <a:defRPr/>
            </a:pPr>
            <a:r>
              <a:rPr lang="ru-RU" sz="1600" b="1" dirty="0" smtClean="0">
                <a:solidFill>
                  <a:srgbClr val="3333FF"/>
                </a:solidFill>
                <a:latin typeface="+mj-lt"/>
              </a:rPr>
              <a:t>- звук: детский хор « Сказки гуляют по свету…»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0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00364" y="4500570"/>
            <a:ext cx="5500726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3333CC"/>
                </a:solidFill>
                <a:latin typeface="Book Antiqua" pitchFamily="18" charset="0"/>
              </a:rPr>
              <a:t> </a:t>
            </a:r>
            <a:r>
              <a:rPr lang="ru-RU" b="1" i="1" dirty="0" smtClean="0">
                <a:solidFill>
                  <a:srgbClr val="0033CC"/>
                </a:solidFill>
                <a:latin typeface="Book Antiqua" pitchFamily="18" charset="0"/>
              </a:rPr>
              <a:t>Берестовская Наталья Александровна,</a:t>
            </a:r>
          </a:p>
          <a:p>
            <a:r>
              <a:rPr lang="ru-RU" b="1" dirty="0" smtClean="0">
                <a:solidFill>
                  <a:srgbClr val="0033CC"/>
                </a:solidFill>
                <a:latin typeface="Book Antiqua" pitchFamily="18" charset="0"/>
              </a:rPr>
              <a:t>учитель начальных классов </a:t>
            </a:r>
          </a:p>
          <a:p>
            <a:r>
              <a:rPr lang="ru-RU" b="1" dirty="0" smtClean="0">
                <a:solidFill>
                  <a:srgbClr val="0033CC"/>
                </a:solidFill>
                <a:latin typeface="Book Antiqua" pitchFamily="18" charset="0"/>
              </a:rPr>
              <a:t>МБОУ СОШ № 61 п. Персиановский,</a:t>
            </a:r>
          </a:p>
          <a:p>
            <a:r>
              <a:rPr lang="ru-RU" b="1" dirty="0" smtClean="0">
                <a:solidFill>
                  <a:srgbClr val="0033CC"/>
                </a:solidFill>
                <a:latin typeface="Book Antiqua" pitchFamily="18" charset="0"/>
              </a:rPr>
              <a:t>Октябрьского района, Ростовской области</a:t>
            </a:r>
          </a:p>
          <a:p>
            <a:endParaRPr lang="ru-RU" b="1" dirty="0" smtClean="0">
              <a:solidFill>
                <a:srgbClr val="3333CC"/>
              </a:solidFill>
              <a:latin typeface="Book Antiqua" pitchFamily="18" charset="0"/>
            </a:endParaRPr>
          </a:p>
          <a:p>
            <a:endParaRPr lang="ru-RU" dirty="0"/>
          </a:p>
        </p:txBody>
      </p:sp>
      <p:pic>
        <p:nvPicPr>
          <p:cNvPr id="6" name="Picture 2" descr="C:\Documents and Settings\Admin\Мои документы\мама\Мои рисунки\анимации\bestgif.narod.ru_9177[1].gif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00035" y="4143380"/>
            <a:ext cx="2120170" cy="27146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2" cstate="email">
            <a:lum bright="5000" contrast="-22000"/>
          </a:blip>
          <a:srcRect/>
          <a:stretch>
            <a:fillRect/>
          </a:stretch>
        </p:blipFill>
        <p:spPr bwMode="auto">
          <a:xfrm>
            <a:off x="214282" y="1000108"/>
            <a:ext cx="2584985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12" descr="E:\мама\Мои рисунки\рисунки\кобра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143240" y="1285860"/>
            <a:ext cx="3286148" cy="2222982"/>
          </a:xfrm>
          <a:prstGeom prst="rect">
            <a:avLst/>
          </a:prstGeom>
          <a:noFill/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4" cstate="email"/>
          <a:srcRect l="20588" t="8824" r="20588" b="8823"/>
          <a:stretch>
            <a:fillRect/>
          </a:stretch>
        </p:blipFill>
        <p:spPr bwMode="auto">
          <a:xfrm>
            <a:off x="7000892" y="857232"/>
            <a:ext cx="1857388" cy="2600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Прямоугольник 17"/>
          <p:cNvSpPr/>
          <p:nvPr/>
        </p:nvSpPr>
        <p:spPr>
          <a:xfrm>
            <a:off x="214282" y="3929066"/>
            <a:ext cx="5561972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0" b="1" spc="50" dirty="0" smtClean="0">
                <a:ln w="11430"/>
                <a:solidFill>
                  <a:srgbClr val="3333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Колобок</a:t>
            </a:r>
            <a:endParaRPr lang="ru-RU" sz="10000" b="1" spc="50" dirty="0">
              <a:ln w="11430"/>
              <a:solidFill>
                <a:srgbClr val="3333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285984" y="-1585050"/>
            <a:ext cx="606256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0" dirty="0" smtClean="0">
                <a:solidFill>
                  <a:srgbClr val="FF0000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FF0000"/>
              </a:solidFill>
              <a:latin typeface="Gabriola" pitchFamily="82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000364" y="-1585050"/>
            <a:ext cx="606256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0" dirty="0" smtClean="0">
                <a:solidFill>
                  <a:srgbClr val="FF0000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FF0000"/>
              </a:solidFill>
              <a:latin typeface="Gabriola" pitchFamily="82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643174" y="-1585050"/>
            <a:ext cx="606256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0" dirty="0" smtClean="0">
                <a:solidFill>
                  <a:srgbClr val="FF0000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FF0000"/>
              </a:solidFill>
              <a:latin typeface="Gabriola" pitchFamily="82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643306" y="-357214"/>
            <a:ext cx="606256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0" dirty="0" smtClean="0">
                <a:solidFill>
                  <a:srgbClr val="FF0000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FF0000"/>
              </a:solidFill>
              <a:latin typeface="Gabriola" pitchFamily="82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214942" y="-428652"/>
            <a:ext cx="606256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0" dirty="0" smtClean="0">
                <a:solidFill>
                  <a:srgbClr val="FF0000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FF0000"/>
              </a:solidFill>
              <a:latin typeface="Gabriola" pitchFamily="82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929190" y="-428652"/>
            <a:ext cx="606256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0" dirty="0" smtClean="0">
                <a:solidFill>
                  <a:srgbClr val="FF0000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FF0000"/>
              </a:solidFill>
              <a:latin typeface="Gabriola" pitchFamily="82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357950" y="-1285908"/>
            <a:ext cx="606256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0" dirty="0" smtClean="0">
                <a:solidFill>
                  <a:srgbClr val="FF0000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FF0000"/>
              </a:solidFill>
              <a:latin typeface="Gabriola" pitchFamily="82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643702" y="-1285908"/>
            <a:ext cx="606256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0" dirty="0" smtClean="0">
                <a:solidFill>
                  <a:srgbClr val="FF0000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FF0000"/>
              </a:solidFill>
              <a:latin typeface="Gabriola" pitchFamily="82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6929454" y="-1285908"/>
            <a:ext cx="606256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0" dirty="0" smtClean="0">
                <a:solidFill>
                  <a:srgbClr val="FF0000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FF0000"/>
              </a:solidFill>
              <a:latin typeface="Gabriola" pitchFamily="82" charset="0"/>
            </a:endParaRPr>
          </a:p>
        </p:txBody>
      </p:sp>
      <p:pic>
        <p:nvPicPr>
          <p:cNvPr id="15" name="Рисунок 14" descr="http://skazkiy.ru/3/1000167317.jpg">
            <a:hlinkClick r:id="rId5" tooltip="Колобок"/>
          </p:cNvPr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715008" y="3500438"/>
            <a:ext cx="3214710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472" y="1214422"/>
            <a:ext cx="2982949" cy="2388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2428860" y="3286124"/>
            <a:ext cx="220015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54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ре=бу</a:t>
            </a:r>
            <a:endParaRPr lang="ru-RU" sz="54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214546" y="-1585050"/>
            <a:ext cx="606256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0" dirty="0" smtClean="0">
                <a:solidFill>
                  <a:srgbClr val="FF0000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FF0000"/>
              </a:solidFill>
              <a:latin typeface="Gabriola" pitchFamily="82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571736" y="-1585050"/>
            <a:ext cx="606256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0" dirty="0" smtClean="0">
                <a:solidFill>
                  <a:srgbClr val="FF0000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FF0000"/>
              </a:solidFill>
              <a:latin typeface="Gabriola" pitchFamily="82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928926" y="-1585050"/>
            <a:ext cx="606256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0" dirty="0" smtClean="0">
                <a:solidFill>
                  <a:srgbClr val="FF0000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FF0000"/>
              </a:solidFill>
              <a:latin typeface="Gabriola" pitchFamily="82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214678" y="-1585050"/>
            <a:ext cx="606256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0" dirty="0" smtClean="0">
                <a:solidFill>
                  <a:srgbClr val="FF0000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FF0000"/>
              </a:solidFill>
              <a:latin typeface="Gabriola" pitchFamily="82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857884" y="428604"/>
            <a:ext cx="104387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5400" b="1" i="1" dirty="0" smtClean="0">
                <a:solidFill>
                  <a:srgbClr val="0070C0"/>
                </a:solidFill>
              </a:rPr>
              <a:t>2 3</a:t>
            </a:r>
            <a:endParaRPr lang="ru-RU" sz="5400" b="1" i="1" dirty="0">
              <a:solidFill>
                <a:srgbClr val="0070C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57158" y="4786322"/>
            <a:ext cx="527291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Чебурашка</a:t>
            </a:r>
            <a:endParaRPr lang="ru-RU" sz="72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6" descr="E:\мама\Мои рисунки\рисунки\чебурашка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00694" y="4143380"/>
            <a:ext cx="2865459" cy="2714620"/>
          </a:xfrm>
          <a:prstGeom prst="rect">
            <a:avLst/>
          </a:prstGeom>
          <a:noFill/>
        </p:spPr>
      </p:pic>
      <p:pic>
        <p:nvPicPr>
          <p:cNvPr id="17" name="Picture 1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14942" y="1142984"/>
            <a:ext cx="2428892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21" name="Прямая соединительная линия 20"/>
          <p:cNvCxnSpPr/>
          <p:nvPr/>
        </p:nvCxnSpPr>
        <p:spPr>
          <a:xfrm flipV="1">
            <a:off x="5857884" y="571480"/>
            <a:ext cx="1214446" cy="571504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5857884" y="571480"/>
            <a:ext cx="1071570" cy="642942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flipH="1">
            <a:off x="6072198" y="-1214470"/>
            <a:ext cx="67962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0" dirty="0" smtClean="0">
                <a:solidFill>
                  <a:srgbClr val="FF0000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FF0000"/>
              </a:solidFill>
              <a:latin typeface="Gabriola" pitchFamily="82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714356"/>
            <a:ext cx="3286116" cy="2461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2857488" y="-1285908"/>
            <a:ext cx="606256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0" dirty="0" smtClean="0">
                <a:solidFill>
                  <a:srgbClr val="FF0000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FF0000"/>
              </a:solidFill>
              <a:latin typeface="Gabriola" pitchFamily="8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flipH="1">
            <a:off x="2571736" y="-1285908"/>
            <a:ext cx="67962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0" dirty="0" smtClean="0">
                <a:solidFill>
                  <a:srgbClr val="FF0000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FF0000"/>
              </a:solidFill>
              <a:latin typeface="Gabriola" pitchFamily="82" charset="0"/>
            </a:endParaRPr>
          </a:p>
        </p:txBody>
      </p:sp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643306" y="843566"/>
            <a:ext cx="2415191" cy="2299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 flipH="1">
            <a:off x="5786446" y="-1214470"/>
            <a:ext cx="67962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0" dirty="0" smtClean="0">
                <a:solidFill>
                  <a:srgbClr val="FF0000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FF0000"/>
              </a:solidFill>
              <a:latin typeface="Gabriola" pitchFamily="82" charset="0"/>
            </a:endParaRPr>
          </a:p>
        </p:txBody>
      </p:sp>
      <p:sp>
        <p:nvSpPr>
          <p:cNvPr id="8194" name="WordArt 2"/>
          <p:cNvSpPr>
            <a:spLocks noChangeArrowheads="1" noChangeShapeType="1" noTextEdit="1"/>
          </p:cNvSpPr>
          <p:nvPr/>
        </p:nvSpPr>
        <p:spPr bwMode="auto">
          <a:xfrm>
            <a:off x="7000892" y="1071546"/>
            <a:ext cx="1285884" cy="190024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9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К</a:t>
            </a:r>
            <a:endParaRPr lang="ru-RU" sz="9600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571736" y="1928802"/>
            <a:ext cx="606256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0" dirty="0" smtClean="0">
                <a:solidFill>
                  <a:srgbClr val="FF0000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FF0000"/>
              </a:solidFill>
              <a:latin typeface="Gabriola" pitchFamily="82" charset="0"/>
            </a:endParaRPr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4" cstate="email"/>
          <a:srcRect l="13954" t="13954" r="16278" b="6976"/>
          <a:stretch>
            <a:fillRect/>
          </a:stretch>
        </p:blipFill>
        <p:spPr bwMode="auto">
          <a:xfrm>
            <a:off x="214282" y="3786190"/>
            <a:ext cx="2500330" cy="2833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1142976" y="3429000"/>
            <a:ext cx="104387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5400" b="1" dirty="0" smtClean="0">
                <a:solidFill>
                  <a:srgbClr val="0070C0"/>
                </a:solidFill>
              </a:rPr>
              <a:t>2 1</a:t>
            </a:r>
            <a:endParaRPr lang="ru-RU" sz="5400" b="1" dirty="0">
              <a:solidFill>
                <a:srgbClr val="0070C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285984" y="1928802"/>
            <a:ext cx="606256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0" dirty="0" smtClean="0">
                <a:solidFill>
                  <a:srgbClr val="FF0000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FF0000"/>
              </a:solidFill>
              <a:latin typeface="Gabriola" pitchFamily="82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65" r="2564" b="2564"/>
          <a:stretch>
            <a:fillRect/>
          </a:stretch>
        </p:blipFill>
        <p:spPr bwMode="auto">
          <a:xfrm>
            <a:off x="6000760" y="3357562"/>
            <a:ext cx="3143240" cy="32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Прямоугольник 13"/>
          <p:cNvSpPr/>
          <p:nvPr/>
        </p:nvSpPr>
        <p:spPr>
          <a:xfrm>
            <a:off x="3000364" y="3072348"/>
            <a:ext cx="4200509" cy="28007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80000"/>
            <a:r>
              <a:rPr lang="ru-RU" sz="88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Ослик </a:t>
            </a:r>
          </a:p>
          <a:p>
            <a:pPr marL="180000"/>
            <a:r>
              <a:rPr lang="ru-RU" sz="88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Иа</a:t>
            </a:r>
            <a:endParaRPr lang="ru-RU" sz="8800" b="1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571480"/>
            <a:ext cx="104387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5400" b="1" dirty="0" smtClean="0">
                <a:solidFill>
                  <a:srgbClr val="0070C0"/>
                </a:solidFill>
              </a:rPr>
              <a:t>2 1</a:t>
            </a:r>
            <a:endParaRPr lang="ru-RU" sz="5400" b="1" dirty="0">
              <a:solidFill>
                <a:srgbClr val="0070C0"/>
              </a:solidFill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1428736"/>
            <a:ext cx="2717749" cy="2500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 flipH="1">
            <a:off x="2714612" y="-500090"/>
            <a:ext cx="85725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0" dirty="0" smtClean="0">
                <a:solidFill>
                  <a:srgbClr val="FF0000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FF0000"/>
              </a:solidFill>
              <a:latin typeface="Gabriola" pitchFamily="8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flipH="1">
            <a:off x="2500298" y="-500090"/>
            <a:ext cx="85725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0" dirty="0" smtClean="0">
                <a:solidFill>
                  <a:srgbClr val="FF0000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FF0000"/>
              </a:solidFill>
              <a:latin typeface="Gabriola" pitchFamily="82" charset="0"/>
            </a:endParaRPr>
          </a:p>
        </p:txBody>
      </p:sp>
      <p:pic>
        <p:nvPicPr>
          <p:cNvPr id="8" name="Picture 21" descr="E:\мама\Мои рисунки\рисунки\шапка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86380" y="1142984"/>
            <a:ext cx="2500330" cy="250033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 flipH="1">
            <a:off x="4357686" y="-571528"/>
            <a:ext cx="85725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0" dirty="0" smtClean="0">
                <a:solidFill>
                  <a:srgbClr val="FF0000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FF0000"/>
              </a:solidFill>
              <a:latin typeface="Gabriola" pitchFamily="82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786314" y="-571528"/>
            <a:ext cx="85725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0" dirty="0" smtClean="0">
                <a:solidFill>
                  <a:srgbClr val="FF0000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FF0000"/>
              </a:solidFill>
              <a:latin typeface="Gabriola" pitchFamily="82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572000" y="-571528"/>
            <a:ext cx="85725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0" dirty="0" smtClean="0">
                <a:solidFill>
                  <a:srgbClr val="FF0000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FF0000"/>
              </a:solidFill>
              <a:latin typeface="Gabriola" pitchFamily="82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4500570"/>
            <a:ext cx="312579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b="1" spc="50" dirty="0" smtClean="0">
                <a:ln w="11430"/>
                <a:solidFill>
                  <a:srgbClr val="3333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Умка</a:t>
            </a:r>
            <a:endParaRPr lang="ru-RU" sz="9600" b="1" spc="50" dirty="0">
              <a:ln w="11430"/>
              <a:solidFill>
                <a:srgbClr val="3333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Picture 10" descr="E:\мама\Мои рисунки\рисунки\умка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572132" y="3786190"/>
            <a:ext cx="2000264" cy="28003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D2D2D0"/>
              </a:clrFrom>
              <a:clrTo>
                <a:srgbClr val="D2D2D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5918" y="928670"/>
            <a:ext cx="3063495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214414" y="-357214"/>
            <a:ext cx="606256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0" dirty="0" smtClean="0">
                <a:solidFill>
                  <a:srgbClr val="FF0000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FF0000"/>
              </a:solidFill>
              <a:latin typeface="Gabriola" pitchFamily="8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-357214"/>
            <a:ext cx="606256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0" dirty="0" smtClean="0">
                <a:solidFill>
                  <a:srgbClr val="FF0000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FF0000"/>
              </a:solidFill>
              <a:latin typeface="Gabriola" pitchFamily="8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-357214"/>
            <a:ext cx="606256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0" dirty="0" smtClean="0">
                <a:solidFill>
                  <a:srgbClr val="FF0000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FF0000"/>
              </a:solidFill>
              <a:latin typeface="Gabriola" pitchFamily="8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29190" y="1214422"/>
            <a:ext cx="377218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b="1" spc="50" dirty="0" smtClean="0">
                <a:ln w="11430"/>
                <a:solidFill>
                  <a:srgbClr val="3333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abriola" pitchFamily="82" charset="0"/>
                <a:cs typeface="CordiaUPC" pitchFamily="34" charset="-34"/>
              </a:rPr>
              <a:t>ТЫ</a:t>
            </a:r>
            <a:r>
              <a:rPr lang="ru-RU" sz="96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abriola" pitchFamily="82" charset="0"/>
                <a:cs typeface="CordiaUPC" pitchFamily="34" charset="-34"/>
              </a:rPr>
              <a:t>=</a:t>
            </a:r>
            <a:r>
              <a:rPr lang="ru-RU" sz="9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abriola" pitchFamily="82" charset="0"/>
                <a:cs typeface="CordiaUPC" pitchFamily="34" charset="-34"/>
              </a:rPr>
              <a:t>Я</a:t>
            </a:r>
            <a:endParaRPr lang="ru-RU" sz="96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abriola" pitchFamily="82" charset="0"/>
              <a:cs typeface="CordiaUPC" pitchFamily="34" charset="-34"/>
            </a:endParaRPr>
          </a:p>
        </p:txBody>
      </p:sp>
      <p:pic>
        <p:nvPicPr>
          <p:cNvPr id="7" name="Picture 7" descr="E:\мама\Мои рисунки\рисунки\фея.bmp"/>
          <p:cNvPicPr>
            <a:picLocks noChangeAspect="1" noChangeArrowheads="1"/>
          </p:cNvPicPr>
          <p:nvPr/>
        </p:nvPicPr>
        <p:blipFill>
          <a:blip r:embed="rId3" cstate="email"/>
          <a:srcRect t="-4386" r="-6482" b="-5264"/>
          <a:stretch>
            <a:fillRect/>
          </a:stretch>
        </p:blipFill>
        <p:spPr bwMode="auto">
          <a:xfrm>
            <a:off x="5143504" y="3714752"/>
            <a:ext cx="2628918" cy="285752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071538" y="4500570"/>
            <a:ext cx="265810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b="1" spc="50" dirty="0" smtClean="0">
                <a:ln w="11430"/>
                <a:solidFill>
                  <a:srgbClr val="3333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Фея</a:t>
            </a:r>
            <a:endParaRPr lang="ru-RU" sz="9600" b="1" spc="50" dirty="0">
              <a:ln w="11430"/>
              <a:solidFill>
                <a:srgbClr val="3333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0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02684" y="1285860"/>
            <a:ext cx="2727633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071538" y="0"/>
            <a:ext cx="175080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6600" b="1" dirty="0" smtClean="0">
                <a:solidFill>
                  <a:srgbClr val="3333FF"/>
                </a:solidFill>
              </a:rPr>
              <a:t>Л=Ф</a:t>
            </a:r>
            <a:endParaRPr lang="ru-RU" sz="6600" b="1" dirty="0">
              <a:solidFill>
                <a:srgbClr val="3333F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 flipH="1">
            <a:off x="2928926" y="-714404"/>
            <a:ext cx="67962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0" dirty="0" smtClean="0">
                <a:solidFill>
                  <a:srgbClr val="FF0000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FF0000"/>
              </a:solidFill>
              <a:latin typeface="Gabriola" pitchFamily="8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 flipH="1">
            <a:off x="4857752" y="-571528"/>
            <a:ext cx="67962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0" dirty="0" smtClean="0">
                <a:solidFill>
                  <a:srgbClr val="FF0000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FF0000"/>
              </a:solidFill>
              <a:latin typeface="Gabriola" pitchFamily="8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 flipH="1">
            <a:off x="5429256" y="-571528"/>
            <a:ext cx="67962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0" dirty="0" smtClean="0">
                <a:solidFill>
                  <a:srgbClr val="FF0000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FF0000"/>
              </a:solidFill>
              <a:latin typeface="Gabriola" pitchFamily="8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flipH="1">
            <a:off x="5143504" y="-571528"/>
            <a:ext cx="67962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0" dirty="0" smtClean="0">
                <a:solidFill>
                  <a:srgbClr val="FF0000"/>
                </a:solidFill>
                <a:latin typeface="Gabriola" pitchFamily="82" charset="0"/>
              </a:rPr>
              <a:t>,</a:t>
            </a:r>
            <a:endParaRPr lang="ru-RU" sz="20000" dirty="0">
              <a:solidFill>
                <a:srgbClr val="FF0000"/>
              </a:solidFill>
              <a:latin typeface="Gabriola" pitchFamily="82" charset="0"/>
            </a:endParaRPr>
          </a:p>
        </p:txBody>
      </p:sp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72198" y="1071546"/>
            <a:ext cx="207170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642910" y="4357694"/>
            <a:ext cx="467788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Фунтик</a:t>
            </a:r>
            <a:endParaRPr lang="ru-RU" sz="9600" b="1" spc="50" dirty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9" descr="E:\мама\Мои рисунки\рисунки\фунтик радуется.bmp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57884" y="3643314"/>
            <a:ext cx="2143140" cy="30327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1852</TotalTime>
  <Words>648</Words>
  <Application>Microsoft Office PowerPoint</Application>
  <PresentationFormat>Экран (4:3)</PresentationFormat>
  <Paragraphs>247</Paragraphs>
  <Slides>37</Slides>
  <Notes>1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9" baseType="lpstr">
      <vt:lpstr>Тема Office</vt:lpstr>
      <vt:lpstr>Точечный рисунок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Шуринберг</dc:creator>
  <cp:lastModifiedBy>Олег</cp:lastModifiedBy>
  <cp:revision>208</cp:revision>
  <dcterms:created xsi:type="dcterms:W3CDTF">2011-04-10T04:52:18Z</dcterms:created>
  <dcterms:modified xsi:type="dcterms:W3CDTF">2012-02-08T17:21:10Z</dcterms:modified>
</cp:coreProperties>
</file>