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57" r:id="rId3"/>
    <p:sldId id="256" r:id="rId4"/>
    <p:sldId id="258" r:id="rId5"/>
    <p:sldId id="259" r:id="rId6"/>
    <p:sldId id="280" r:id="rId7"/>
    <p:sldId id="260" r:id="rId8"/>
    <p:sldId id="261" r:id="rId9"/>
    <p:sldId id="281" r:id="rId10"/>
    <p:sldId id="272" r:id="rId11"/>
    <p:sldId id="262" r:id="rId12"/>
    <p:sldId id="263" r:id="rId13"/>
    <p:sldId id="282" r:id="rId14"/>
    <p:sldId id="264" r:id="rId15"/>
    <p:sldId id="283" r:id="rId16"/>
    <p:sldId id="265" r:id="rId17"/>
    <p:sldId id="273" r:id="rId18"/>
    <p:sldId id="266" r:id="rId19"/>
    <p:sldId id="267" r:id="rId20"/>
    <p:sldId id="285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CC6600"/>
    <a:srgbClr val="DDD9C3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20" autoAdjust="0"/>
  </p:normalViewPr>
  <p:slideViewPr>
    <p:cSldViewPr>
      <p:cViewPr varScale="1">
        <p:scale>
          <a:sx n="63" d="100"/>
          <a:sy n="63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2B403-D247-4505-9FDA-41C592E6A58C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7253F-71C5-4390-9F6D-40B6FD9EE8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253F-71C5-4390-9F6D-40B6FD9EE8C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253F-71C5-4390-9F6D-40B6FD9EE8C8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253F-71C5-4390-9F6D-40B6FD9EE8C8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253F-71C5-4390-9F6D-40B6FD9EE8C8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253F-71C5-4390-9F6D-40B6FD9EE8C8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253F-71C5-4390-9F6D-40B6FD9EE8C8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B022C-FC3E-4CD7-9415-7B920D41ADA2}" type="datetimeFigureOut">
              <a:rPr lang="ru-RU" smtClean="0"/>
              <a:pPr/>
              <a:t>08.05.2012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33880-B524-4C56-8CEC-FD71A2274C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taina.aib.ru/biography/lenin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130464luda\Desktop\&#1056;&#1086;&#1089;&#1089;&#1080;&#1103;\&#1092;&#1080;&#1083;&#1100;&#1084;%20&#1086;%20&#1088;&#1077;&#1074;&#1086;&#1083;&#1102;&#1094;&#1080;&#1080;.wmv" TargetMode="External"/><Relationship Id="rId1" Type="http://schemas.openxmlformats.org/officeDocument/2006/relationships/video" Target="file:///D:\&#1044;&#1086;&#1082;&#1091;&#1084;&#1077;&#1085;&#1090;&#1099;%20&#1089;&#1083;&#1091;&#1096;&#1072;&#1090;&#1077;&#1083;&#1077;&#1081;\&#1052;&#1072;&#1079;&#1091;&#1088;&#1086;&#1074;&#1072;\&#1092;&#1080;&#1083;&#1100;&#1084;-&#1088;&#1077;&#1074;&#1086;&#1083;&#1102;&#1094;&#1080;&#1103;.wmv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6.jpeg"/><Relationship Id="rId7" Type="http://schemas.openxmlformats.org/officeDocument/2006/relationships/image" Target="../media/image38.gif"/><Relationship Id="rId2" Type="http://schemas.openxmlformats.org/officeDocument/2006/relationships/hyperlink" Target="&#1075;&#1077;&#1088;&#1073;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92;&#1083;&#1072;&#1075;.docx" TargetMode="External"/><Relationship Id="rId5" Type="http://schemas.openxmlformats.org/officeDocument/2006/relationships/image" Target="../media/image37.jpeg"/><Relationship Id="rId4" Type="http://schemas.openxmlformats.org/officeDocument/2006/relationships/hyperlink" Target="&#1043;&#1086;&#1089;&#1091;&#1076;&#1072;&#1088;&#1089;&#1090;&#1074;&#1077;&#1085;&#1085;&#1099;&#1081;%20&#1075;&#1080;&#1084;&#1085;%20&#1056;&#1086;&#1089;&#1089;&#1080;&#1081;&#1089;&#1082;&#1086;&#1081;%20&#1060;&#1077;&#1076;&#1077;&#1088;&#1072;&#1094;&#1080;&#1080;.doc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&#1042;&#1083;&#1072;&#1076;&#1080;&#769;&#1084;&#1080;&#1088;%20&#1042;&#1083;&#1072;&#1076;&#1080;&#769;&#1084;&#1080;&#1088;&#1086;&#1074;&#1080;&#1095;%20&#1055;&#1091;&#769;&#1090;&#1080;&#1085;.doc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wnloads\&#1084;&#1091;&#1079;&#1099;&#1082;&#1072;\01%20-%20Track01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&#1053;&#1077;&#1089;&#1090;&#1086;&#1088;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14810" y="3714752"/>
            <a:ext cx="492919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Book Antiqua" pitchFamily="18" charset="0"/>
              </a:rPr>
              <a:t>          </a:t>
            </a:r>
            <a: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  <a:t>Презентация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  <a:t>учителя начальных классов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  <a:t>Лицея №265</a:t>
            </a:r>
            <a:endParaRPr lang="ru-RU" sz="28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  <a:t>Красногвардейского района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  <a:t>г.Санкт-Петербурга</a:t>
            </a:r>
            <a:b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sz="2800" dirty="0" err="1" smtClean="0">
                <a:solidFill>
                  <a:srgbClr val="002060"/>
                </a:solidFill>
                <a:latin typeface="Book Antiqua" pitchFamily="18" charset="0"/>
              </a:rPr>
              <a:t>Мазуровой</a:t>
            </a:r>
            <a:r>
              <a:rPr lang="ru-RU" sz="2800" dirty="0" smtClean="0">
                <a:solidFill>
                  <a:srgbClr val="002060"/>
                </a:solidFill>
                <a:latin typeface="Book Antiqua" pitchFamily="18" charset="0"/>
              </a:rPr>
              <a:t> Л.В.</a:t>
            </a:r>
            <a:endParaRPr lang="en-US" sz="28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endParaRPr lang="en-US" sz="2800" dirty="0" smtClean="0">
              <a:solidFill>
                <a:srgbClr val="CC0099"/>
              </a:solidFill>
            </a:endParaRPr>
          </a:p>
          <a:p>
            <a:endParaRPr lang="en-US" sz="2800" dirty="0" smtClean="0">
              <a:solidFill>
                <a:srgbClr val="CC0099"/>
              </a:solidFill>
            </a:endParaRPr>
          </a:p>
          <a:p>
            <a:endParaRPr lang="en-US" sz="2800" dirty="0" smtClean="0">
              <a:solidFill>
                <a:srgbClr val="CC0099"/>
              </a:solidFill>
            </a:endParaRPr>
          </a:p>
          <a:p>
            <a:endParaRPr lang="en-US" sz="2800" dirty="0" smtClean="0">
              <a:solidFill>
                <a:srgbClr val="CC0099"/>
              </a:solidFill>
            </a:endParaRPr>
          </a:p>
          <a:p>
            <a:endParaRPr lang="en-US" sz="2800" dirty="0" smtClean="0">
              <a:solidFill>
                <a:srgbClr val="CC0099"/>
              </a:solidFill>
            </a:endParaRPr>
          </a:p>
          <a:p>
            <a:endParaRPr lang="en-US" sz="2800" dirty="0" smtClean="0">
              <a:solidFill>
                <a:srgbClr val="CC0099"/>
              </a:solidFill>
            </a:endParaRPr>
          </a:p>
          <a:p>
            <a:endParaRPr lang="ru-RU" sz="2800" dirty="0" smtClean="0">
              <a:solidFill>
                <a:srgbClr val="CC0099"/>
              </a:solidFill>
            </a:endParaRPr>
          </a:p>
          <a:p>
            <a:endParaRPr lang="ru-RU" sz="4000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000813-000500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214290"/>
            <a:ext cx="6000792" cy="3339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32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857628"/>
            <a:ext cx="3357566" cy="2361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Древняя Москва в картинах А.Васнецова</a:t>
            </a:r>
            <a:r>
              <a:rPr lang="ru-RU" sz="2400" i="1" dirty="0" smtClean="0">
                <a:solidFill>
                  <a:srgbClr val="C00000"/>
                </a:solidFill>
              </a:rPr>
              <a:t>.</a:t>
            </a:r>
            <a:endParaRPr lang="ru-RU" sz="2400" i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Dmitrov_XV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642918"/>
            <a:ext cx="8096304" cy="60722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osc_pict_1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500042"/>
            <a:ext cx="7786710" cy="615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vehi06_08_2007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785794"/>
            <a:ext cx="8059146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vasnetsov_am_serpukho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071546"/>
            <a:ext cx="8041086" cy="5072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4a5d_751eb080_L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8814"/>
            <a:ext cx="8429684" cy="42807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4414" y="4429132"/>
            <a:ext cx="79295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Ну- ка снимем шапки, братцы,</a:t>
            </a:r>
          </a:p>
          <a:p>
            <a:r>
              <a:rPr lang="ru-RU" sz="2400" dirty="0" smtClean="0"/>
              <a:t>Да поклонимся Кремлю.</a:t>
            </a:r>
          </a:p>
          <a:p>
            <a:r>
              <a:rPr lang="ru-RU" sz="2400" dirty="0" smtClean="0"/>
              <a:t>Это он помог собраться</a:t>
            </a:r>
          </a:p>
          <a:p>
            <a:r>
              <a:rPr lang="ru-RU" sz="2400" dirty="0" smtClean="0"/>
              <a:t>Городам в одну семью.</a:t>
            </a:r>
          </a:p>
          <a:p>
            <a:r>
              <a:rPr lang="ru-RU" sz="2400" dirty="0" smtClean="0"/>
              <a:t>Это он нам всем на славу</a:t>
            </a:r>
          </a:p>
          <a:p>
            <a:r>
              <a:rPr lang="ru-RU" sz="2400" dirty="0" smtClean="0"/>
              <a:t>Создал русскую  державу…                 </a:t>
            </a:r>
            <a:r>
              <a:rPr lang="ru-RU" sz="2400" dirty="0" err="1" smtClean="0"/>
              <a:t>Н.Кончаловская</a:t>
            </a:r>
            <a:r>
              <a:rPr lang="ru-RU" sz="2400" dirty="0" smtClean="0"/>
              <a:t>                                                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normal_544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290"/>
            <a:ext cx="3119468" cy="35957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500166" y="357166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Первый русский царь 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1214422"/>
            <a:ext cx="521497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Первым русским царем стал великий князь Иоанн  </a:t>
            </a:r>
            <a:r>
              <a:rPr lang="en-US" sz="2400" dirty="0" smtClean="0"/>
              <a:t>IV</a:t>
            </a:r>
            <a:r>
              <a:rPr lang="ru-RU" sz="2400" dirty="0" smtClean="0"/>
              <a:t>. Его </a:t>
            </a:r>
            <a:r>
              <a:rPr lang="en-US" sz="2400" dirty="0" smtClean="0"/>
              <a:t>“</a:t>
            </a:r>
            <a:r>
              <a:rPr lang="ru-RU" sz="2400" dirty="0" smtClean="0"/>
              <a:t>венчали на царство</a:t>
            </a:r>
            <a:r>
              <a:rPr lang="en-US" sz="2400" dirty="0" smtClean="0"/>
              <a:t>”:</a:t>
            </a:r>
            <a:r>
              <a:rPr lang="ru-RU" sz="2400" dirty="0" smtClean="0"/>
              <a:t> возложили на голову венец – корону (шапку Мономаха) и провозгласили </a:t>
            </a:r>
            <a:r>
              <a:rPr lang="en-US" sz="2400" dirty="0" smtClean="0"/>
              <a:t>“</a:t>
            </a:r>
            <a:r>
              <a:rPr lang="ru-RU" sz="2400" dirty="0" smtClean="0"/>
              <a:t>царем и великим князем всея Руси. </a:t>
            </a:r>
            <a:r>
              <a:rPr lang="en-US" sz="2400" dirty="0" smtClean="0"/>
              <a:t>”</a:t>
            </a:r>
            <a:r>
              <a:rPr lang="ru-RU" sz="2400" dirty="0" smtClean="0"/>
              <a:t> Это было в 1547 году. С этого времени в наше государство стали называть Московией, Московским царством, Московской Русью, а про русских царей, восходящих на трон, говорили </a:t>
            </a:r>
            <a:r>
              <a:rPr lang="en-US" sz="2400" dirty="0" smtClean="0"/>
              <a:t>:</a:t>
            </a:r>
            <a:r>
              <a:rPr lang="ru-RU" sz="2400" dirty="0" smtClean="0"/>
              <a:t> </a:t>
            </a:r>
            <a:r>
              <a:rPr lang="en-US" sz="2400" dirty="0" smtClean="0"/>
              <a:t>“</a:t>
            </a:r>
            <a:r>
              <a:rPr lang="ru-RU" sz="2400" dirty="0" smtClean="0"/>
              <a:t>Венчается на царство. </a:t>
            </a:r>
            <a:r>
              <a:rPr lang="en-US" sz="1600" dirty="0" smtClean="0"/>
              <a:t>”</a:t>
            </a:r>
            <a:endParaRPr lang="ru-RU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14282" y="3929066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Иоанн </a:t>
            </a:r>
            <a:r>
              <a:rPr lang="en-US" sz="2000" dirty="0" smtClean="0"/>
              <a:t>IV</a:t>
            </a:r>
            <a:r>
              <a:rPr lang="ru-RU" sz="2000" dirty="0" smtClean="0"/>
              <a:t> Грозный</a:t>
            </a:r>
            <a:endParaRPr lang="ru-RU" sz="2000" dirty="0"/>
          </a:p>
        </p:txBody>
      </p:sp>
      <p:pic>
        <p:nvPicPr>
          <p:cNvPr id="11" name="Рисунок 10" descr="75785401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429132"/>
            <a:ext cx="2928958" cy="19150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928662" y="6488668"/>
            <a:ext cx="2055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Шапка Мономаха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3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000504"/>
            <a:ext cx="3929090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857224" y="3214686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Чего больше принес он Русской земле – добра или зла? Однозначного  ответа – увы! – нет!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14290"/>
            <a:ext cx="77867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Иоанн  </a:t>
            </a:r>
            <a:r>
              <a:rPr lang="en-US" sz="2400" dirty="0" smtClean="0"/>
              <a:t>IV</a:t>
            </a:r>
            <a:r>
              <a:rPr lang="ru-RU" sz="2400" dirty="0" smtClean="0"/>
              <a:t> – Грозный. Почему?? Ведь он не мало сделал для Руси. Но в памяти народа остался Грозным. Всю жизнь он подозревал в измене даже самых близких людей. Окружил себя слугами – опричниками, которым было позволено убивать и грабить народ царским именем. Но и в них он сомневался. Так кто же он, Иоанн </a:t>
            </a:r>
            <a:r>
              <a:rPr lang="en-US" sz="2400" dirty="0" smtClean="0"/>
              <a:t>IV</a:t>
            </a:r>
            <a:r>
              <a:rPr lang="ru-RU" sz="2400" dirty="0" smtClean="0"/>
              <a:t> </a:t>
            </a:r>
            <a:r>
              <a:rPr lang="en-US" sz="2400" dirty="0" smtClean="0"/>
              <a:t>:</a:t>
            </a:r>
            <a:r>
              <a:rPr lang="ru-RU" sz="2400" dirty="0" smtClean="0"/>
              <a:t> жестокий тиран или великий государь?? </a:t>
            </a:r>
            <a:endParaRPr lang="ru-RU" sz="2400" dirty="0"/>
          </a:p>
        </p:txBody>
      </p:sp>
      <p:pic>
        <p:nvPicPr>
          <p:cNvPr id="7" name="Рисунок 6" descr="kul20080403-19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4000504"/>
            <a:ext cx="3714776" cy="2571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00496" y="214290"/>
            <a:ext cx="5143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Российская империя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857232"/>
            <a:ext cx="507206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 концу </a:t>
            </a:r>
            <a:r>
              <a:rPr lang="en-US" sz="2400" dirty="0" smtClean="0"/>
              <a:t>XVII</a:t>
            </a:r>
            <a:r>
              <a:rPr lang="ru-RU" sz="2400" dirty="0" smtClean="0"/>
              <a:t> века Русь стали называть Россией. Конечно, это произошло не в один день. Долгое время наше государство называли и Россией и Русью. Но затем слово Русь стали относить к давно прошедшим временам.</a:t>
            </a:r>
          </a:p>
          <a:p>
            <a:r>
              <a:rPr lang="ru-RU" sz="2400" dirty="0" smtClean="0"/>
              <a:t>Петр Великий полностью  перевернул всю жизнь страны. Была Московская  Русь, неторопливая, не похожая на западных соседей, стала - Российская империя. Великая европейская держава!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1310627688_228049772_1----I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3643338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535785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Петр изменил в России все. По-новому начал управлять государством. Создал новую армию и флот.  России, чтобы стать великой державой, необходим был выход к морю. На отвоеванных балтийских берегах Петр построил город. Особенный! И стоит на воде город из камня. Назвал его в честь своего святого покровителя: Санкт-Петербург. «Окном в Европу»стал Петербург для России.</a:t>
            </a:r>
          </a:p>
          <a:p>
            <a:r>
              <a:rPr lang="ru-RU" sz="2400" dirty="0" smtClean="0"/>
              <a:t>При Петре </a:t>
            </a:r>
            <a:r>
              <a:rPr lang="en-US" sz="2400" dirty="0" smtClean="0"/>
              <a:t>I</a:t>
            </a:r>
            <a:r>
              <a:rPr lang="ru-RU" sz="2400" dirty="0" smtClean="0"/>
              <a:t> Россия стала империей – большим, сильным государством, а царь – императором. Произошло это в 1721 году. С этого времени Петра </a:t>
            </a:r>
            <a:r>
              <a:rPr lang="en-US" sz="2400" dirty="0" smtClean="0"/>
              <a:t>I </a:t>
            </a:r>
            <a:r>
              <a:rPr lang="ru-RU" sz="2400" dirty="0" smtClean="0"/>
              <a:t>величали Великим.</a:t>
            </a:r>
            <a:endParaRPr lang="ru-RU" sz="2400" dirty="0"/>
          </a:p>
        </p:txBody>
      </p:sp>
      <p:pic>
        <p:nvPicPr>
          <p:cNvPr id="3" name="Рисунок 2" descr="taokov_cont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214290"/>
            <a:ext cx="3286148" cy="2675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679465308d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9" y="3429000"/>
            <a:ext cx="3174320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[1]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143372" cy="4000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028553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9" y="4000505"/>
            <a:ext cx="4500562" cy="2857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357686" y="285728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Советская Россия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image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000504"/>
            <a:ext cx="4643438" cy="28574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143372" y="1000108"/>
            <a:ext cx="48577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rabic Typesetting" pitchFamily="66" charset="-78"/>
              </a:rPr>
              <a:t>В начале ХХ века, в 1917 году, произошла Великая Октябрьская социалистическая  революция. К власти в стране пришла коммунистическая партия во главе с Владимиром Лениным (Ульяновым).</a:t>
            </a:r>
          </a:p>
          <a:p>
            <a:r>
              <a:rPr lang="ru-RU" sz="2400" dirty="0" smtClean="0">
                <a:cs typeface="Arabic Typesetting" pitchFamily="66" charset="-78"/>
              </a:rPr>
              <a:t>Россия стала называться Советской </a:t>
            </a:r>
            <a:r>
              <a:rPr lang="ru-RU" sz="2400" dirty="0" smtClean="0">
                <a:latin typeface="Arial Narrow" pitchFamily="34" charset="0"/>
              </a:rPr>
              <a:t>.</a:t>
            </a:r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-революци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238754" y="-86041"/>
            <a:ext cx="9382754" cy="6944041"/>
          </a:xfrm>
          <a:prstGeom prst="rect">
            <a:avLst/>
          </a:prstGeom>
        </p:spPr>
      </p:pic>
      <p:pic>
        <p:nvPicPr>
          <p:cNvPr id="4" name="фильм о революции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-214346" y="-214338"/>
            <a:ext cx="9358346" cy="707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0px-Flag_of_the_Soviet_Union.svg[1]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86248" cy="2500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246297_normal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76500"/>
            <a:ext cx="4286250" cy="4381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429124" y="0"/>
            <a:ext cx="4714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Российская Советская Федеративная Республика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928670"/>
            <a:ext cx="4786314" cy="6400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декабре 1922 года был создан Союз Советских Социалистических  Республик – СССР. Вошли в него почти все территории бывшей Российской империи.</a:t>
            </a:r>
          </a:p>
          <a:p>
            <a:r>
              <a:rPr lang="ru-RU" sz="2000" dirty="0" smtClean="0"/>
              <a:t>И начал наш народ строить новую жизнь. Наступило время свершений, великих трудовых побед. Создавались колхозы, поднимались новые города, строились заводы и фабрики. Люди трудились во имя светлого будущего.</a:t>
            </a:r>
          </a:p>
          <a:p>
            <a:r>
              <a:rPr lang="ru-RU" sz="2000" dirty="0" smtClean="0"/>
              <a:t>Семьдесят с лишним лет жили мы в Советском Союзе. Это была наша страна, мы любили ее. Вместе с ней прошли через самые тяжелые испытания. Теперь Советский Союз, как когда-то Российская империя, навсегда ушел в прошлое.</a:t>
            </a:r>
          </a:p>
          <a:p>
            <a:r>
              <a:rPr lang="ru-RU" sz="2000" dirty="0" smtClean="0"/>
              <a:t>А Россия – осталась!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065360_3_0[1]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4500570"/>
            <a:ext cx="1928826" cy="2045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714744" y="214290"/>
            <a:ext cx="4786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</a:rPr>
              <a:t>Россия,</a:t>
            </a:r>
            <a:br>
              <a:rPr lang="ru-RU" sz="3200" dirty="0" smtClean="0">
                <a:solidFill>
                  <a:srgbClr val="00B0F0"/>
                </a:solidFill>
              </a:rPr>
            </a:br>
            <a:r>
              <a:rPr lang="ru-RU" sz="3200" dirty="0" smtClean="0">
                <a:solidFill>
                  <a:srgbClr val="00B0F0"/>
                </a:solidFill>
              </a:rPr>
              <a:t> Российская Федерация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1571612"/>
            <a:ext cx="5143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Так называется наша страна сейчас. Федерация – значит союз, объединение 21-й национальной республики, а также краев и областей. Официальный (государственный) язык на всей территории России – русский. </a:t>
            </a:r>
            <a:endParaRPr lang="ru-RU" sz="2400" dirty="0"/>
          </a:p>
        </p:txBody>
      </p:sp>
      <p:pic>
        <p:nvPicPr>
          <p:cNvPr id="8" name="Рисунок 7" descr="icon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4357694"/>
            <a:ext cx="3429024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Рисунок 9" descr="19oth.gif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214818"/>
            <a:ext cx="3044209" cy="2238389"/>
          </a:xfrm>
          <a:prstGeom prst="rect">
            <a:avLst/>
          </a:prstGeom>
        </p:spPr>
      </p:pic>
      <p:pic>
        <p:nvPicPr>
          <p:cNvPr id="9" name="Рисунок 8" descr="06bc7af0d5b5eb01988f162730fde1c9_6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2708" y="500042"/>
            <a:ext cx="2630532" cy="372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_15.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71604" y="1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Окружающий  Мир</a:t>
            </a:r>
          </a:p>
          <a:p>
            <a:pPr algn="ctr"/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5857892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Программа 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ХХ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I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век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”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стуция в новос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85728"/>
            <a:ext cx="7643866" cy="6107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357166"/>
            <a:ext cx="6880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Глава государства – президент. </a:t>
            </a:r>
            <a:endParaRPr lang="ru-RU" sz="2800" dirty="0"/>
          </a:p>
        </p:txBody>
      </p:sp>
      <p:pic>
        <p:nvPicPr>
          <p:cNvPr id="3" name="Рисунок 2" descr="putin-2-big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928670"/>
            <a:ext cx="3857652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6215082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Владимир Владимирович Путин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41663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1000108"/>
            <a:ext cx="7929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B0F0"/>
                </a:solidFill>
                <a:latin typeface="Monotype Corsiva" pitchFamily="66" charset="0"/>
              </a:rPr>
              <a:t>Наша Родина</a:t>
            </a:r>
            <a:r>
              <a:rPr lang="en-US" sz="6000" dirty="0" smtClean="0">
                <a:solidFill>
                  <a:srgbClr val="00B0F0"/>
                </a:solidFill>
                <a:latin typeface="Monotype Corsiva" pitchFamily="66" charset="0"/>
              </a:rPr>
              <a:t>:</a:t>
            </a:r>
            <a:endParaRPr lang="ru-RU" sz="3600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4286256"/>
            <a:ext cx="63579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</a:t>
            </a:r>
            <a:r>
              <a:rPr lang="ru-RU" sz="6600" dirty="0" smtClean="0">
                <a:solidFill>
                  <a:srgbClr val="FFC000"/>
                </a:solidFill>
              </a:rPr>
              <a:t>т Руси к России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728" y="0"/>
            <a:ext cx="6572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Как называлась наша страна в разные времена.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071546"/>
            <a:ext cx="892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Россия, Российская Федерация </a:t>
            </a:r>
            <a:r>
              <a:rPr lang="ru-RU" sz="2000" dirty="0" smtClean="0"/>
              <a:t>(конец ХХ</a:t>
            </a:r>
            <a:r>
              <a:rPr lang="en-US" sz="2000" dirty="0"/>
              <a:t> </a:t>
            </a:r>
            <a:r>
              <a:rPr lang="ru-RU" sz="2000" dirty="0" smtClean="0"/>
              <a:t>века по наст. время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9" name="Стрелка вниз 8"/>
          <p:cNvSpPr/>
          <p:nvPr/>
        </p:nvSpPr>
        <p:spPr>
          <a:xfrm rot="10800000">
            <a:off x="3929058" y="1571612"/>
            <a:ext cx="642942" cy="500066"/>
          </a:xfrm>
          <a:prstGeom prst="downArrow">
            <a:avLst>
              <a:gd name="adj1" fmla="val 50000"/>
              <a:gd name="adj2" fmla="val 54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-357222" y="2071678"/>
            <a:ext cx="9501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Российская Советская Федеративная Социалистическая республика(РСФСР)в составе СССР </a:t>
            </a:r>
            <a:r>
              <a:rPr lang="ru-RU" sz="2000" dirty="0" smtClean="0"/>
              <a:t>(с 1922 года)</a:t>
            </a:r>
            <a:endParaRPr lang="ru-RU" sz="2000" dirty="0"/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3929058" y="2786058"/>
            <a:ext cx="64294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357290" y="3214686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Советская Россия </a:t>
            </a:r>
            <a:r>
              <a:rPr lang="ru-RU" sz="2000" dirty="0" smtClean="0"/>
              <a:t>(начало ХХ века: с 1917 года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10800000">
            <a:off x="3857620" y="3643314"/>
            <a:ext cx="714380" cy="50006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85720" y="4071942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Россия, Российская империя </a:t>
            </a:r>
            <a:r>
              <a:rPr lang="ru-RU" sz="2000" dirty="0" smtClean="0"/>
              <a:t>(Х</a:t>
            </a:r>
            <a:r>
              <a:rPr lang="en-US" sz="2000" dirty="0" smtClean="0"/>
              <a:t>VII – XIX, </a:t>
            </a:r>
            <a:r>
              <a:rPr lang="ru-RU" sz="2000" dirty="0" smtClean="0"/>
              <a:t>начало </a:t>
            </a:r>
            <a:r>
              <a:rPr lang="en-US" sz="2000" dirty="0" smtClean="0"/>
              <a:t>XX</a:t>
            </a:r>
            <a:r>
              <a:rPr lang="ru-RU" sz="2000" dirty="0" smtClean="0"/>
              <a:t> века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3857620" y="4429132"/>
            <a:ext cx="642942" cy="42862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142976" y="4929198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Московская Русь </a:t>
            </a:r>
            <a:r>
              <a:rPr lang="ru-RU" sz="2000" dirty="0" smtClean="0"/>
              <a:t>(</a:t>
            </a:r>
            <a:r>
              <a:rPr lang="en-US" sz="2000" dirty="0" smtClean="0"/>
              <a:t>XIII – XVI</a:t>
            </a:r>
            <a:r>
              <a:rPr lang="ru-RU" sz="2000" dirty="0" smtClean="0"/>
              <a:t> века</a:t>
            </a:r>
            <a:r>
              <a:rPr lang="en-US" sz="2000" dirty="0" smtClean="0"/>
              <a:t>)</a:t>
            </a:r>
            <a:endParaRPr lang="ru-RU" sz="2000" dirty="0"/>
          </a:p>
        </p:txBody>
      </p:sp>
      <p:sp>
        <p:nvSpPr>
          <p:cNvPr id="18" name="Стрелка вниз 17"/>
          <p:cNvSpPr/>
          <p:nvPr/>
        </p:nvSpPr>
        <p:spPr>
          <a:xfrm rot="10800000">
            <a:off x="3857620" y="5286388"/>
            <a:ext cx="64294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714480" y="5715016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Древняя Русь </a:t>
            </a:r>
            <a:r>
              <a:rPr lang="ru-RU" sz="2000" dirty="0" smtClean="0"/>
              <a:t>(</a:t>
            </a:r>
            <a:r>
              <a:rPr lang="en-US" sz="2000" dirty="0" smtClean="0"/>
              <a:t>IX – XIII</a:t>
            </a:r>
            <a:r>
              <a:rPr lang="ru-RU" sz="2000" dirty="0" smtClean="0"/>
              <a:t> века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20" name="01 - Track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0" cy="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mute="1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8" grpId="0"/>
      <p:bldP spid="10" grpId="0"/>
      <p:bldP spid="12" grpId="0"/>
      <p:bldP spid="15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c021(m)[1]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143248"/>
            <a:ext cx="4143404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928662" y="285728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Древняя Русь </a:t>
            </a:r>
            <a:r>
              <a:rPr lang="en-US" sz="4000" dirty="0" smtClean="0">
                <a:solidFill>
                  <a:schemeClr val="accent5">
                    <a:lumMod val="75000"/>
                  </a:schemeClr>
                </a:solidFill>
              </a:rPr>
              <a:t>(IX – XIII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 век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071546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Восточные славяне селились привольно, места хватало всем. Жили родами, дела решали сообща. Если приходилось воевать, выбирали вождя – князя. Росли города – центры племен. Самыми сильными были Новгород – у словен, Киев – у полян.</a:t>
            </a:r>
            <a:endParaRPr lang="ru-RU" sz="2400" dirty="0"/>
          </a:p>
        </p:txBody>
      </p:sp>
      <p:pic>
        <p:nvPicPr>
          <p:cNvPr id="8" name="Рисунок 7" descr="novg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214686"/>
            <a:ext cx="4000528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1"/>
            <a:ext cx="550072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Князья забирали себе все больше власти. Им подчинялась дружина – лучшие воины, готовые умереть за своего князя. Князьям и дружине доставалась самая богатая, военная добыча. А воевать-то было с кем! Так и жили: то враждуя между собой, то мирясь. И все  яснее понимали, что и поляне, и </a:t>
            </a:r>
            <a:r>
              <a:rPr lang="ru-RU" sz="2400" dirty="0" err="1" smtClean="0"/>
              <a:t>словене</a:t>
            </a:r>
            <a:r>
              <a:rPr lang="ru-RU" sz="2400" dirty="0" smtClean="0"/>
              <a:t>, </a:t>
            </a:r>
            <a:r>
              <a:rPr lang="ru-RU" sz="2400" dirty="0" err="1" smtClean="0"/>
              <a:t>и</a:t>
            </a:r>
            <a:r>
              <a:rPr lang="ru-RU" sz="2400" dirty="0" smtClean="0"/>
              <a:t> вятичи на самом деле – один народ: русский. Мы не знаем точно, откуда пошло это имя. То ли от варяжского племени, то ли речки </a:t>
            </a:r>
            <a:r>
              <a:rPr lang="ru-RU" sz="2400" dirty="0" err="1" smtClean="0"/>
              <a:t>Рось</a:t>
            </a:r>
            <a:r>
              <a:rPr lang="ru-RU" sz="2400" dirty="0" smtClean="0"/>
              <a:t>. А может от древнего слова, которое значит</a:t>
            </a:r>
            <a:r>
              <a:rPr lang="en-US" sz="2400" dirty="0" smtClean="0"/>
              <a:t>“</a:t>
            </a:r>
            <a:r>
              <a:rPr lang="ru-RU" sz="2400" dirty="0" smtClean="0"/>
              <a:t>свет</a:t>
            </a:r>
            <a:r>
              <a:rPr lang="en-US" sz="2400" dirty="0" smtClean="0"/>
              <a:t>”</a:t>
            </a:r>
            <a:r>
              <a:rPr lang="ru-RU" sz="2400" dirty="0" smtClean="0"/>
              <a:t>. Недаром,  до сих пор людей со светлыми волосами называют русыми.</a:t>
            </a:r>
            <a:endParaRPr lang="ru-RU" sz="2400" dirty="0"/>
          </a:p>
        </p:txBody>
      </p:sp>
      <p:pic>
        <p:nvPicPr>
          <p:cNvPr id="3" name="Рисунок 2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9" y="214290"/>
            <a:ext cx="2857519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1265722858_z2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3714752"/>
            <a:ext cx="3357586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ok_Apostol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86322"/>
            <a:ext cx="3635690" cy="18573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Рисунок 2" descr="f02[1]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214290"/>
            <a:ext cx="2714644" cy="41697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786050" y="142852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Что такое летопись?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571480"/>
            <a:ext cx="521497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Жил в Древней Руси в конце </a:t>
            </a:r>
            <a:r>
              <a:rPr lang="en-US" sz="2400" dirty="0" smtClean="0"/>
              <a:t>XI </a:t>
            </a:r>
            <a:r>
              <a:rPr lang="ru-RU" sz="2400" dirty="0" smtClean="0"/>
              <a:t>– начале </a:t>
            </a:r>
            <a:r>
              <a:rPr lang="en-US" sz="2400" dirty="0" smtClean="0"/>
              <a:t>XII</a:t>
            </a:r>
            <a:r>
              <a:rPr lang="ru-RU" sz="2400" dirty="0" smtClean="0"/>
              <a:t> века монах. Служил летописцем. Писал книгу летописей </a:t>
            </a:r>
            <a:r>
              <a:rPr lang="en-US" sz="2400" dirty="0" smtClean="0"/>
              <a:t>“</a:t>
            </a:r>
            <a:r>
              <a:rPr lang="ru-RU" sz="2400" dirty="0" smtClean="0"/>
              <a:t>Повесть временных лет</a:t>
            </a:r>
            <a:r>
              <a:rPr lang="en-US" sz="2400" dirty="0" smtClean="0"/>
              <a:t>”</a:t>
            </a:r>
            <a:r>
              <a:rPr lang="ru-RU" sz="2400" dirty="0" smtClean="0"/>
              <a:t>. Записывал по летам(годам) все события, которые произошли и происходят в стране. </a:t>
            </a:r>
            <a:endParaRPr lang="ru-RU" sz="2400" dirty="0"/>
          </a:p>
          <a:p>
            <a:r>
              <a:rPr lang="ru-RU" sz="2400" dirty="0" smtClean="0"/>
              <a:t>Например, в одной летописи читаем о том, как пришли в Великий Новгород с севера варяги во главе с Рюриком, чтобы объединить племена восточных славян в единое и сильное государство. Стали с тех пор называть это государство Русью. А имя этого летописца – Нестор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4429132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Летописец Нестор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-571536" y="6581001"/>
            <a:ext cx="5643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“</a:t>
            </a:r>
            <a:r>
              <a:rPr lang="ru-RU" sz="1400" dirty="0" smtClean="0"/>
              <a:t> Повесть временных лет</a:t>
            </a:r>
            <a:r>
              <a:rPr lang="en-US" sz="1200" dirty="0" smtClean="0"/>
              <a:t>”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6303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2928926" cy="51767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4678" y="214290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Московская  Русь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857232"/>
            <a:ext cx="47149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Москва! Можно ли представить, что когда – то ее не было? Ведал ли  князь Юрий Долгорукий, что городок, который он основал, ждет великая судьба? Росла и хорошела Москва – на перекор захватчикам, пожарам, усобицам. Берегли и украшали  свой город московские князья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285720" y="577770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Князь Юрий Долгорукий</a:t>
            </a:r>
            <a:endParaRPr lang="ru-RU" dirty="0"/>
          </a:p>
        </p:txBody>
      </p:sp>
      <p:pic>
        <p:nvPicPr>
          <p:cNvPr id="9" name="Рисунок 8" descr="14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4643446"/>
            <a:ext cx="3857652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eml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64661"/>
            <a:ext cx="5072066" cy="2193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85720" y="285729"/>
            <a:ext cx="86439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Постепенно Москва из маленького городка превратилась в центр довольно большого княжества. В него вошли города : Можайск, Коломна, </a:t>
            </a:r>
            <a:r>
              <a:rPr lang="ru-RU" sz="2400" dirty="0" err="1" smtClean="0"/>
              <a:t>Переяславль</a:t>
            </a:r>
            <a:r>
              <a:rPr lang="ru-RU" sz="2400" dirty="0" smtClean="0"/>
              <a:t> – Залесский. Это было связано с тем, что во главе Московского княжества стояли деловые, ловкие, умные правители, которые делали все, чтобы расширить владения Москвы. Так, в конце </a:t>
            </a:r>
            <a:r>
              <a:rPr lang="en-US" sz="2400" dirty="0" smtClean="0"/>
              <a:t>XIII</a:t>
            </a:r>
            <a:r>
              <a:rPr lang="ru-RU" sz="2400" dirty="0" smtClean="0"/>
              <a:t> века у Руси появилось новое название – Московская Русь. Была еще одна причина возникновения и усиления  Московской Руси. Москва очень удобно расположена. Она стоит далеко от границ, но зато в центре торговых путей. До середины </a:t>
            </a:r>
            <a:r>
              <a:rPr lang="en-US" sz="2400" dirty="0" smtClean="0"/>
              <a:t> XVI</a:t>
            </a:r>
            <a:r>
              <a:rPr lang="ru-RU" sz="2400" dirty="0" smtClean="0"/>
              <a:t> века того, кто правил Русью, называли великий  князь.</a:t>
            </a:r>
            <a:endParaRPr lang="ru-RU" sz="2400" dirty="0"/>
          </a:p>
        </p:txBody>
      </p:sp>
      <p:pic>
        <p:nvPicPr>
          <p:cNvPr id="4" name="Рисунок 3" descr="Tsarskaya_plocshad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4384204"/>
            <a:ext cx="3429024" cy="2473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1107</Words>
  <Application>Microsoft Office PowerPoint</Application>
  <PresentationFormat>Экран (4:3)</PresentationFormat>
  <Paragraphs>72</Paragraphs>
  <Slides>21</Slides>
  <Notes>6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130464luda</cp:lastModifiedBy>
  <cp:revision>144</cp:revision>
  <dcterms:created xsi:type="dcterms:W3CDTF">2009-02-23T16:49:36Z</dcterms:created>
  <dcterms:modified xsi:type="dcterms:W3CDTF">2012-05-08T19:51:57Z</dcterms:modified>
</cp:coreProperties>
</file>