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65" r:id="rId3"/>
    <p:sldId id="257" r:id="rId4"/>
    <p:sldId id="264" r:id="rId5"/>
    <p:sldId id="266" r:id="rId6"/>
    <p:sldId id="267" r:id="rId7"/>
    <p:sldId id="268" r:id="rId8"/>
    <p:sldId id="259" r:id="rId9"/>
    <p:sldId id="260" r:id="rId10"/>
    <p:sldId id="261" r:id="rId11"/>
    <p:sldId id="262" r:id="rId12"/>
    <p:sldId id="263" r:id="rId13"/>
    <p:sldId id="269" r:id="rId14"/>
    <p:sldId id="270" r:id="rId15"/>
    <p:sldId id="271" r:id="rId16"/>
    <p:sldId id="258"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49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77D00DB9-BF8D-4DBB-A80A-F2BECAFDF1A7}" type="datetimeFigureOut">
              <a:rPr lang="ru-RU" smtClean="0"/>
              <a:t>30.09.2012</a:t>
            </a:fld>
            <a:endParaRPr lang="ru-RU"/>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01F75900-DC85-4E1C-842C-A641AAF63394}"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7D00DB9-BF8D-4DBB-A80A-F2BECAFDF1A7}" type="datetimeFigureOut">
              <a:rPr lang="ru-RU" smtClean="0"/>
              <a:t>30.09.2012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7D00DB9-BF8D-4DBB-A80A-F2BECAFDF1A7}" type="datetimeFigureOut">
              <a:rPr lang="ru-RU" smtClean="0"/>
              <a:t>30.09.2012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77D00DB9-BF8D-4DBB-A80A-F2BECAFDF1A7}" type="datetimeFigureOut">
              <a:rPr lang="ru-RU" smtClean="0"/>
              <a:t>30.09.2012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77D00DB9-BF8D-4DBB-A80A-F2BECAFDF1A7}" type="datetimeFigureOut">
              <a:rPr lang="ru-RU" smtClean="0"/>
              <a:t>30.09.2012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7D00DB9-BF8D-4DBB-A80A-F2BECAFDF1A7}" type="datetimeFigureOut">
              <a:rPr lang="ru-RU" smtClean="0"/>
              <a:t>30.09.2012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77D00DB9-BF8D-4DBB-A80A-F2BECAFDF1A7}" type="datetimeFigureOut">
              <a:rPr lang="ru-RU" smtClean="0"/>
              <a:t>30.09.2012</a:t>
            </a:fld>
            <a:endParaRPr lang="ru-RU"/>
          </a:p>
        </p:txBody>
      </p:sp>
      <p:sp>
        <p:nvSpPr>
          <p:cNvPr id="27" name="Номер слайда 26"/>
          <p:cNvSpPr>
            <a:spLocks noGrp="1"/>
          </p:cNvSpPr>
          <p:nvPr>
            <p:ph type="sldNum" sz="quarter" idx="11"/>
          </p:nvPr>
        </p:nvSpPr>
        <p:spPr/>
        <p:txBody>
          <a:bodyPr rtlCol="0"/>
          <a:lstStyle/>
          <a:p>
            <a:fld id="{01F75900-DC85-4E1C-842C-A641AAF63394}" type="slidenum">
              <a:rPr lang="ru-RU" smtClean="0"/>
              <a:t>‹#›</a:t>
            </a:fld>
            <a:endParaRPr lang="ru-RU"/>
          </a:p>
        </p:txBody>
      </p:sp>
      <p:sp>
        <p:nvSpPr>
          <p:cNvPr id="28" name="Нижний колонтитул 27"/>
          <p:cNvSpPr>
            <a:spLocks noGrp="1"/>
          </p:cNvSpPr>
          <p:nvPr>
            <p:ph type="ftr" sz="quarter" idx="12"/>
          </p:nvPr>
        </p:nvSpPr>
        <p:spPr/>
        <p:txBody>
          <a:bodyPr rtlCol="0"/>
          <a:lstStyle/>
          <a:p>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77D00DB9-BF8D-4DBB-A80A-F2BECAFDF1A7}" type="datetimeFigureOut">
              <a:rPr lang="ru-RU" smtClean="0"/>
              <a:t>30.09.2012</a:t>
            </a:fld>
            <a:endParaRPr lang="ru-RU"/>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a:p>
        </p:txBody>
      </p:sp>
      <p:sp>
        <p:nvSpPr>
          <p:cNvPr id="5" name="Номер слайда 4"/>
          <p:cNvSpPr>
            <a:spLocks noGrp="1"/>
          </p:cNvSpPr>
          <p:nvPr>
            <p:ph type="sldNum" sz="quarter" idx="12"/>
          </p:nvPr>
        </p:nvSpPr>
        <p:spPr>
          <a:xfrm>
            <a:off x="8174736" y="2272"/>
            <a:ext cx="762000" cy="365760"/>
          </a:xfrm>
        </p:spPr>
        <p:txBody>
          <a:bodyPr/>
          <a:lstStyle/>
          <a:p>
            <a:fld id="{01F75900-DC85-4E1C-842C-A641AAF6339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7D00DB9-BF8D-4DBB-A80A-F2BECAFDF1A7}" type="datetimeFigureOut">
              <a:rPr lang="ru-RU" smtClean="0"/>
              <a:t>30.09.2012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77D00DB9-BF8D-4DBB-A80A-F2BECAFDF1A7}" type="datetimeFigureOut">
              <a:rPr lang="ru-RU" smtClean="0"/>
              <a:t>30.09.2012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77D00DB9-BF8D-4DBB-A80A-F2BECAFDF1A7}" type="datetimeFigureOut">
              <a:rPr lang="ru-RU" smtClean="0"/>
              <a:t>30.09.2012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01F75900-DC85-4E1C-842C-A641AAF6339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77D00DB9-BF8D-4DBB-A80A-F2BECAFDF1A7}" type="datetimeFigureOut">
              <a:rPr lang="ru-RU" smtClean="0"/>
              <a:t>30.09.2012</a:t>
            </a:fld>
            <a:endParaRPr lang="ru-RU"/>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01F75900-DC85-4E1C-842C-A641AAF6339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www.rg.ru/2012/08/08/zakon-site.html"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mediapravo.org:88/Lists/List9/DispForm.aspx?ID=500" TargetMode="External"/><Relationship Id="rId2" Type="http://schemas.openxmlformats.org/officeDocument/2006/relationships/hyperlink" Target="http://www.grandars.ru/college/pravovedenie/zakonodatelnyy-process.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grandars.ru/college/pravovedenie/zakon.html"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57200" y="1628801"/>
            <a:ext cx="8458200" cy="1296143"/>
          </a:xfrm>
        </p:spPr>
        <p:txBody>
          <a:bodyPr>
            <a:normAutofit fontScale="90000"/>
          </a:bodyPr>
          <a:lstStyle/>
          <a:p>
            <a:pPr algn="ctr"/>
            <a:r>
              <a:rPr lang="ru-RU" dirty="0" smtClean="0"/>
              <a:t>Принятие и вступление в силу законов</a:t>
            </a:r>
            <a:endParaRPr lang="ru-RU" dirty="0"/>
          </a:p>
        </p:txBody>
      </p:sp>
      <p:sp>
        <p:nvSpPr>
          <p:cNvPr id="3" name="Подзаголовок 2"/>
          <p:cNvSpPr>
            <a:spLocks noGrp="1"/>
          </p:cNvSpPr>
          <p:nvPr>
            <p:ph type="subTitle" idx="1"/>
          </p:nvPr>
        </p:nvSpPr>
        <p:spPr>
          <a:xfrm>
            <a:off x="457200" y="5229200"/>
            <a:ext cx="4953000" cy="423338"/>
          </a:xfrm>
        </p:spPr>
        <p:txBody>
          <a:bodyPr>
            <a:normAutofit lnSpcReduction="10000"/>
          </a:bodyPr>
          <a:lstStyle/>
          <a:p>
            <a:endParaRPr lang="ru-RU" dirty="0"/>
          </a:p>
        </p:txBody>
      </p:sp>
      <p:pic>
        <p:nvPicPr>
          <p:cNvPr id="24578" name="Picture 2" descr="http://gdb.rferl.org/1679E92B-D57F-4A01-9456-B808BC7F68A8_w640_r1_s.jpg"/>
          <p:cNvPicPr>
            <a:picLocks noChangeAspect="1" noChangeArrowheads="1"/>
          </p:cNvPicPr>
          <p:nvPr/>
        </p:nvPicPr>
        <p:blipFill>
          <a:blip r:embed="rId2" cstate="print"/>
          <a:srcRect/>
          <a:stretch>
            <a:fillRect/>
          </a:stretch>
        </p:blipFill>
        <p:spPr bwMode="auto">
          <a:xfrm>
            <a:off x="0" y="3861049"/>
            <a:ext cx="2941082" cy="1656184"/>
          </a:xfrm>
          <a:prstGeom prst="rect">
            <a:avLst/>
          </a:prstGeom>
          <a:noFill/>
        </p:spPr>
      </p:pic>
      <p:pic>
        <p:nvPicPr>
          <p:cNvPr id="24580" name="Picture 4" descr="http://novostey.com/i2/e4ddfb1c9f0a55a3abf5aab8a1ed63f6.JPEG"/>
          <p:cNvPicPr>
            <a:picLocks noChangeAspect="1" noChangeArrowheads="1"/>
          </p:cNvPicPr>
          <p:nvPr/>
        </p:nvPicPr>
        <p:blipFill>
          <a:blip r:embed="rId3" cstate="print"/>
          <a:srcRect/>
          <a:stretch>
            <a:fillRect/>
          </a:stretch>
        </p:blipFill>
        <p:spPr bwMode="auto">
          <a:xfrm>
            <a:off x="2699792" y="4869160"/>
            <a:ext cx="2736304" cy="1800200"/>
          </a:xfrm>
          <a:prstGeom prst="rect">
            <a:avLst/>
          </a:prstGeom>
          <a:noFill/>
        </p:spPr>
      </p:pic>
      <p:pic>
        <p:nvPicPr>
          <p:cNvPr id="24582" name="Picture 6" descr="http://gazeta.a42.ru/images/lenta/865.jpg"/>
          <p:cNvPicPr>
            <a:picLocks noChangeAspect="1" noChangeArrowheads="1"/>
          </p:cNvPicPr>
          <p:nvPr/>
        </p:nvPicPr>
        <p:blipFill>
          <a:blip r:embed="rId4" cstate="print"/>
          <a:srcRect/>
          <a:stretch>
            <a:fillRect/>
          </a:stretch>
        </p:blipFill>
        <p:spPr bwMode="auto">
          <a:xfrm>
            <a:off x="5868144" y="2564904"/>
            <a:ext cx="2628900" cy="3857625"/>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одобрение законов в Совете Федерации</a:t>
            </a:r>
            <a:endParaRPr lang="ru-RU" dirty="0"/>
          </a:p>
        </p:txBody>
      </p:sp>
      <p:sp>
        <p:nvSpPr>
          <p:cNvPr id="3" name="Содержимое 2"/>
          <p:cNvSpPr>
            <a:spLocks noGrp="1"/>
          </p:cNvSpPr>
          <p:nvPr>
            <p:ph idx="1"/>
          </p:nvPr>
        </p:nvSpPr>
        <p:spPr/>
        <p:txBody>
          <a:bodyPr/>
          <a:lstStyle/>
          <a:p>
            <a:r>
              <a:rPr lang="ru-RU" dirty="0" smtClean="0"/>
              <a:t>Федеральные законы считаются одобренными, если за них проголосовали </a:t>
            </a:r>
            <a:r>
              <a:rPr lang="ru-RU" dirty="0" smtClean="0">
                <a:solidFill>
                  <a:srgbClr val="FF0000"/>
                </a:solidFill>
              </a:rPr>
              <a:t>больше половины </a:t>
            </a:r>
            <a:r>
              <a:rPr lang="ru-RU" dirty="0" smtClean="0"/>
              <a:t>членов Совета Федерации. Федеральные конституционные законы одобряются, если за них проголосовали больше </a:t>
            </a:r>
            <a:r>
              <a:rPr lang="ru-RU" baseline="30000" dirty="0" smtClean="0">
                <a:solidFill>
                  <a:srgbClr val="FF0000"/>
                </a:solidFill>
              </a:rPr>
              <a:t>3</a:t>
            </a:r>
            <a:r>
              <a:rPr lang="ru-RU" dirty="0" smtClean="0">
                <a:solidFill>
                  <a:srgbClr val="FF0000"/>
                </a:solidFill>
              </a:rPr>
              <a:t>/</a:t>
            </a:r>
            <a:r>
              <a:rPr lang="ru-RU" baseline="-25000" dirty="0" smtClean="0">
                <a:solidFill>
                  <a:srgbClr val="FF0000"/>
                </a:solidFill>
              </a:rPr>
              <a:t>4</a:t>
            </a:r>
            <a:r>
              <a:rPr lang="ru-RU" dirty="0" smtClean="0">
                <a:solidFill>
                  <a:srgbClr val="FF0000"/>
                </a:solidFill>
              </a:rPr>
              <a:t> </a:t>
            </a:r>
            <a:r>
              <a:rPr lang="ru-RU" dirty="0" smtClean="0"/>
              <a:t>членов. Законы должны быть одобрены или отклонены в </a:t>
            </a:r>
            <a:r>
              <a:rPr lang="ru-RU" dirty="0" smtClean="0">
                <a:solidFill>
                  <a:srgbClr val="FF0000"/>
                </a:solidFill>
              </a:rPr>
              <a:t>двухнедельный срок;</a:t>
            </a:r>
            <a:endParaRPr lang="ru-RU"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подписание законов Президентом РФ</a:t>
            </a:r>
            <a:endParaRPr lang="ru-RU" dirty="0"/>
          </a:p>
        </p:txBody>
      </p:sp>
      <p:sp>
        <p:nvSpPr>
          <p:cNvPr id="3" name="Содержимое 2"/>
          <p:cNvSpPr>
            <a:spLocks noGrp="1"/>
          </p:cNvSpPr>
          <p:nvPr>
            <p:ph idx="1"/>
          </p:nvPr>
        </p:nvSpPr>
        <p:spPr/>
        <p:txBody>
          <a:bodyPr>
            <a:normAutofit fontScale="92500" lnSpcReduction="20000"/>
          </a:bodyPr>
          <a:lstStyle/>
          <a:p>
            <a:r>
              <a:rPr lang="ru-RU" dirty="0" smtClean="0"/>
              <a:t>Принятый и одобренный закон передается на подпись Президенту РФ. который должен подписать или отклонить закон (наложить вето) в двухнедельный срок. Отклоненный закон возвращается в Государственную Думу на повторное рассмотрение и внесение поправок. </a:t>
            </a:r>
            <a:endParaRPr lang="ru-RU" dirty="0" smtClean="0"/>
          </a:p>
          <a:p>
            <a:r>
              <a:rPr lang="ru-RU" dirty="0" smtClean="0"/>
              <a:t>Вето </a:t>
            </a:r>
            <a:r>
              <a:rPr lang="ru-RU" dirty="0" smtClean="0"/>
              <a:t>Президента РФ может быть преодолено, если за закон в ранее принятой редакции проголосует более </a:t>
            </a:r>
            <a:r>
              <a:rPr lang="ru-RU" baseline="30000" dirty="0" smtClean="0"/>
              <a:t>2</a:t>
            </a:r>
            <a:r>
              <a:rPr lang="ru-RU" dirty="0" smtClean="0"/>
              <a:t>/</a:t>
            </a:r>
            <a:r>
              <a:rPr lang="ru-RU" dirty="0" err="1" smtClean="0"/>
              <a:t>з</a:t>
            </a:r>
            <a:r>
              <a:rPr lang="ru-RU" dirty="0" smtClean="0"/>
              <a:t> депутатов Государственной Думы и членов Совета Федерации. В этом случае Президент РФ будет обязан подписать закон в недельный срок;</a:t>
            </a:r>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опубликование и вступление в силу</a:t>
            </a:r>
            <a:endParaRPr lang="ru-RU" dirty="0"/>
          </a:p>
        </p:txBody>
      </p:sp>
      <p:sp>
        <p:nvSpPr>
          <p:cNvPr id="3" name="Содержимое 2"/>
          <p:cNvSpPr>
            <a:spLocks noGrp="1"/>
          </p:cNvSpPr>
          <p:nvPr>
            <p:ph idx="1"/>
          </p:nvPr>
        </p:nvSpPr>
        <p:spPr/>
        <p:txBody>
          <a:bodyPr/>
          <a:lstStyle/>
          <a:p>
            <a:r>
              <a:rPr lang="ru-RU" dirty="0" smtClean="0"/>
              <a:t>Подписанный Президентом РФ закон должен быть обнародован в недельный срок. Закон вступает в силу через 10 дней (если специально не указаны иные сроки) после официального опубликования полного текста закона в специальных изданиях (обычно в «Российской газете» и «Собрании законодательства Российской Федерации»).</a:t>
            </a:r>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Участие граждан в </a:t>
            </a:r>
            <a:r>
              <a:rPr lang="ru-RU" dirty="0" smtClean="0"/>
              <a:t>законотворческой деятельности  09.02.2011 </a:t>
            </a:r>
            <a:endParaRPr lang="ru-RU" dirty="0"/>
          </a:p>
        </p:txBody>
      </p:sp>
      <p:sp>
        <p:nvSpPr>
          <p:cNvPr id="3" name="Содержимое 2"/>
          <p:cNvSpPr>
            <a:spLocks noGrp="1"/>
          </p:cNvSpPr>
          <p:nvPr>
            <p:ph idx="1"/>
          </p:nvPr>
        </p:nvSpPr>
        <p:spPr/>
        <p:txBody>
          <a:bodyPr/>
          <a:lstStyle/>
          <a:p>
            <a:r>
              <a:rPr lang="ru-RU" dirty="0" smtClean="0"/>
              <a:t>Президент РФ подписал указ об участии граждан в законотворческой </a:t>
            </a:r>
            <a:r>
              <a:rPr lang="ru-RU" dirty="0" smtClean="0"/>
              <a:t>деятельности </a:t>
            </a:r>
            <a:r>
              <a:rPr lang="ru-RU" b="1" dirty="0" smtClean="0">
                <a:effectLst>
                  <a:outerShdw blurRad="38100" dist="38100" dir="2700000" algn="tl">
                    <a:srgbClr val="000000">
                      <a:alpha val="43137"/>
                    </a:srgbClr>
                  </a:outerShdw>
                </a:effectLst>
              </a:rPr>
              <a:t>целью</a:t>
            </a:r>
            <a:r>
              <a:rPr lang="ru-RU" dirty="0" smtClean="0"/>
              <a:t> Указа является совершенствование законотворческой деятельности и учет общественного мнения при подготовке проектов по основным направлениям государственной политики в сфере социально-экономического развития.</a:t>
            </a:r>
          </a:p>
          <a:p>
            <a:endParaRPr lang="ru-RU"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Участие граждан в законотворческой деятельности</a:t>
            </a:r>
            <a:endParaRPr lang="ru-RU" dirty="0"/>
          </a:p>
        </p:txBody>
      </p:sp>
      <p:sp>
        <p:nvSpPr>
          <p:cNvPr id="3" name="Содержимое 2"/>
          <p:cNvSpPr>
            <a:spLocks noGrp="1"/>
          </p:cNvSpPr>
          <p:nvPr>
            <p:ph idx="1"/>
          </p:nvPr>
        </p:nvSpPr>
        <p:spPr/>
        <p:txBody>
          <a:bodyPr>
            <a:normAutofit fontScale="70000" lnSpcReduction="20000"/>
          </a:bodyPr>
          <a:lstStyle/>
          <a:p>
            <a:r>
              <a:rPr lang="ru-RU" dirty="0" smtClean="0"/>
              <a:t>Указ обязывает федеральные государственные органы, разработчиков общественно значимых законопроектов, публиковать тексты проектов, пояснительную записку к ним и финансово-экономическое обоснование на своих официальных сайтах или специально создавать их для указанных документов. </a:t>
            </a:r>
          </a:p>
          <a:p>
            <a:r>
              <a:rPr lang="ru-RU" dirty="0" smtClean="0"/>
              <a:t>государственные органы должны также информировать граждан о сроках обсуждения проекта, в каком порядке граждане могут направлять замечания и предложения. гражданам также должна быть обеспечена возможность знакомиться с поступившими на сайт замечаниями и предложениями по проекту.​</a:t>
            </a:r>
            <a:br>
              <a:rPr lang="ru-RU" dirty="0" smtClean="0"/>
            </a:br>
            <a:endParaRPr lang="ru-RU" dirty="0" smtClean="0"/>
          </a:p>
          <a:p>
            <a:r>
              <a:rPr lang="ru-RU" dirty="0" smtClean="0"/>
              <a:t>по истечении 90 дней со дня завершения общественного обсуждения законопроекта его разработчики обязаны представить Президенту РФ доклад о результатах его обсуждения. </a:t>
            </a:r>
          </a:p>
          <a:p>
            <a:pPr>
              <a:buNone/>
            </a:pPr>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Участие граждан в законотворческой деятельности</a:t>
            </a:r>
            <a:endParaRPr lang="ru-RU" dirty="0"/>
          </a:p>
        </p:txBody>
      </p:sp>
      <p:sp>
        <p:nvSpPr>
          <p:cNvPr id="3" name="Содержимое 2"/>
          <p:cNvSpPr>
            <a:spLocks noGrp="1"/>
          </p:cNvSpPr>
          <p:nvPr>
            <p:ph idx="1"/>
          </p:nvPr>
        </p:nvSpPr>
        <p:spPr/>
        <p:txBody>
          <a:bodyPr>
            <a:normAutofit fontScale="85000" lnSpcReduction="20000"/>
          </a:bodyPr>
          <a:lstStyle/>
          <a:p>
            <a:r>
              <a:rPr lang="ru-RU" dirty="0" smtClean="0"/>
              <a:t>весной 2013 года планируется запустить портал, в рамках которого любой желающий сможет выдвинуть свою идею по созданию нового закона. Об этом сообщает Российская </a:t>
            </a:r>
            <a:r>
              <a:rPr lang="ru-RU" dirty="0" smtClean="0">
                <a:hlinkClick r:id="rId2"/>
              </a:rPr>
              <a:t>газета</a:t>
            </a:r>
            <a:r>
              <a:rPr lang="ru-RU" dirty="0" smtClean="0"/>
              <a:t>.</a:t>
            </a:r>
            <a:br>
              <a:rPr lang="ru-RU" dirty="0" smtClean="0"/>
            </a:br>
            <a:r>
              <a:rPr lang="ru-RU" dirty="0" smtClean="0"/>
              <a:t/>
            </a:r>
            <a:br>
              <a:rPr lang="ru-RU" dirty="0" smtClean="0"/>
            </a:br>
            <a:r>
              <a:rPr lang="ru-RU" dirty="0" smtClean="0"/>
              <a:t>Так, если предложение соберет не менее 100 тысяч голосов, правительство возьмет его в разработку. При этом от граждан не требуется проект </a:t>
            </a:r>
            <a:r>
              <a:rPr lang="ru-RU" dirty="0" smtClean="0"/>
              <a:t>НПА</a:t>
            </a:r>
            <a:r>
              <a:rPr lang="ru-RU" sz="900" dirty="0" smtClean="0"/>
              <a:t>( нормативно –правовой акт), </a:t>
            </a:r>
            <a:r>
              <a:rPr lang="ru-RU" dirty="0" smtClean="0"/>
              <a:t>можно выразить лишь идею, пожелание. На рассмотрение законодательной инициативы правительству выделено всего 60 дней. Если идея будет одобрена, то соответствующему ведомству будет дано задание разработать текст законопроекта.</a:t>
            </a:r>
            <a:br>
              <a:rPr lang="ru-RU" dirty="0" smtClean="0"/>
            </a:br>
            <a:endParaRPr lang="ru-RU"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Источники:</a:t>
            </a:r>
            <a:endParaRPr lang="ru-RU" dirty="0"/>
          </a:p>
        </p:txBody>
      </p:sp>
      <p:sp>
        <p:nvSpPr>
          <p:cNvPr id="3" name="Содержимое 2"/>
          <p:cNvSpPr>
            <a:spLocks noGrp="1"/>
          </p:cNvSpPr>
          <p:nvPr>
            <p:ph idx="1"/>
          </p:nvPr>
        </p:nvSpPr>
        <p:spPr/>
        <p:txBody>
          <a:bodyPr/>
          <a:lstStyle/>
          <a:p>
            <a:r>
              <a:rPr lang="en-US" dirty="0" smtClean="0">
                <a:hlinkClick r:id="rId2"/>
              </a:rPr>
              <a:t>http://</a:t>
            </a:r>
            <a:r>
              <a:rPr lang="en-US" dirty="0" smtClean="0">
                <a:hlinkClick r:id="rId2"/>
              </a:rPr>
              <a:t>www.grandars.ru/college/pravovedenie/zakonodatelnyy-process.html</a:t>
            </a:r>
            <a:endParaRPr lang="ru-RU" dirty="0" smtClean="0"/>
          </a:p>
          <a:p>
            <a:r>
              <a:rPr lang="en-US" dirty="0" smtClean="0">
                <a:hlinkClick r:id="rId3"/>
              </a:rPr>
              <a:t>http://</a:t>
            </a:r>
            <a:r>
              <a:rPr lang="en-US" dirty="0" smtClean="0">
                <a:hlinkClick r:id="rId3"/>
              </a:rPr>
              <a:t>mediapravo.org:88/Lists/List9/DispForm.aspx?ID=500</a:t>
            </a:r>
            <a:endParaRPr lang="ru-RU" dirty="0" smtClean="0"/>
          </a:p>
          <a:p>
            <a:endParaRPr lang="ru-RU" dirty="0" smtClean="0"/>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План:</a:t>
            </a:r>
            <a:endParaRPr lang="ru-RU" dirty="0"/>
          </a:p>
        </p:txBody>
      </p:sp>
      <p:sp>
        <p:nvSpPr>
          <p:cNvPr id="3" name="Содержимое 2"/>
          <p:cNvSpPr>
            <a:spLocks noGrp="1"/>
          </p:cNvSpPr>
          <p:nvPr>
            <p:ph idx="1"/>
          </p:nvPr>
        </p:nvSpPr>
        <p:spPr/>
        <p:txBody>
          <a:bodyPr/>
          <a:lstStyle/>
          <a:p>
            <a:r>
              <a:rPr lang="ru-RU" dirty="0" smtClean="0"/>
              <a:t>Стадии законодательного процесса</a:t>
            </a:r>
          </a:p>
          <a:p>
            <a:r>
              <a:rPr lang="ru-RU" dirty="0" smtClean="0"/>
              <a:t>Механизм принятия законов</a:t>
            </a:r>
          </a:p>
          <a:p>
            <a:r>
              <a:rPr lang="ru-RU" dirty="0" smtClean="0"/>
              <a:t>Участие граждан законотворческой деятельности</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Законодательный процесс</a:t>
            </a:r>
            <a:endParaRPr lang="ru-RU" dirty="0"/>
          </a:p>
        </p:txBody>
      </p:sp>
      <p:sp>
        <p:nvSpPr>
          <p:cNvPr id="3" name="Содержимое 2"/>
          <p:cNvSpPr>
            <a:spLocks noGrp="1"/>
          </p:cNvSpPr>
          <p:nvPr>
            <p:ph idx="1"/>
          </p:nvPr>
        </p:nvSpPr>
        <p:spPr/>
        <p:txBody>
          <a:bodyPr/>
          <a:lstStyle/>
          <a:p>
            <a:pPr>
              <a:buNone/>
            </a:pPr>
            <a:r>
              <a:rPr lang="ru-RU" dirty="0" smtClean="0"/>
              <a:t>— </a:t>
            </a:r>
            <a:r>
              <a:rPr lang="ru-RU" dirty="0" smtClean="0"/>
              <a:t>процесс принятия и вступления в силу </a:t>
            </a:r>
            <a:r>
              <a:rPr lang="ru-RU" dirty="0" smtClean="0">
                <a:hlinkClick r:id="rId2" tooltip="Закон"/>
              </a:rPr>
              <a:t>законов</a:t>
            </a:r>
            <a:r>
              <a:rPr lang="ru-RU" dirty="0" smtClean="0"/>
              <a:t>, начиная от внесения законопроекта и завершая опубликованием принятого закона</a:t>
            </a:r>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Стадии законодательного процесса</a:t>
            </a:r>
            <a:endParaRPr lang="ru-RU" dirty="0"/>
          </a:p>
        </p:txBody>
      </p:sp>
      <p:sp>
        <p:nvSpPr>
          <p:cNvPr id="3" name="Содержимое 2"/>
          <p:cNvSpPr>
            <a:spLocks noGrp="1"/>
          </p:cNvSpPr>
          <p:nvPr>
            <p:ph idx="1"/>
          </p:nvPr>
        </p:nvSpPr>
        <p:spPr/>
        <p:txBody>
          <a:bodyPr>
            <a:normAutofit fontScale="62500" lnSpcReduction="20000"/>
          </a:bodyPr>
          <a:lstStyle/>
          <a:p>
            <a:r>
              <a:rPr lang="ru-RU" dirty="0" smtClean="0"/>
              <a:t>1. </a:t>
            </a:r>
            <a:r>
              <a:rPr lang="ru-RU" b="1" dirty="0" smtClean="0"/>
              <a:t>законодательная инициатива</a:t>
            </a:r>
            <a:r>
              <a:rPr lang="ru-RU" dirty="0" smtClean="0"/>
              <a:t>. Это право определенных органов и должностных лиц ставить вопрос о принятии законов и вносить их проекты на рассмотрение Государственной Думы, порождающее обязанность законодательного органа их рассмотреть. </a:t>
            </a:r>
            <a:endParaRPr lang="ru-RU" dirty="0" smtClean="0"/>
          </a:p>
          <a:p>
            <a:r>
              <a:rPr lang="ru-RU" dirty="0" smtClean="0">
                <a:solidFill>
                  <a:schemeClr val="accent2">
                    <a:lumMod val="50000"/>
                  </a:schemeClr>
                </a:solidFill>
              </a:rPr>
              <a:t>Президент</a:t>
            </a:r>
            <a:r>
              <a:rPr lang="ru-RU" dirty="0" smtClean="0">
                <a:solidFill>
                  <a:schemeClr val="accent2">
                    <a:lumMod val="50000"/>
                  </a:schemeClr>
                </a:solidFill>
              </a:rPr>
              <a:t>, Совет Федерации, Правительство, законодательные органы субъектов Федерации, Конституционный, Верховный и Высший Арбитражный суды, а также члены Совета Федерации и депутаты Государственной Думы. </a:t>
            </a:r>
            <a:endParaRPr lang="ru-RU" dirty="0" smtClean="0">
              <a:solidFill>
                <a:schemeClr val="accent2">
                  <a:lumMod val="50000"/>
                </a:schemeClr>
              </a:solidFill>
            </a:endParaRPr>
          </a:p>
          <a:p>
            <a:r>
              <a:rPr lang="ru-RU" dirty="0" smtClean="0"/>
              <a:t>Круг </a:t>
            </a:r>
            <a:r>
              <a:rPr lang="ru-RU" dirty="0" smtClean="0"/>
              <a:t>субъектов законодательной инициативы, как видим, не очень широк</a:t>
            </a:r>
            <a:r>
              <a:rPr lang="ru-RU" dirty="0" smtClean="0"/>
              <a:t>.</a:t>
            </a:r>
          </a:p>
          <a:p>
            <a:r>
              <a:rPr lang="ru-RU" dirty="0" smtClean="0"/>
              <a:t> </a:t>
            </a:r>
            <a:r>
              <a:rPr lang="ru-RU" dirty="0" smtClean="0"/>
              <a:t>Во-первых, его существенное расширение поставит Государственную Думу перед необходимостью тратить львиную долю времени на решение вопроса о принятии или отклонении предложения. Во-вторых, указанные субъекты располагают значительной информацией о социальной жизни, что не всегда можно сказать о других государственных органах и гражданах;</a:t>
            </a:r>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Стадии законодательного процесса</a:t>
            </a:r>
            <a:endParaRPr lang="ru-RU" dirty="0"/>
          </a:p>
        </p:txBody>
      </p:sp>
      <p:sp>
        <p:nvSpPr>
          <p:cNvPr id="3" name="Содержимое 2"/>
          <p:cNvSpPr>
            <a:spLocks noGrp="1"/>
          </p:cNvSpPr>
          <p:nvPr>
            <p:ph idx="1"/>
          </p:nvPr>
        </p:nvSpPr>
        <p:spPr/>
        <p:txBody>
          <a:bodyPr>
            <a:normAutofit fontScale="77500" lnSpcReduction="20000"/>
          </a:bodyPr>
          <a:lstStyle/>
          <a:p>
            <a:r>
              <a:rPr lang="ru-RU" dirty="0" smtClean="0"/>
              <a:t>2. </a:t>
            </a:r>
            <a:r>
              <a:rPr lang="ru-RU" b="1" dirty="0" smtClean="0"/>
              <a:t>подготовка законопроектов</a:t>
            </a:r>
            <a:r>
              <a:rPr lang="ru-RU" dirty="0" smtClean="0"/>
              <a:t>. Такая подготовка должна начинаться с выявления социальных потребностей в создании правовых норм на основе всестороннего изучения общественной практики, научных данных, предложений государственных органов, политических партий и других общественных объединений, а также отдельных граждан. Готовить проекты нормативных актов могут различные органы. Чаще применяется отраслевой принцип, который далеко не безупречен (проект готовит тог орган, который отвечает за ту или иную сферу). Иногда образуются специальные комиссии по подготовке законопроектов. Кроме того, законопроекты могут подготавливаться и на альтернативной основе;</a:t>
            </a: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Стадии законодательного процесса</a:t>
            </a:r>
            <a:endParaRPr lang="ru-RU" dirty="0"/>
          </a:p>
        </p:txBody>
      </p:sp>
      <p:sp>
        <p:nvSpPr>
          <p:cNvPr id="3" name="Содержимое 2"/>
          <p:cNvSpPr>
            <a:spLocks noGrp="1"/>
          </p:cNvSpPr>
          <p:nvPr>
            <p:ph idx="1"/>
          </p:nvPr>
        </p:nvSpPr>
        <p:spPr/>
        <p:txBody>
          <a:bodyPr>
            <a:normAutofit lnSpcReduction="10000"/>
          </a:bodyPr>
          <a:lstStyle/>
          <a:p>
            <a:r>
              <a:rPr lang="ru-RU" dirty="0" smtClean="0"/>
              <a:t>3. </a:t>
            </a:r>
            <a:r>
              <a:rPr lang="ru-RU" b="1" dirty="0" smtClean="0"/>
              <a:t>обсуждение законопроекта</a:t>
            </a:r>
            <a:r>
              <a:rPr lang="ru-RU" dirty="0" smtClean="0"/>
              <a:t>. Оно происходит на заседании законодательного органа и открывается докладом представителя субъекта, внесшего законопроект на обсуждение. Затем профильный комитет законодательного органа дает свое заключение. Далее депутаты обсуждают, оценивают законопроект, вносят в него поправки. Проект проходит, как правило, три чтения;</a:t>
            </a: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Стадии законодательного процесса</a:t>
            </a:r>
            <a:endParaRPr lang="ru-RU" dirty="0"/>
          </a:p>
        </p:txBody>
      </p:sp>
      <p:sp>
        <p:nvSpPr>
          <p:cNvPr id="3" name="Содержимое 2"/>
          <p:cNvSpPr>
            <a:spLocks noGrp="1"/>
          </p:cNvSpPr>
          <p:nvPr>
            <p:ph idx="1"/>
          </p:nvPr>
        </p:nvSpPr>
        <p:spPr/>
        <p:txBody>
          <a:bodyPr/>
          <a:lstStyle/>
          <a:p>
            <a:r>
              <a:rPr lang="ru-RU" dirty="0" smtClean="0"/>
              <a:t>4. </a:t>
            </a:r>
            <a:r>
              <a:rPr lang="ru-RU" b="1" dirty="0" smtClean="0"/>
              <a:t>принятие </a:t>
            </a:r>
            <a:r>
              <a:rPr lang="ru-RU" b="1" dirty="0" smtClean="0"/>
              <a:t>закона</a:t>
            </a:r>
          </a:p>
          <a:p>
            <a:r>
              <a:rPr lang="ru-RU" dirty="0" smtClean="0"/>
              <a:t>5. </a:t>
            </a:r>
            <a:r>
              <a:rPr lang="ru-RU" b="1" dirty="0" smtClean="0"/>
              <a:t>опубликование закона</a:t>
            </a:r>
            <a:r>
              <a:rPr lang="ru-RU" dirty="0" smtClean="0"/>
              <a:t>.</a:t>
            </a:r>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рассмотрение законопроектов в Государственной Думе</a:t>
            </a:r>
            <a:endParaRPr lang="ru-RU" dirty="0"/>
          </a:p>
        </p:txBody>
      </p:sp>
      <p:sp>
        <p:nvSpPr>
          <p:cNvPr id="3" name="Содержимое 2"/>
          <p:cNvSpPr>
            <a:spLocks noGrp="1"/>
          </p:cNvSpPr>
          <p:nvPr>
            <p:ph idx="1"/>
          </p:nvPr>
        </p:nvSpPr>
        <p:spPr/>
        <p:txBody>
          <a:bodyPr/>
          <a:lstStyle/>
          <a:p>
            <a:r>
              <a:rPr lang="ru-RU" dirty="0" smtClean="0"/>
              <a:t>Проект, как правило, рассматривается трижды. </a:t>
            </a:r>
            <a:endParaRPr lang="ru-RU" dirty="0" smtClean="0"/>
          </a:p>
          <a:p>
            <a:r>
              <a:rPr lang="ru-RU" b="1" dirty="0" smtClean="0"/>
              <a:t>В </a:t>
            </a:r>
            <a:r>
              <a:rPr lang="ru-RU" b="1" dirty="0" smtClean="0"/>
              <a:t>первом </a:t>
            </a:r>
            <a:r>
              <a:rPr lang="ru-RU" dirty="0" smtClean="0"/>
              <a:t>чтении обычно анализируются общие положения, </a:t>
            </a:r>
            <a:endParaRPr lang="ru-RU" dirty="0" smtClean="0"/>
          </a:p>
          <a:p>
            <a:r>
              <a:rPr lang="ru-RU" b="1" dirty="0" smtClean="0"/>
              <a:t>во </a:t>
            </a:r>
            <a:r>
              <a:rPr lang="ru-RU" b="1" dirty="0" smtClean="0"/>
              <a:t>втором </a:t>
            </a:r>
            <a:r>
              <a:rPr lang="ru-RU" dirty="0" smtClean="0"/>
              <a:t>тщательно рассматриваются детали и вносятся поправки, </a:t>
            </a:r>
            <a:endParaRPr lang="ru-RU" dirty="0" smtClean="0"/>
          </a:p>
          <a:p>
            <a:r>
              <a:rPr lang="ru-RU" b="1" dirty="0" smtClean="0"/>
              <a:t>в </a:t>
            </a:r>
            <a:r>
              <a:rPr lang="ru-RU" b="1" dirty="0" smtClean="0"/>
              <a:t>третьем </a:t>
            </a:r>
            <a:r>
              <a:rPr lang="ru-RU" dirty="0" smtClean="0"/>
              <a:t>чтении поправки уже не вносятся: законопроект просто одобряется или не одобряется в целом;</a:t>
            </a: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принятие законов Государственной Думой.</a:t>
            </a:r>
            <a:endParaRPr lang="ru-RU" dirty="0"/>
          </a:p>
        </p:txBody>
      </p:sp>
      <p:sp>
        <p:nvSpPr>
          <p:cNvPr id="3" name="Содержимое 2"/>
          <p:cNvSpPr>
            <a:spLocks noGrp="1"/>
          </p:cNvSpPr>
          <p:nvPr>
            <p:ph idx="1"/>
          </p:nvPr>
        </p:nvSpPr>
        <p:spPr/>
        <p:txBody>
          <a:bodyPr>
            <a:normAutofit lnSpcReduction="10000"/>
          </a:bodyPr>
          <a:lstStyle/>
          <a:p>
            <a:r>
              <a:rPr lang="ru-RU" dirty="0" smtClean="0"/>
              <a:t>Федеральные законы принимаются Государственной Думой простым </a:t>
            </a:r>
            <a:r>
              <a:rPr lang="ru-RU" dirty="0" smtClean="0">
                <a:solidFill>
                  <a:srgbClr val="FF0000"/>
                </a:solidFill>
              </a:rPr>
              <a:t>большинством голосов</a:t>
            </a:r>
            <a:r>
              <a:rPr lang="ru-RU" dirty="0" smtClean="0"/>
              <a:t>, федеральные конституционные законы (о референдуме, чрезвычайном или военном положении, принятии в состав России нового субъекта и т.д.) принимаются, если они одобрены двумя третями голосов. Принятые законы в </a:t>
            </a:r>
            <a:r>
              <a:rPr lang="ru-RU" dirty="0" smtClean="0">
                <a:solidFill>
                  <a:srgbClr val="FF0000"/>
                </a:solidFill>
              </a:rPr>
              <a:t>пятидневный</a:t>
            </a:r>
            <a:r>
              <a:rPr lang="ru-RU" dirty="0" smtClean="0"/>
              <a:t> срок передаются на рассмотрение Совета Федерации;</a:t>
            </a: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73</TotalTime>
  <Words>761</Words>
  <Application>Microsoft Office PowerPoint</Application>
  <PresentationFormat>Экран (4:3)</PresentationFormat>
  <Paragraphs>44</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Городская</vt:lpstr>
      <vt:lpstr>Принятие и вступление в силу законов</vt:lpstr>
      <vt:lpstr>План:</vt:lpstr>
      <vt:lpstr>Законодательный процесс</vt:lpstr>
      <vt:lpstr>Стадии законодательного процесса</vt:lpstr>
      <vt:lpstr>Стадии законодательного процесса</vt:lpstr>
      <vt:lpstr>Стадии законодательного процесса</vt:lpstr>
      <vt:lpstr>Стадии законодательного процесса</vt:lpstr>
      <vt:lpstr>рассмотрение законопроектов в Государственной Думе</vt:lpstr>
      <vt:lpstr>принятие законов Государственной Думой.</vt:lpstr>
      <vt:lpstr>одобрение законов в Совете Федерации</vt:lpstr>
      <vt:lpstr>подписание законов Президентом РФ</vt:lpstr>
      <vt:lpstr>опубликование и вступление в силу</vt:lpstr>
      <vt:lpstr>Участие граждан в законотворческой деятельности  09.02.2011 </vt:lpstr>
      <vt:lpstr>Участие граждан в законотворческой деятельности</vt:lpstr>
      <vt:lpstr>Участие граждан в законотворческой деятельности</vt:lpstr>
      <vt:lpstr>Источники:</vt:lpstr>
    </vt:vector>
  </TitlesOfParts>
  <Company>Krokoz™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Принятие и вступление в силу законов</dc:title>
  <dc:creator>пользователь</dc:creator>
  <cp:lastModifiedBy>пользователь</cp:lastModifiedBy>
  <cp:revision>8</cp:revision>
  <dcterms:created xsi:type="dcterms:W3CDTF">2012-09-30T02:00:17Z</dcterms:created>
  <dcterms:modified xsi:type="dcterms:W3CDTF">2012-09-30T03:14:02Z</dcterms:modified>
</cp:coreProperties>
</file>