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69" r:id="rId2"/>
    <p:sldId id="267" r:id="rId3"/>
    <p:sldId id="268" r:id="rId4"/>
    <p:sldId id="271" r:id="rId5"/>
    <p:sldId id="273" r:id="rId6"/>
    <p:sldId id="274" r:id="rId7"/>
    <p:sldId id="276" r:id="rId8"/>
    <p:sldId id="258" r:id="rId9"/>
    <p:sldId id="278" r:id="rId10"/>
    <p:sldId id="282" r:id="rId11"/>
    <p:sldId id="283" r:id="rId12"/>
    <p:sldId id="284" r:id="rId13"/>
    <p:sldId id="287" r:id="rId14"/>
    <p:sldId id="288" r:id="rId15"/>
    <p:sldId id="290" r:id="rId16"/>
    <p:sldId id="259" r:id="rId17"/>
    <p:sldId id="260" r:id="rId18"/>
    <p:sldId id="263" r:id="rId19"/>
    <p:sldId id="261" r:id="rId20"/>
    <p:sldId id="291" r:id="rId21"/>
    <p:sldId id="292" r:id="rId22"/>
    <p:sldId id="262" r:id="rId23"/>
    <p:sldId id="296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 Black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6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77827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77828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829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77830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77831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77832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778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4"/>
                    <a:ext cx="2919" cy="2151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78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7835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77836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77837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38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1" y="3150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39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77840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19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41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3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42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77843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44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45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77846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47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7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48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77849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50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70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5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77852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89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53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54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77855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56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7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57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77858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9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59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60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77861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7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62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3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63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77864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65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7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66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77867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3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68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69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77870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71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2" y="1759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72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77873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74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6"/>
                      <a:ext cx="754" cy="34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75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77876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77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78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77879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80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89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81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77882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83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89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84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77885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86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87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77888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4" y="958"/>
                      <a:ext cx="1100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89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90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77891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1" y="924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92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4"/>
                      <a:ext cx="570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93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77894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95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896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77897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898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sp>
                <p:nvSpPr>
                  <p:cNvPr id="77899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5" y="949"/>
                    <a:ext cx="1027" cy="14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7900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grpSp>
                <p:nvGrpSpPr>
                  <p:cNvPr id="77901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77902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03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1" y="181"/>
                      <a:ext cx="570" cy="2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04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77905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1" y="915"/>
                      <a:ext cx="1155" cy="27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06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0" y="261"/>
                      <a:ext cx="620" cy="42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07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77908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09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50" y="220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10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77911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0" y="2475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12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5" y="3512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13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77914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7" y="2578"/>
                      <a:ext cx="1595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15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6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16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77917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42" y="2695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18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4" y="3898"/>
                      <a:ext cx="918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19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77920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21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6"/>
                      <a:ext cx="925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22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77923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1"/>
                      <a:ext cx="1650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24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7" y="3615"/>
                      <a:ext cx="885" cy="46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25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77926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60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27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28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7929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4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30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  <p:grpSp>
                <p:nvGrpSpPr>
                  <p:cNvPr id="77931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77932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  <p:sp>
                  <p:nvSpPr>
                    <p:cNvPr id="77933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ru-RU" dirty="0"/>
                    </a:p>
                  </p:txBody>
                </p:sp>
              </p:grpSp>
            </p:grpSp>
          </p:grpSp>
          <p:grpSp>
            <p:nvGrpSpPr>
              <p:cNvPr id="77934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77935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7793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6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793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8" y="1601"/>
                    <a:ext cx="2016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793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79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7939" name="Arc 115"/>
                  <p:cNvSpPr>
                    <a:spLocks/>
                  </p:cNvSpPr>
                  <p:nvPr/>
                </p:nvSpPr>
                <p:spPr bwMode="hidden">
                  <a:xfrm flipH="1">
                    <a:off x="74" y="813"/>
                    <a:ext cx="2540" cy="2379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7940" name="Arc 116"/>
                  <p:cNvSpPr>
                    <a:spLocks/>
                  </p:cNvSpPr>
                  <p:nvPr/>
                </p:nvSpPr>
                <p:spPr bwMode="hidden">
                  <a:xfrm flipH="1">
                    <a:off x="790" y="313"/>
                    <a:ext cx="1850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794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4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794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sp>
              <p:nvSpPr>
                <p:cNvPr id="77943" name="Freeform 119"/>
                <p:cNvSpPr>
                  <a:spLocks/>
                </p:cNvSpPr>
                <p:nvPr/>
              </p:nvSpPr>
              <p:spPr bwMode="hidden">
                <a:xfrm rot="20253369">
                  <a:off x="3280" y="1529"/>
                  <a:ext cx="442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</p:grpSp>
        </p:grpSp>
        <p:grpSp>
          <p:nvGrpSpPr>
            <p:cNvPr id="77944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77945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46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47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48" name="Arc 124"/>
              <p:cNvSpPr>
                <a:spLocks/>
              </p:cNvSpPr>
              <p:nvPr/>
            </p:nvSpPr>
            <p:spPr bwMode="hidden">
              <a:xfrm flipH="1">
                <a:off x="210" y="1168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49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50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51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52" name="Freeform 128"/>
              <p:cNvSpPr>
                <a:spLocks/>
              </p:cNvSpPr>
              <p:nvPr/>
            </p:nvSpPr>
            <p:spPr bwMode="hidden">
              <a:xfrm rot="19660755" flipV="1">
                <a:off x="2546" y="2150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53" name="Freeform 129"/>
              <p:cNvSpPr>
                <a:spLocks/>
              </p:cNvSpPr>
              <p:nvPr/>
            </p:nvSpPr>
            <p:spPr bwMode="hidden">
              <a:xfrm flipH="1">
                <a:off x="489" y="2504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54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55" name="Freeform 131"/>
              <p:cNvSpPr>
                <a:spLocks/>
              </p:cNvSpPr>
              <p:nvPr/>
            </p:nvSpPr>
            <p:spPr bwMode="hidden">
              <a:xfrm>
                <a:off x="4401" y="2280"/>
                <a:ext cx="1007" cy="1601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56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57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7958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sp>
        <p:nvSpPr>
          <p:cNvPr id="77959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7960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7961" name="Rectangle 13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7962" name="Rectangle 1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7963" name="Rectangle 13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8B0065A-32E3-4A94-A8BD-0EB8B618DFE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5ED673-8EAB-4396-83B5-7922244AEA52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F38388-7486-4896-AF2D-AA22B22C82C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69F3BC3-6600-42EB-8821-48D31C125D6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72C823E8-53D0-4FA7-B4E1-932A697BF27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301625"/>
            <a:ext cx="7772400" cy="57943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A814C38-DE16-4D17-B0DB-B29641205E58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01625"/>
            <a:ext cx="7772400" cy="14620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A43D2E6A-DA2C-4BE4-8D54-4FB8F0B0B52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357E82-A885-4B25-8B14-BE98896DE3D5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442C4D-4720-4461-8F3E-B3CC49438BC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0F1B56-0E83-4A70-A036-9118C877D49C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EDC284-09E4-4EDB-8DA9-F04B8F10056A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77121-A617-46A2-84B4-AC56BEB0B3EF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DB9906-B41A-4EE8-8464-D01E548F01A7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A58F2C-1490-44DB-BE84-2A83F42C4630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AAE06B-205C-42DF-ABCC-8C2A4FE353F4}" type="slidenum">
              <a:rPr lang="ru-RU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802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76803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76804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805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76806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76807" name="Oval 7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808" name="Oval 8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76809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76810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811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5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  <p:grpSp>
          <p:nvGrpSpPr>
            <p:cNvPr id="76812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76813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76814" name="Oval 14"/>
                <p:cNvSpPr>
                  <a:spLocks noChangeArrowheads="1"/>
                </p:cNvSpPr>
                <p:nvPr/>
              </p:nvSpPr>
              <p:spPr bwMode="hidden">
                <a:xfrm>
                  <a:off x="1265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76815" name="Oval 15"/>
                <p:cNvSpPr>
                  <a:spLocks noChangeArrowheads="1"/>
                </p:cNvSpPr>
                <p:nvPr/>
              </p:nvSpPr>
              <p:spPr bwMode="hidden">
                <a:xfrm>
                  <a:off x="2380" y="1601"/>
                  <a:ext cx="579" cy="406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</p:grpSp>
          <p:grpSp>
            <p:nvGrpSpPr>
              <p:cNvPr id="76816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76817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76818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65" y="2236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19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1" y="3150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20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76821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4" y="2019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22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3" y="2806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23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76824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7" y="1832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25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2" y="2420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26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76827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24" y="1636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28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95" y="2037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29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76830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8" y="1414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31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2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32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76833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3" y="1289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34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9" y="1269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35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76836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8" y="1129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37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55" y="917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38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76839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6" y="2359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40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41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76842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14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43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5" y="2983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44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76845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09"/>
                    <a:ext cx="1736" cy="30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46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2" y="2597"/>
                    <a:ext cx="932" cy="47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47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76848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3"/>
                    <a:ext cx="1677" cy="33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49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4"/>
                    <a:ext cx="901" cy="52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50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76851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91"/>
                    <a:ext cx="154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52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2" y="1759"/>
                    <a:ext cx="830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53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76854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6"/>
                    <a:ext cx="1404" cy="21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55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46"/>
                    <a:ext cx="754" cy="34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56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76857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58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4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59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76860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3" y="1238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61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6" y="899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62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76863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81" y="438"/>
                    <a:ext cx="484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64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31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65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76866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7" y="383"/>
                    <a:ext cx="491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67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4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68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76869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4" y="958"/>
                    <a:ext cx="1100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70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6" y="231"/>
                    <a:ext cx="591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71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76872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1" y="924"/>
                    <a:ext cx="1061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73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19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74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76875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22" y="1023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76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5" y="672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77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76878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3" y="947"/>
                    <a:ext cx="1233" cy="215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79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2" y="445"/>
                    <a:ext cx="662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sp>
              <p:nvSpPr>
                <p:cNvPr id="76880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sp>
              <p:nvSpPr>
                <p:cNvPr id="76881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0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 dirty="0"/>
                </a:p>
              </p:txBody>
            </p:sp>
            <p:grpSp>
              <p:nvGrpSpPr>
                <p:cNvPr id="76882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76883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1" y="938"/>
                    <a:ext cx="1062" cy="1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84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1" y="181"/>
                    <a:ext cx="570" cy="2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85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76886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1" y="915"/>
                    <a:ext cx="1155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87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0" y="261"/>
                    <a:ext cx="620" cy="42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88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76889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6" y="960"/>
                    <a:ext cx="954" cy="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90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0"/>
                    <a:ext cx="512" cy="1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91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76892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10" y="2475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93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12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94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76895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7" y="2578"/>
                    <a:ext cx="1595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96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2" y="3636"/>
                    <a:ext cx="856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897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76898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42" y="2695"/>
                    <a:ext cx="1711" cy="301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899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34" y="3898"/>
                    <a:ext cx="918" cy="47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900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76901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8" y="2423"/>
                    <a:ext cx="172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902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1" y="3436"/>
                    <a:ext cx="925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903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76904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41"/>
                    <a:ext cx="1650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905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15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906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76907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61"/>
                    <a:ext cx="160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908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2" y="3747"/>
                    <a:ext cx="85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909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76910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06" y="2714"/>
                    <a:ext cx="1471" cy="24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911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6" y="3732"/>
                    <a:ext cx="79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  <p:grpSp>
              <p:nvGrpSpPr>
                <p:cNvPr id="76912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76913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0" y="2760"/>
                    <a:ext cx="1437" cy="18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  <p:sp>
                <p:nvSpPr>
                  <p:cNvPr id="76914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49" y="3787"/>
                    <a:ext cx="771" cy="29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ru-RU" dirty="0"/>
                  </a:p>
                </p:txBody>
              </p:sp>
            </p:grpSp>
          </p:grpSp>
          <p:sp>
            <p:nvSpPr>
              <p:cNvPr id="76915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1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16" name="Arc 116"/>
              <p:cNvSpPr>
                <a:spLocks/>
              </p:cNvSpPr>
              <p:nvPr/>
            </p:nvSpPr>
            <p:spPr bwMode="hidden">
              <a:xfrm flipH="1">
                <a:off x="3528" y="726"/>
                <a:ext cx="833" cy="903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17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18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7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19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32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0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1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2" name="Arc 122"/>
              <p:cNvSpPr>
                <a:spLocks/>
              </p:cNvSpPr>
              <p:nvPr/>
            </p:nvSpPr>
            <p:spPr bwMode="hidden">
              <a:xfrm>
                <a:off x="4268" y="585"/>
                <a:ext cx="394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3" name="Arc 123"/>
              <p:cNvSpPr>
                <a:spLocks/>
              </p:cNvSpPr>
              <p:nvPr/>
            </p:nvSpPr>
            <p:spPr bwMode="hidden">
              <a:xfrm>
                <a:off x="4303" y="463"/>
                <a:ext cx="55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4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5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3" cy="3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6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7" name="Arc 127"/>
              <p:cNvSpPr>
                <a:spLocks/>
              </p:cNvSpPr>
              <p:nvPr/>
            </p:nvSpPr>
            <p:spPr bwMode="hidden">
              <a:xfrm flipH="1">
                <a:off x="3425" y="123"/>
                <a:ext cx="725" cy="903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8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9" cy="904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29" name="Freeform 129"/>
              <p:cNvSpPr>
                <a:spLocks/>
              </p:cNvSpPr>
              <p:nvPr/>
            </p:nvSpPr>
            <p:spPr bwMode="hidden">
              <a:xfrm flipH="1">
                <a:off x="3307" y="982"/>
                <a:ext cx="425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30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31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32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33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5" cy="41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34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62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35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4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  <p:sp>
            <p:nvSpPr>
              <p:cNvPr id="76936" name="Freeform 136"/>
              <p:cNvSpPr>
                <a:spLocks/>
              </p:cNvSpPr>
              <p:nvPr/>
            </p:nvSpPr>
            <p:spPr bwMode="hidden">
              <a:xfrm rot="1346631" flipH="1">
                <a:off x="3783" y="590"/>
                <a:ext cx="173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 dirty="0"/>
              </a:p>
            </p:txBody>
          </p:sp>
        </p:grpSp>
      </p:grpSp>
      <p:sp>
        <p:nvSpPr>
          <p:cNvPr id="76937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6938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6939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 dirty="0"/>
          </a:p>
        </p:txBody>
      </p:sp>
      <p:sp>
        <p:nvSpPr>
          <p:cNvPr id="76940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 dirty="0"/>
          </a:p>
        </p:txBody>
      </p:sp>
      <p:sp>
        <p:nvSpPr>
          <p:cNvPr id="76941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FCB4045-AC93-40FE-98A1-87FEA6966952}" type="slidenum">
              <a:rPr lang="ru-RU"/>
              <a:pPr/>
              <a:t>‹#›</a:t>
            </a:fld>
            <a:endParaRPr lang="ru-RU" dirty="0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  <p:sldLayoutId id="2147483725" r:id="rId13"/>
    <p:sldLayoutId id="2147483726" r:id="rId14"/>
    <p:sldLayoutId id="2147483727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4.xml"/><Relationship Id="rId1" Type="http://schemas.openxmlformats.org/officeDocument/2006/relationships/video" Target="file:///D:\&#1052;&#1086;&#1080;%20&#1076;&#1086;&#1082;&#1091;&#1084;&#1077;&#1085;&#1090;&#1099;\&#1055;&#1088;&#1077;&#1079;&#1077;&#1085;&#1090;&#1072;&#1094;&#1080;&#1080;\&#1042;&#1086;&#1089;&#1087;&#1080;&#1090;&#1072;&#1090;&#1077;&#1083;&#1100;&#1085;&#1072;&#1103;%20&#1088;&#1072;&#1073;&#1086;&#1090;&#1072;\pparade.avi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gif"/><Relationship Id="rId3" Type="http://schemas.openxmlformats.org/officeDocument/2006/relationships/image" Target="../media/image30.gif"/><Relationship Id="rId7" Type="http://schemas.openxmlformats.org/officeDocument/2006/relationships/image" Target="../media/image34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gif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02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57158" y="5715016"/>
            <a:ext cx="8429684" cy="923330"/>
          </a:xfrm>
          <a:prstGeom prst="rect">
            <a:avLst/>
          </a:prstGeom>
          <a:noFill/>
          <a:ln>
            <a:solidFill>
              <a:schemeClr val="tx2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5400" i="1" dirty="0" smtClean="0">
                <a:solidFill>
                  <a:schemeClr val="accent6">
                    <a:lumMod val="20000"/>
                    <a:lumOff val="80000"/>
                  </a:schemeClr>
                </a:solidFill>
              </a:rPr>
              <a:t>1418 ДНЕЙ И НОЧЕЙ</a:t>
            </a:r>
            <a:endParaRPr lang="ru-RU" sz="5400" i="1" dirty="0">
              <a:solidFill>
                <a:schemeClr val="accent6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Фото 1.JPG"/>
          <p:cNvPicPr>
            <a:picLocks noChangeAspect="1"/>
          </p:cNvPicPr>
          <p:nvPr/>
        </p:nvPicPr>
        <p:blipFill>
          <a:blip r:embed="rId2"/>
          <a:srcRect r="48238" b="73330"/>
          <a:stretch>
            <a:fillRect/>
          </a:stretch>
        </p:blipFill>
        <p:spPr>
          <a:xfrm rot="5400000" flipH="1">
            <a:off x="-119557" y="1976889"/>
            <a:ext cx="4168140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5-конечная звезда 3"/>
          <p:cNvSpPr/>
          <p:nvPr/>
        </p:nvSpPr>
        <p:spPr>
          <a:xfrm>
            <a:off x="7500958" y="285728"/>
            <a:ext cx="1285884" cy="714380"/>
          </a:xfrm>
          <a:prstGeom prst="star5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643306" y="1071546"/>
            <a:ext cx="5286412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Мой прадедушка, Сёмин Владимир Александрович, родился в 1924 году в Рязани.</a:t>
            </a:r>
          </a:p>
          <a:p>
            <a:pPr algn="ctr"/>
            <a:endParaRPr lang="ru-RU" sz="2400" b="1" i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ru-RU" sz="2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 1941 году, когда началась Великая Отечественная война, он ушел на фронт. Ему тогда было 17 лет. Воевал прадедушка в отряде  разведчиков. </a:t>
            </a:r>
          </a:p>
          <a:p>
            <a:pPr algn="ctr"/>
            <a:endParaRPr lang="ru-RU" sz="2400" b="1" i="1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  <a:p>
            <a:pPr algn="ctr"/>
            <a:r>
              <a:rPr lang="ru-RU" sz="2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В 1942 году прадед был тяжел ранен, лежал в госпитале.</a:t>
            </a:r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500042"/>
            <a:ext cx="621509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выздоровления его направили на учебу в Кремлевское военно-командное училище.</a:t>
            </a:r>
          </a:p>
          <a:p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 Александрович – участник Парада Победы на Красной площади в Москве.</a:t>
            </a:r>
          </a:p>
        </p:txBody>
      </p:sp>
      <p:pic>
        <p:nvPicPr>
          <p:cNvPr id="5" name="Рисунок 4" descr="Безымянный 1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6380" y="3571876"/>
            <a:ext cx="3395678" cy="29849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7858148" y="214290"/>
            <a:ext cx="1071570" cy="857256"/>
          </a:xfrm>
          <a:prstGeom prst="star5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85720" y="1000108"/>
            <a:ext cx="81439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После окончания училища, лейтенантом, он служил на Крайнем Севере в разных военных гарнизонах. Ушел в отставку в звании капитана </a:t>
            </a:r>
            <a:r>
              <a:rPr lang="en-US" sz="2400" b="1" i="1" dirty="0" smtClean="0"/>
              <a:t>II </a:t>
            </a:r>
            <a:r>
              <a:rPr lang="ru-RU" sz="2400" b="1" i="1" dirty="0" smtClean="0"/>
              <a:t>ранга.</a:t>
            </a:r>
          </a:p>
        </p:txBody>
      </p:sp>
      <p:pic>
        <p:nvPicPr>
          <p:cNvPr id="6" name="Рисунок 5" descr="Фото 2.JPG"/>
          <p:cNvPicPr>
            <a:picLocks noChangeAspect="1"/>
          </p:cNvPicPr>
          <p:nvPr/>
        </p:nvPicPr>
        <p:blipFill>
          <a:blip r:embed="rId2"/>
          <a:srcRect t="525" r="55136" b="71641"/>
          <a:stretch>
            <a:fillRect/>
          </a:stretch>
        </p:blipFill>
        <p:spPr>
          <a:xfrm rot="5400000">
            <a:off x="-17555" y="2986895"/>
            <a:ext cx="3821259" cy="321471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4214810" y="4143380"/>
            <a:ext cx="3315331" cy="1928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Военный гарнизон в</a:t>
            </a:r>
          </a:p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г. Североморск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 3.JPG"/>
          <p:cNvPicPr>
            <a:picLocks noChangeAspect="1"/>
          </p:cNvPicPr>
          <p:nvPr/>
        </p:nvPicPr>
        <p:blipFill>
          <a:blip r:embed="rId2" cstate="print"/>
          <a:srcRect l="781" t="48895" r="71875"/>
          <a:stretch>
            <a:fillRect/>
          </a:stretch>
        </p:blipFill>
        <p:spPr>
          <a:xfrm>
            <a:off x="857224" y="714356"/>
            <a:ext cx="2500298" cy="33040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Рисунок 2" descr="Фото 4.JPG"/>
          <p:cNvPicPr>
            <a:picLocks noChangeAspect="1"/>
          </p:cNvPicPr>
          <p:nvPr/>
        </p:nvPicPr>
        <p:blipFill>
          <a:blip r:embed="rId3"/>
          <a:srcRect r="45580" b="69792"/>
          <a:stretch>
            <a:fillRect/>
          </a:stretch>
        </p:blipFill>
        <p:spPr>
          <a:xfrm>
            <a:off x="5357818" y="857232"/>
            <a:ext cx="2638810" cy="207167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Box 3"/>
          <p:cNvSpPr txBox="1"/>
          <p:nvPr/>
        </p:nvSpPr>
        <p:spPr>
          <a:xfrm>
            <a:off x="3929058" y="3357562"/>
            <a:ext cx="2852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«Эх, гусары!»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7" y="4857760"/>
            <a:ext cx="8501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/>
              <a:t>В 60-х годах Сергей Бондарчук снимал художественный  фильм «Война и мир». Прадедушка участвовал в массовых съемках.</a:t>
            </a:r>
            <a:endParaRPr lang="ru-RU" sz="2400" b="1" i="1" dirty="0"/>
          </a:p>
        </p:txBody>
      </p:sp>
      <p:sp>
        <p:nvSpPr>
          <p:cNvPr id="6" name="5-конечная звезда 5"/>
          <p:cNvSpPr/>
          <p:nvPr/>
        </p:nvSpPr>
        <p:spPr>
          <a:xfrm>
            <a:off x="214282" y="4357694"/>
            <a:ext cx="1071570" cy="857256"/>
          </a:xfrm>
          <a:prstGeom prst="star5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Фото 5.JPG"/>
          <p:cNvPicPr>
            <a:picLocks noChangeAspect="1"/>
          </p:cNvPicPr>
          <p:nvPr/>
        </p:nvPicPr>
        <p:blipFill>
          <a:blip r:embed="rId2" cstate="print"/>
          <a:srcRect l="50000" t="70833"/>
          <a:stretch>
            <a:fillRect/>
          </a:stretch>
        </p:blipFill>
        <p:spPr>
          <a:xfrm>
            <a:off x="4643438" y="1332297"/>
            <a:ext cx="4000528" cy="33004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642911" y="1000108"/>
            <a:ext cx="392909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Каждый год 9 мая прадед надевал свой китель с орденами и рассказывал о войне. Внучкам это очень нравилось.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9124" y="4857760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«С внучками»</a:t>
            </a:r>
            <a:endParaRPr lang="ru-RU" sz="2400" b="1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5-конечная звезда 4"/>
          <p:cNvSpPr/>
          <p:nvPr/>
        </p:nvSpPr>
        <p:spPr>
          <a:xfrm>
            <a:off x="500034" y="5572140"/>
            <a:ext cx="1071570" cy="857256"/>
          </a:xfrm>
          <a:prstGeom prst="star5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5" y="4500570"/>
            <a:ext cx="707236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сожалению, я прадедушку не увидел.</a:t>
            </a:r>
          </a:p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Он умер за два месяца до моего рождения. Я горжусь и хочу быть похожим на своего прадеда </a:t>
            </a:r>
          </a:p>
          <a:p>
            <a:pPr algn="ctr"/>
            <a:r>
              <a:rPr lang="ru-RU" sz="2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Сёмина Владимира Александровича!</a:t>
            </a:r>
            <a:endParaRPr 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 descr="100_0096.JPG"/>
          <p:cNvPicPr>
            <a:picLocks noChangeAspect="1"/>
          </p:cNvPicPr>
          <p:nvPr/>
        </p:nvPicPr>
        <p:blipFill>
          <a:blip r:embed="rId2"/>
          <a:srcRect l="39466" t="69330" r="43416"/>
          <a:stretch>
            <a:fillRect/>
          </a:stretch>
        </p:blipFill>
        <p:spPr>
          <a:xfrm>
            <a:off x="642910" y="642918"/>
            <a:ext cx="2428892" cy="326090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5-конечная звезда 3"/>
          <p:cNvSpPr/>
          <p:nvPr/>
        </p:nvSpPr>
        <p:spPr>
          <a:xfrm>
            <a:off x="357158" y="5643578"/>
            <a:ext cx="1071570" cy="857256"/>
          </a:xfrm>
          <a:prstGeom prst="star5">
            <a:avLst/>
          </a:prstGeom>
          <a:solidFill>
            <a:schemeClr val="bg2"/>
          </a:solidFill>
          <a:ln w="38100">
            <a:solidFill>
              <a:schemeClr val="bg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857620" y="928670"/>
            <a:ext cx="485778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Он жизни не щадил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Спасая отчий край, 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страну свою родную.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Он одолел, он победил</a:t>
            </a:r>
          </a:p>
          <a:p>
            <a:pPr algn="ctr"/>
            <a:r>
              <a:rPr lang="ru-RU" sz="24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Своих врагов в боях за Родину святую.</a:t>
            </a:r>
            <a:endParaRPr lang="ru-RU" sz="24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7" name="Rectangle 7"/>
          <p:cNvSpPr>
            <a:spLocks noGrp="1" noChangeArrowheads="1"/>
          </p:cNvSpPr>
          <p:nvPr>
            <p:ph type="title"/>
          </p:nvPr>
        </p:nvSpPr>
        <p:spPr>
          <a:xfrm>
            <a:off x="611188" y="301625"/>
            <a:ext cx="7847012" cy="1974850"/>
          </a:xfrm>
        </p:spPr>
        <p:txBody>
          <a:bodyPr/>
          <a:lstStyle/>
          <a:p>
            <a:pPr algn="ctr"/>
            <a:r>
              <a:rPr lang="ru-RU" sz="2400" dirty="0">
                <a:latin typeface="Times New Roman" pitchFamily="18" charset="0"/>
              </a:rPr>
              <a:t>        </a:t>
            </a:r>
            <a:r>
              <a:rPr lang="ru-RU" sz="2400" b="1" dirty="0">
                <a:latin typeface="Times New Roman" pitchFamily="18" charset="0"/>
              </a:rPr>
              <a:t>В ночь на 1 мая 1945 года разведчиками 150 стрелковой дивизии Егоровым и </a:t>
            </a:r>
            <a:r>
              <a:rPr lang="ru-RU" sz="2400" b="1" dirty="0" err="1">
                <a:latin typeface="Times New Roman" pitchFamily="18" charset="0"/>
              </a:rPr>
              <a:t>Кантария</a:t>
            </a:r>
            <a:r>
              <a:rPr lang="ru-RU" sz="2400" b="1" dirty="0">
                <a:latin typeface="Times New Roman" pitchFamily="18" charset="0"/>
              </a:rPr>
              <a:t> в Берлине над главным зданием захватчиков рейхстагом было водружено Знамя Победы. 8 мая был подписан акт о капитуляции фашистской Германии. Великая Отечественная война закончилась.</a:t>
            </a:r>
          </a:p>
        </p:txBody>
      </p:sp>
      <p:sp>
        <p:nvSpPr>
          <p:cNvPr id="81930" name="Rectangle 10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endParaRPr lang="ru-RU" sz="2800"/>
          </a:p>
        </p:txBody>
      </p:sp>
      <p:pic>
        <p:nvPicPr>
          <p:cNvPr id="81931" name="Picture 11" descr="05S0119i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781300"/>
            <a:ext cx="4105275" cy="3600450"/>
          </a:xfrm>
          <a:noFill/>
          <a:ln/>
        </p:spPr>
      </p:pic>
      <p:pic>
        <p:nvPicPr>
          <p:cNvPr id="81932" name="Picture 12" descr="v_013i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80063" y="2781300"/>
            <a:ext cx="3152775" cy="32400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928688"/>
            <a:ext cx="8748712" cy="5509200"/>
          </a:xfrm>
          <a:noFill/>
        </p:spPr>
        <p:txBody>
          <a:bodyPr>
            <a:spAutoFit/>
          </a:bodyPr>
          <a:lstStyle/>
          <a:p>
            <a:pPr marL="0" indent="0" algn="ctr">
              <a:buFontTx/>
              <a:buNone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       </a:t>
            </a:r>
            <a:r>
              <a:rPr lang="ru-RU" b="1" dirty="0">
                <a:solidFill>
                  <a:schemeClr val="hlink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24 июня 1945 года в Москве на Красной площади  в ознаменовании победы прошел парад. Принимал его Маршал Советского Союза Жуков, командовал – Маршал Советского Союза Рокоссовский. В параде принимали участие солдаты и офицеры. Герои Советского Союза несли 200 опущенных знамен разгромленных немецких войск и бросали их к подножию мавзолея Ленина в знак сокрушительной победы над врагом.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9" name="pparade.avi">
            <a:hlinkClick r:id="" action="ppaction://media"/>
          </p:cNvPr>
          <p:cNvPicPr>
            <a:picLocks noGrp="1" noRot="1" noChangeAspect="1" noChangeArrowheads="1"/>
          </p:cNvPicPr>
          <p:nvPr>
            <p:ph/>
            <a:vide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3048000" y="2055813"/>
            <a:ext cx="3048000" cy="2286000"/>
          </a:xfrm>
          <a:ln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03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0359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06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9104" name="Picture 16" descr="photo0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835150" y="404813"/>
            <a:ext cx="5400675" cy="3024187"/>
          </a:xfrm>
          <a:noFill/>
          <a:ln/>
        </p:spPr>
      </p:pic>
      <p:sp>
        <p:nvSpPr>
          <p:cNvPr id="89103" name="Rectangle 15"/>
          <p:cNvSpPr>
            <a:spLocks noGrp="1" noChangeArrowheads="1"/>
          </p:cNvSpPr>
          <p:nvPr>
            <p:ph type="body" sz="half" idx="2"/>
          </p:nvPr>
        </p:nvSpPr>
        <p:spPr>
          <a:xfrm>
            <a:off x="684213" y="3716338"/>
            <a:ext cx="7772400" cy="1981200"/>
          </a:xfrm>
        </p:spPr>
        <p:txBody>
          <a:bodyPr/>
          <a:lstStyle/>
          <a:p>
            <a:pPr algn="ctr">
              <a:lnSpc>
                <a:spcPct val="80000"/>
              </a:lnSpc>
              <a:buFontTx/>
              <a:buNone/>
            </a:pPr>
            <a:r>
              <a:rPr lang="ru-RU" sz="2400" b="1" dirty="0">
                <a:latin typeface="Times New Roman" pitchFamily="18" charset="0"/>
              </a:rPr>
              <a:t>          </a:t>
            </a:r>
            <a:r>
              <a:rPr lang="ru-RU" sz="2400" b="1" dirty="0">
                <a:solidFill>
                  <a:schemeClr val="tx2"/>
                </a:solidFill>
                <a:latin typeface="Times New Roman" pitchFamily="18" charset="0"/>
              </a:rPr>
              <a:t>9 мая ежегодно отмечается как всенародный праздник День Победы и день памяти по погибшим в этой войне. Все человечество преклоняется перед нашим народом за величайший подвиг в годы тяжелых испытаний. Во многих городах небо озаряется праздничным фейерверком. </a:t>
            </a:r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</a:rPr>
              <a:t>Люди по всему миру приходят к памятникам героям – освободителям.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11_big"/>
          <p:cNvPicPr>
            <a:picLocks noChangeAspect="1" noChangeArrowheads="1"/>
          </p:cNvPicPr>
          <p:nvPr/>
        </p:nvPicPr>
        <p:blipFill>
          <a:blip r:embed="rId2">
            <a:grayscl/>
          </a:blip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4500563" y="260350"/>
            <a:ext cx="4319587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>
                <a:solidFill>
                  <a:schemeClr val="bg1"/>
                </a:solidFill>
              </a:rPr>
              <a:t>22 июня </a:t>
            </a:r>
            <a:r>
              <a:rPr lang="ru-RU" b="1" dirty="0" smtClean="0">
                <a:solidFill>
                  <a:schemeClr val="bg1"/>
                </a:solidFill>
              </a:rPr>
              <a:t>1941 </a:t>
            </a:r>
          </a:p>
          <a:p>
            <a:pPr algn="ctr">
              <a:spcBef>
                <a:spcPct val="50000"/>
              </a:spcBef>
            </a:pPr>
            <a:r>
              <a:rPr lang="ru-RU" b="1" dirty="0" smtClean="0">
                <a:solidFill>
                  <a:schemeClr val="bg1"/>
                </a:solidFill>
              </a:rPr>
              <a:t>пионерский </a:t>
            </a:r>
            <a:r>
              <a:rPr lang="ru-RU" b="1" dirty="0">
                <a:solidFill>
                  <a:schemeClr val="bg1"/>
                </a:solidFill>
              </a:rPr>
              <a:t>праздник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4857760"/>
            <a:ext cx="8501122" cy="1938992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</a:rPr>
              <a:t>22 июня 1941 года мирная жизнь нашего народа была прервана. Фашистская Германия, нарушив пакт о ненападении, вторглась на территорию Советского Союза. И чтобы не оказаться в фашистском рабстве, ради спасения Родины, народ вступил в схватку с коварным, жестоким и беспощадным врагом.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Безымянный пам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2000" y="571500"/>
            <a:ext cx="7024710" cy="5268533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14348" y="5786454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Памятник русскому войну-освободителю в Берлине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250824" y="285728"/>
            <a:ext cx="8393141" cy="523220"/>
          </a:xfrm>
          <a:prstGeom prst="rect">
            <a:avLst/>
          </a:prstGeom>
          <a:solidFill>
            <a:schemeClr val="accent5">
              <a:lumMod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Героев войны мы не забудем никогда!</a:t>
            </a:r>
            <a:endParaRPr lang="ru-RU" sz="2800" b="1" i="1" dirty="0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11276" name="Picture 12" descr="сканирование002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142984"/>
            <a:ext cx="3714750" cy="5184775"/>
          </a:xfrm>
          <a:prstGeom prst="rect">
            <a:avLst/>
          </a:prstGeom>
          <a:noFill/>
        </p:spPr>
      </p:pic>
      <p:pic>
        <p:nvPicPr>
          <p:cNvPr id="11277" name="Picture 13" descr="anim05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356100" y="2997200"/>
            <a:ext cx="1152525" cy="10779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333375"/>
            <a:ext cx="8424862" cy="1462088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hlink"/>
                </a:solidFill>
                <a:latin typeface="Times New Roman" pitchFamily="18" charset="0"/>
              </a:rPr>
              <a:t>ПОКЛОНИМСЯ </a:t>
            </a:r>
            <a:br>
              <a:rPr lang="ru-RU" b="1" dirty="0">
                <a:solidFill>
                  <a:schemeClr val="hlink"/>
                </a:solidFill>
                <a:latin typeface="Times New Roman" pitchFamily="18" charset="0"/>
              </a:rPr>
            </a:br>
            <a:r>
              <a:rPr lang="ru-RU" b="1" dirty="0">
                <a:solidFill>
                  <a:schemeClr val="hlink"/>
                </a:solidFill>
                <a:latin typeface="Times New Roman" pitchFamily="18" charset="0"/>
              </a:rPr>
              <a:t>ВЕЛИКИМ ТЕМ ГОДАМ!</a:t>
            </a:r>
          </a:p>
        </p:txBody>
      </p:sp>
      <p:pic>
        <p:nvPicPr>
          <p:cNvPr id="96261" name="Picture 5" descr="open1"/>
          <p:cNvPicPr>
            <a:picLocks noGrp="1" noChangeAspect="1" noChangeArrowheads="1"/>
          </p:cNvPicPr>
          <p:nvPr>
            <p:ph/>
          </p:nvPr>
        </p:nvPicPr>
        <p:blipFill>
          <a:blip r:embed="rId2"/>
          <a:srcRect/>
          <a:stretch>
            <a:fillRect/>
          </a:stretch>
        </p:blipFill>
        <p:spPr>
          <a:xfrm>
            <a:off x="2032000" y="2060575"/>
            <a:ext cx="5080000" cy="4248150"/>
          </a:xfrm>
          <a:noFill/>
          <a:ln/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6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0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6402" name="Picture 18" descr="fey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2847975"/>
            <a:ext cx="1295400" cy="1295400"/>
          </a:xfrm>
          <a:prstGeom prst="rect">
            <a:avLst/>
          </a:prstGeom>
          <a:noFill/>
        </p:spPr>
      </p:pic>
      <p:pic>
        <p:nvPicPr>
          <p:cNvPr id="16403" name="Picture 19" descr="17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3286125"/>
            <a:ext cx="1524000" cy="1524000"/>
          </a:xfrm>
          <a:prstGeom prst="rect">
            <a:avLst/>
          </a:prstGeom>
          <a:noFill/>
        </p:spPr>
      </p:pic>
      <p:pic>
        <p:nvPicPr>
          <p:cNvPr id="16404" name="Picture 20" descr="feyr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1275" y="2060575"/>
            <a:ext cx="1871663" cy="1871663"/>
          </a:xfrm>
          <a:prstGeom prst="rect">
            <a:avLst/>
          </a:prstGeom>
          <a:noFill/>
        </p:spPr>
      </p:pic>
      <p:pic>
        <p:nvPicPr>
          <p:cNvPr id="16406" name="Picture 22" descr="0000339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79838" y="765175"/>
            <a:ext cx="2447925" cy="2219325"/>
          </a:xfrm>
          <a:prstGeom prst="rect">
            <a:avLst/>
          </a:prstGeom>
          <a:noFill/>
        </p:spPr>
      </p:pic>
      <p:pic>
        <p:nvPicPr>
          <p:cNvPr id="16407" name="Picture 23" descr="7b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1955742">
            <a:off x="3851275" y="1125538"/>
            <a:ext cx="1223963" cy="1223962"/>
          </a:xfrm>
          <a:prstGeom prst="rect">
            <a:avLst/>
          </a:prstGeom>
          <a:noFill/>
        </p:spPr>
      </p:pic>
      <p:pic>
        <p:nvPicPr>
          <p:cNvPr id="16409" name="Picture 25" descr="1-780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67175" y="3141663"/>
            <a:ext cx="1800225" cy="1800225"/>
          </a:xfrm>
          <a:prstGeom prst="rect">
            <a:avLst/>
          </a:prstGeom>
          <a:noFill/>
        </p:spPr>
      </p:pic>
      <p:pic>
        <p:nvPicPr>
          <p:cNvPr id="16410" name="Picture 26" descr="7b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5400000">
            <a:off x="5580063" y="3933825"/>
            <a:ext cx="1028700" cy="1028700"/>
          </a:xfrm>
          <a:prstGeom prst="rect">
            <a:avLst/>
          </a:prstGeom>
          <a:noFill/>
        </p:spPr>
      </p:pic>
      <p:pic>
        <p:nvPicPr>
          <p:cNvPr id="16411" name="Picture 27" descr="0000339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67175" y="3068638"/>
            <a:ext cx="1905000" cy="1944687"/>
          </a:xfrm>
          <a:prstGeom prst="rect">
            <a:avLst/>
          </a:prstGeom>
          <a:noFill/>
        </p:spPr>
      </p:pic>
      <p:pic>
        <p:nvPicPr>
          <p:cNvPr id="16412" name="Picture 28" descr="7b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132138" y="3141663"/>
            <a:ext cx="1223962" cy="1223962"/>
          </a:xfrm>
          <a:prstGeom prst="rect">
            <a:avLst/>
          </a:prstGeom>
          <a:noFill/>
        </p:spPr>
      </p:pic>
      <p:pic>
        <p:nvPicPr>
          <p:cNvPr id="16413" name="Picture 29" descr="7b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0585989">
            <a:off x="3995738" y="3068638"/>
            <a:ext cx="1223962" cy="1223962"/>
          </a:xfrm>
          <a:prstGeom prst="rect">
            <a:avLst/>
          </a:prstGeom>
          <a:noFill/>
        </p:spPr>
      </p:pic>
      <p:pic>
        <p:nvPicPr>
          <p:cNvPr id="16414" name="Picture 30" descr="7b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3711464">
            <a:off x="5148263" y="2205038"/>
            <a:ext cx="1223962" cy="1223962"/>
          </a:xfrm>
          <a:prstGeom prst="rect">
            <a:avLst/>
          </a:prstGeom>
          <a:noFill/>
        </p:spPr>
      </p:pic>
      <p:pic>
        <p:nvPicPr>
          <p:cNvPr id="16415" name="Picture 31" descr="7b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00563" y="908050"/>
            <a:ext cx="1223962" cy="1223963"/>
          </a:xfrm>
          <a:prstGeom prst="rect">
            <a:avLst/>
          </a:prstGeom>
          <a:noFill/>
        </p:spPr>
      </p:pic>
      <p:pic>
        <p:nvPicPr>
          <p:cNvPr id="16416" name="Picture 32" descr="7b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1527739">
            <a:off x="5724525" y="2924175"/>
            <a:ext cx="1223963" cy="1223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 descr="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071546"/>
            <a:ext cx="3813175" cy="5618162"/>
          </a:xfrm>
          <a:prstGeom prst="rect">
            <a:avLst/>
          </a:prstGeom>
          <a:noFill/>
        </p:spPr>
      </p:pic>
      <p:pic>
        <p:nvPicPr>
          <p:cNvPr id="5128" name="Picture 8" descr="anim104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9144001" cy="1125538"/>
          </a:xfrm>
          <a:prstGeom prst="rect">
            <a:avLst/>
          </a:prstGeom>
          <a:noFill/>
        </p:spPr>
      </p:pic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124075" y="211138"/>
            <a:ext cx="612539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22 июня 1941 </a:t>
            </a:r>
            <a:r>
              <a:rPr lang="ru-RU" sz="4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года</a:t>
            </a:r>
            <a:endParaRPr lang="ru-RU" sz="4400" b="1" i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4810" y="2551837"/>
            <a:ext cx="4643470" cy="2308324"/>
          </a:xfrm>
          <a:prstGeom prst="rect">
            <a:avLst/>
          </a:prstGeom>
          <a:solidFill>
            <a:schemeClr val="tx2"/>
          </a:solidFill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Родина!!!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Пламя ударило в небо –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Ты помнишь, Родина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Тихо сказала: 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«Вставай на помощь»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Родина!!!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1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7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2000" fill="hold"/>
                                        <p:tgtEl>
                                          <p:spTgt spid="51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9" grpId="0"/>
      <p:bldP spid="512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142_b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0"/>
            <a:ext cx="4286248" cy="3214686"/>
          </a:xfrm>
          <a:prstGeom prst="rect">
            <a:avLst/>
          </a:prstGeom>
          <a:noFill/>
        </p:spPr>
      </p:pic>
      <p:pic>
        <p:nvPicPr>
          <p:cNvPr id="3" name="Picture 4" descr="147_bi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0" y="571480"/>
            <a:ext cx="48577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Началась  Великая Отечественная  </a:t>
            </a:r>
          </a:p>
          <a:p>
            <a:pPr algn="ctr"/>
            <a:r>
              <a:rPr lang="ru-RU" dirty="0" smtClean="0"/>
              <a:t>война. Она вошла в жизнь нашего</a:t>
            </a:r>
          </a:p>
          <a:p>
            <a:pPr algn="ctr"/>
            <a:r>
              <a:rPr lang="ru-RU" dirty="0"/>
              <a:t>н</a:t>
            </a:r>
            <a:r>
              <a:rPr lang="ru-RU" dirty="0" smtClean="0"/>
              <a:t>арода ненавистным воем </a:t>
            </a:r>
          </a:p>
          <a:p>
            <a:pPr algn="ctr"/>
            <a:r>
              <a:rPr lang="ru-RU" dirty="0" smtClean="0"/>
              <a:t>вражеских бомб, разрушенными </a:t>
            </a:r>
          </a:p>
          <a:p>
            <a:pPr algn="ctr"/>
            <a:r>
              <a:rPr lang="ru-RU" dirty="0" smtClean="0"/>
              <a:t>селами и городами, миллионами </a:t>
            </a:r>
          </a:p>
          <a:p>
            <a:pPr algn="ctr"/>
            <a:r>
              <a:rPr lang="ru-RU" dirty="0" smtClean="0"/>
              <a:t>убитых на фронтах, угнанных в </a:t>
            </a:r>
          </a:p>
          <a:p>
            <a:pPr algn="ctr"/>
            <a:r>
              <a:rPr lang="ru-RU" dirty="0" smtClean="0"/>
              <a:t>рабство, замученных в лагерях </a:t>
            </a:r>
          </a:p>
          <a:p>
            <a:pPr algn="ctr"/>
            <a:r>
              <a:rPr lang="ru-RU" dirty="0" smtClean="0"/>
              <a:t>смерти.</a:t>
            </a:r>
            <a:endParaRPr lang="ru-RU" dirty="0"/>
          </a:p>
        </p:txBody>
      </p:sp>
      <p:sp>
        <p:nvSpPr>
          <p:cNvPr id="103425" name="Rectangle 1"/>
          <p:cNvSpPr>
            <a:spLocks noChangeArrowheads="1"/>
          </p:cNvSpPr>
          <p:nvPr/>
        </p:nvSpPr>
        <p:spPr bwMode="auto">
          <a:xfrm>
            <a:off x="0" y="0"/>
            <a:ext cx="234360" cy="538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6314" y="4071942"/>
            <a:ext cx="44786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Война оставила след в каждой</a:t>
            </a:r>
          </a:p>
          <a:p>
            <a:pPr algn="ctr"/>
            <a:r>
              <a:rPr lang="ru-RU" dirty="0"/>
              <a:t>с</a:t>
            </a:r>
            <a:r>
              <a:rPr lang="ru-RU" dirty="0" smtClean="0"/>
              <a:t>емье. 27 миллионов своих сыновей и дочерей потеряла наша страна. Они не щадили своей жизни ради нашей победы.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9" name="Picture 5" descr="320_b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14810" y="5072074"/>
            <a:ext cx="4714908" cy="1631216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</a:rPr>
              <a:t>1418 дней длилась эта война. Битвы за Москву, Смоленск, Волгоград, оборона Ленинграда, Курская битва приближали час долгожданной победы. </a:t>
            </a:r>
            <a:endParaRPr lang="ru-RU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83" name="Picture 3" descr="D:\Мои документы\Мои рисунки\Курск\Фото г. Курска\1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3643314"/>
            <a:ext cx="5000660" cy="28194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85720" y="642918"/>
            <a:ext cx="48577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i="1" dirty="0" smtClean="0"/>
              <a:t>МОЙ ГОРОД КУРСК</a:t>
            </a:r>
            <a:endParaRPr lang="ru-RU" sz="4000" i="1" dirty="0"/>
          </a:p>
        </p:txBody>
      </p:sp>
      <p:pic>
        <p:nvPicPr>
          <p:cNvPr id="122884" name="Picture 4" descr="D:\Мои документы\Мои рисунки\Курск\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928670"/>
            <a:ext cx="3810000" cy="2257425"/>
          </a:xfrm>
          <a:prstGeom prst="rect">
            <a:avLst/>
          </a:prstGeom>
          <a:noFill/>
        </p:spPr>
      </p:pic>
      <p:pic>
        <p:nvPicPr>
          <p:cNvPr id="122885" name="Picture 5" descr="D:\Мои документы\Мои рисунки\Курск\Фото г. Курска\zelenko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2071678"/>
            <a:ext cx="3357546" cy="44767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57313"/>
          </a:xfrm>
        </p:spPr>
        <p:txBody>
          <a:bodyPr/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 </a:t>
            </a:r>
            <a:br>
              <a:rPr lang="ru-RU" sz="2400" dirty="0" smtClean="0"/>
            </a:b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785813" y="285750"/>
            <a:ext cx="7643812" cy="2800767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200" b="1" dirty="0">
                <a:solidFill>
                  <a:schemeClr val="bg1"/>
                </a:solidFill>
              </a:rPr>
              <a:t>Курская битва, происходившая с 5 июля по 23 августа 1943 года, была решающей. Переломное танковое сражение, которому суждено было предрешить ход войны, произошло 12 июля 1943 года на Курской дуге под деревней Прохоровка. В нем принимали участие более 1200 танков и самоходных орудий с обеих сторон. </a:t>
            </a:r>
          </a:p>
        </p:txBody>
      </p:sp>
      <p:pic>
        <p:nvPicPr>
          <p:cNvPr id="4" name="Picture 7" descr="05S0085i"/>
          <p:cNvPicPr>
            <a:picLocks noGrp="1"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169666"/>
            <a:ext cx="5572164" cy="3688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Rectangle 4"/>
          <p:cNvSpPr>
            <a:spLocks noGrp="1" noChangeArrowheads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/>
          <a:lstStyle/>
          <a:p>
            <a:pPr algn="ctr"/>
            <a:r>
              <a:rPr lang="ru-RU" sz="2400" b="1" dirty="0">
                <a:latin typeface="Times New Roman" pitchFamily="18" charset="0"/>
              </a:rPr>
              <a:t>       </a:t>
            </a:r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</a:rPr>
              <a:t>До конца войны куряне отважно сражались на фронтах Великой Отечественной. Десятки тысяч наших земляков награждены боевыми орденами и медалями, 228 стали Героями Советского Союза. </a:t>
            </a:r>
          </a:p>
        </p:txBody>
      </p:sp>
      <p:pic>
        <p:nvPicPr>
          <p:cNvPr id="80905" name="Picture 9" descr="h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2636838"/>
            <a:ext cx="3743325" cy="2924175"/>
          </a:xfrm>
          <a:noFill/>
          <a:ln/>
        </p:spPr>
      </p:pic>
      <p:pic>
        <p:nvPicPr>
          <p:cNvPr id="80908" name="Picture 12" descr="Курск 00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10150" y="1981200"/>
            <a:ext cx="3657600" cy="48768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-конечная звезда 3"/>
          <p:cNvSpPr/>
          <p:nvPr/>
        </p:nvSpPr>
        <p:spPr>
          <a:xfrm>
            <a:off x="5000628" y="642918"/>
            <a:ext cx="3000396" cy="2214578"/>
          </a:xfrm>
          <a:prstGeom prst="star5">
            <a:avLst/>
          </a:prstGeom>
          <a:solidFill>
            <a:srgbClr val="FF0000"/>
          </a:solidFill>
          <a:ln w="38100">
            <a:solidFill>
              <a:schemeClr val="bg1"/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3000372"/>
            <a:ext cx="91440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ru-RU" sz="3200" b="1" i="1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МОЙ ПРАДЕДУШКА </a:t>
            </a:r>
          </a:p>
          <a:p>
            <a:pPr algn="ctr">
              <a:lnSpc>
                <a:spcPct val="200000"/>
              </a:lnSpc>
            </a:pPr>
            <a:r>
              <a:rPr lang="ru-RU" sz="3200" b="1" i="1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СЁМИН </a:t>
            </a:r>
          </a:p>
          <a:p>
            <a:pPr algn="ctr">
              <a:lnSpc>
                <a:spcPct val="200000"/>
              </a:lnSpc>
            </a:pPr>
            <a:r>
              <a:rPr lang="ru-RU" sz="3200" b="1" i="1" dirty="0" smtClean="0">
                <a:solidFill>
                  <a:schemeClr val="tx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ВЛАДИМИР  АЛЕКСАНДРОВИЧ</a:t>
            </a:r>
          </a:p>
          <a:p>
            <a:pPr algn="ctr"/>
            <a:endParaRPr lang="ru-RU" sz="3200" b="1" i="1" dirty="0">
              <a:solidFill>
                <a:schemeClr val="tx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</p:bldLst>
  </p:timing>
</p:sld>
</file>

<file path=ppt/theme/theme1.xml><?xml version="1.0" encoding="utf-8"?>
<a:theme xmlns:a="http://schemas.openxmlformats.org/drawingml/2006/main" name="Салют">
  <a:themeElements>
    <a:clrScheme name="Салют 1">
      <a:dk1>
        <a:srgbClr val="AF273E"/>
      </a:dk1>
      <a:lt1>
        <a:srgbClr val="FFCC00"/>
      </a:lt1>
      <a:dk2>
        <a:srgbClr val="000000"/>
      </a:dk2>
      <a:lt2>
        <a:srgbClr val="FFFFFF"/>
      </a:lt2>
      <a:accent1>
        <a:srgbClr val="FF8B17"/>
      </a:accent1>
      <a:accent2>
        <a:srgbClr val="FFE103"/>
      </a:accent2>
      <a:accent3>
        <a:srgbClr val="AAAAAA"/>
      </a:accent3>
      <a:accent4>
        <a:srgbClr val="DAAE00"/>
      </a:accent4>
      <a:accent5>
        <a:srgbClr val="FFC4AB"/>
      </a:accent5>
      <a:accent6>
        <a:srgbClr val="E7CC02"/>
      </a:accent6>
      <a:hlink>
        <a:srgbClr val="FF3399"/>
      </a:hlink>
      <a:folHlink>
        <a:srgbClr val="FE1F08"/>
      </a:folHlink>
    </a:clrScheme>
    <a:fontScheme name="Салют">
      <a:majorFont>
        <a:latin typeface="Arial Black"/>
        <a:ea typeface=""/>
        <a:cs typeface="Arial"/>
      </a:majorFont>
      <a:minorFont>
        <a:latin typeface="Arial Black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319</TotalTime>
  <Words>618</Words>
  <Application>Microsoft Office PowerPoint</Application>
  <PresentationFormat>Экран (4:3)</PresentationFormat>
  <Paragraphs>60</Paragraphs>
  <Slides>23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Салют</vt:lpstr>
      <vt:lpstr>Слайд 1</vt:lpstr>
      <vt:lpstr>Слайд 2</vt:lpstr>
      <vt:lpstr>Слайд 3</vt:lpstr>
      <vt:lpstr>Слайд 4</vt:lpstr>
      <vt:lpstr>Слайд 5</vt:lpstr>
      <vt:lpstr>Слайд 6</vt:lpstr>
      <vt:lpstr>                                             </vt:lpstr>
      <vt:lpstr>       До конца войны куряне отважно сражались на фронтах Великой Отечественной. Десятки тысяч наших земляков награждены боевыми орденами и медалями, 228 стали Героями Советского Союза.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      В ночь на 1 мая 1945 года разведчиками 150 стрелковой дивизии Егоровым и Кантария в Берлине над главным зданием захватчиков рейхстагом было водружено Знамя Победы. 8 мая был подписан акт о капитуляции фашистской Германии. Великая Отечественная война закончилась.</vt:lpstr>
      <vt:lpstr>Слайд 17</vt:lpstr>
      <vt:lpstr>Слайд 18</vt:lpstr>
      <vt:lpstr>Слайд 19</vt:lpstr>
      <vt:lpstr>Слайд 20</vt:lpstr>
      <vt:lpstr>Слайд 21</vt:lpstr>
      <vt:lpstr>ПОКЛОНИМСЯ  ВЕЛИКИМ ТЕМ ГОДАМ!</vt:lpstr>
      <vt:lpstr>Слайд 23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ДЕНЬ ПОБЕДЫ</dc:title>
  <dc:creator>Анна</dc:creator>
  <cp:lastModifiedBy>Владелец</cp:lastModifiedBy>
  <cp:revision>29</cp:revision>
  <dcterms:created xsi:type="dcterms:W3CDTF">2008-05-04T18:05:52Z</dcterms:created>
  <dcterms:modified xsi:type="dcterms:W3CDTF">2009-05-06T17:34:06Z</dcterms:modified>
</cp:coreProperties>
</file>