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512168"/>
          </a:xfrm>
        </p:spPr>
        <p:txBody>
          <a:bodyPr>
            <a:prstTxWarp prst="textWave1">
              <a:avLst>
                <a:gd name="adj1" fmla="val 12500"/>
                <a:gd name="adj2" fmla="val -220"/>
              </a:avLst>
            </a:prstTxWarp>
          </a:bodyPr>
          <a:lstStyle/>
          <a:p>
            <a:r>
              <a:rPr lang="ru-RU" dirty="0" smtClean="0"/>
              <a:t>Первая помощь при травмах.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Переломы. 2 часть.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/>
          </a:p>
        </p:txBody>
      </p:sp>
      <p:pic>
        <p:nvPicPr>
          <p:cNvPr id="5" name="Содержимое 4" descr="nalozhenie-shiny-pri-pereloma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08864"/>
            <a:ext cx="5111750" cy="39814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764704"/>
            <a:ext cx="3008313" cy="561662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500" dirty="0" smtClean="0">
                <a:solidFill>
                  <a:srgbClr val="FFFF00"/>
                </a:solidFill>
              </a:rPr>
              <a:t>Создание покоя повреждённой конечности обеспечивается </a:t>
            </a:r>
            <a:r>
              <a:rPr lang="ru-RU" sz="1500" dirty="0" err="1" smtClean="0">
                <a:solidFill>
                  <a:srgbClr val="FFFF00"/>
                </a:solidFill>
              </a:rPr>
              <a:t>шинированием</a:t>
            </a:r>
            <a:r>
              <a:rPr lang="ru-RU" sz="1500" dirty="0" smtClean="0">
                <a:solidFill>
                  <a:srgbClr val="FFFF00"/>
                </a:solidFill>
              </a:rPr>
              <a:t> , то есть прикреплением к ней различных шин для создания неподвижности осколков сломанной кости. Кроме того, </a:t>
            </a:r>
            <a:r>
              <a:rPr lang="ru-RU" sz="1500" dirty="0" err="1" smtClean="0">
                <a:solidFill>
                  <a:srgbClr val="FFFF00"/>
                </a:solidFill>
              </a:rPr>
              <a:t>шинирование</a:t>
            </a:r>
            <a:r>
              <a:rPr lang="ru-RU" sz="1500" dirty="0" smtClean="0">
                <a:solidFill>
                  <a:srgbClr val="FFFF00"/>
                </a:solidFill>
              </a:rPr>
              <a:t> предупреждает болевой шок, так как  значительно уменьшает болевые ощущения в области  травмы. Следует создать неподвижность по крайней мере в двух ближайших суставах: одного – выше, другого – ниже места повреждения. В качестве шины можно использовать дощечку, палку, кусок картона, По возможности шину накладывают поверх мягкой подкладки. Повреждённую руку можно аккуратно прибинтовать к туловищу, повреждённую ногу – к здоровой ноге. Транспортировать человека с переломом надо крайне осторожно, укрыв его тёплым одеялом.</a:t>
            </a:r>
          </a:p>
          <a:p>
            <a:endParaRPr lang="ru-RU" sz="15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Переломы. 3 часть.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/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49862" y="2166144"/>
            <a:ext cx="1762125" cy="20669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Внимание:</a:t>
            </a:r>
            <a:r>
              <a:rPr lang="ru-RU" sz="1600" dirty="0" smtClean="0"/>
              <a:t> </a:t>
            </a:r>
            <a:r>
              <a:rPr lang="ru-RU" sz="1700" dirty="0" smtClean="0">
                <a:solidFill>
                  <a:srgbClr val="FFFF00"/>
                </a:solidFill>
              </a:rPr>
              <a:t>лучше ошибиться и наложить шину на травмированное место без перелома, чем не наложить шину там, где имеется повреждение кости.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  <a:r>
              <a:rPr lang="ru-RU" sz="1700" dirty="0" smtClean="0">
                <a:solidFill>
                  <a:srgbClr val="FFFF00"/>
                </a:solidFill>
              </a:rPr>
              <a:t>При подозрении на перелом позвоночника нельзя сажать человека. Если он лежит лицом вниз, не следует поворачивать его на спину. Транспортировать можно только на щите или носилках с твёрдым покрытием.</a:t>
            </a:r>
          </a:p>
          <a:p>
            <a:r>
              <a:rPr lang="ru-RU" sz="1700" dirty="0" smtClean="0">
                <a:solidFill>
                  <a:srgbClr val="FFFF00"/>
                </a:solidFill>
              </a:rPr>
              <a:t>При подозрении на перелом костей таза человека уложить на носилки и под согнутые и разведенные колени положить валик из свёрнутого одеяла, одежды и т. д.</a:t>
            </a:r>
            <a:endParaRPr lang="ru-RU" sz="1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3008313" cy="116205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chemeClr val="accent1"/>
                </a:solidFill>
              </a:rPr>
              <a:t>Раны.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620688"/>
            <a:ext cx="3008313" cy="583264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Любая рана (даже если это всего лишь царапина) – открытые ворота для инфекции. В том числе инфекция может попасть в рану вследствие неправильных действий при оказании первой помощи.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Что делать: </a:t>
            </a:r>
            <a:r>
              <a:rPr lang="ru-RU" sz="1600" dirty="0" smtClean="0"/>
              <a:t>Прежде всего следует хорошо вымыть руки. Рану следует слегка очистить от грязи (движениями от краёв раны кнаружи), и покрыть стерильной повязкой.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  <a:r>
              <a:rPr lang="ru-RU" sz="1600" dirty="0" smtClean="0"/>
              <a:t>Нельзя исследовать рану пальцем! Нельзя промывать рану никакими жидкостями! Обработку йодом или зелёнкой следует проводить очень осторожно, эти средства не должны попасть в саму рану. Если повязка на ране начинает промокать, её не снимают, а просто </a:t>
            </a:r>
            <a:r>
              <a:rPr lang="ru-RU" sz="1600" dirty="0" err="1" smtClean="0"/>
              <a:t>добинтовывают</a:t>
            </a:r>
            <a:r>
              <a:rPr lang="ru-RU" sz="1600" dirty="0" smtClean="0"/>
              <a:t> сверху.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Остановка кровотечения.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052736"/>
            <a:ext cx="3008313" cy="561662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1700" dirty="0" smtClean="0"/>
              <a:t>Кровотечение неизбежно при любой ране. Вовремя не остановленное, оно может предоставить угрозу для жизни человека.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Что делать:</a:t>
            </a:r>
            <a:r>
              <a:rPr lang="ru-RU" sz="1700" dirty="0" smtClean="0">
                <a:solidFill>
                  <a:schemeClr val="accent1"/>
                </a:solidFill>
              </a:rPr>
              <a:t> </a:t>
            </a:r>
            <a:r>
              <a:rPr lang="ru-RU" sz="1700" dirty="0" smtClean="0"/>
              <a:t>Венозное и капиллярное кровотечение останавливают, поднимая травмированную конечность и наложив на рану давящую повязку. При артериальном кровотечении накладывают жгут. Правила наложения жгута:</a:t>
            </a:r>
          </a:p>
          <a:p>
            <a:pPr>
              <a:buFontTx/>
              <a:buChar char="-"/>
            </a:pPr>
            <a:r>
              <a:rPr lang="ru-RU" sz="1700" dirty="0" smtClean="0"/>
              <a:t>Жгут накладывают выше раны,</a:t>
            </a:r>
          </a:p>
          <a:p>
            <a:pPr>
              <a:buFontTx/>
              <a:buChar char="-"/>
            </a:pPr>
            <a:r>
              <a:rPr lang="ru-RU" sz="1700" dirty="0" smtClean="0"/>
              <a:t>Жгут накладывают на мягкую подкладку (любая ткань),</a:t>
            </a:r>
          </a:p>
          <a:p>
            <a:pPr>
              <a:buFontTx/>
              <a:buChar char="-"/>
            </a:pPr>
            <a:r>
              <a:rPr lang="ru-RU" sz="1700" dirty="0" smtClean="0"/>
              <a:t>Критерий достаточного давления жгута – остановка кровотечения, туже не надо!</a:t>
            </a:r>
          </a:p>
          <a:p>
            <a:r>
              <a:rPr lang="ru-RU" sz="1700" dirty="0" smtClean="0"/>
              <a:t>-Обязательно запишите время наложения жгута, т. к. жгут нельзя держать более 1 часа</a:t>
            </a:r>
          </a:p>
          <a:p>
            <a:r>
              <a:rPr lang="ru-RU" sz="1700" dirty="0" smtClean="0"/>
              <a:t>-Не закрывайте наложенный жгут одеждой.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Черепно-мозговая травма.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052736"/>
            <a:ext cx="3008313" cy="554461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Что делать:</a:t>
            </a:r>
            <a:r>
              <a:rPr lang="ru-RU" sz="1600" dirty="0" smtClean="0"/>
              <a:t> Человека с травмой черепа необходимо в первую очередь создать полный покой. При наличии раны – наложить тугую стерильную повязку, поверх неё – резиновый пузырь со льдом. К врачу человека лучше нести на руках, внимательно наблюдая, чтобы он не захлебнулся рвотными массами.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  <a:r>
              <a:rPr lang="ru-RU" sz="1600" dirty="0" smtClean="0"/>
              <a:t>Любой ушиб головы – повод для обращения к врачу. Недооценка родителями серьёзности подобной травмы зачастую приводит к осложнениям в будущем: главным болям, быстрой утомляемости, проблемам с обучением.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/>
              <a:t>!!!Спасибо за внимание!!!</a:t>
            </a:r>
            <a:endParaRPr lang="ru-RU" sz="2800" dirty="0"/>
          </a:p>
        </p:txBody>
      </p:sp>
      <p:pic>
        <p:nvPicPr>
          <p:cNvPr id="5" name="Рисунок 4" descr="chto-oznachayut-smayliki1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871" b="12871"/>
          <a:stretch>
            <a:fillRect/>
          </a:stretch>
        </p:blipFill>
        <p:spPr>
          <a:xfrm>
            <a:off x="1792288" y="404665"/>
            <a:ext cx="5486400" cy="41764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sz="2400" b="1" dirty="0" smtClean="0"/>
              <a:t>Сделал: Артём </a:t>
            </a:r>
          </a:p>
          <a:p>
            <a:pPr algn="ctr"/>
            <a:r>
              <a:rPr lang="ru-RU" sz="2400" b="1" dirty="0" smtClean="0"/>
              <a:t>Монастырный.</a:t>
            </a:r>
          </a:p>
          <a:p>
            <a:pPr algn="ctr"/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Солнечный и тепловой удар.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332656"/>
            <a:ext cx="4097032" cy="30727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Чаще всего солнечный удар возникает при длительном нахождении на солнце с непокрытой головой. Прилив крови к мозгу, вызванный солнечными лучами, проявляется тошнотой, рвотой.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Можно потерять сознание, могут появиться судороги.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Что надо делать:</a:t>
            </a:r>
          </a:p>
          <a:p>
            <a:r>
              <a:rPr lang="ru-RU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Поместить человека в тень, снять с него стесняющую одежду, и уложить так, чтобы голова была выше туловища.</a:t>
            </a:r>
          </a:p>
          <a:p>
            <a:r>
              <a:rPr lang="ru-RU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Лицо и грудь обтирать холодной водой, на голову кладут немоченое холодной водой полотенце!</a:t>
            </a:r>
            <a:endParaRPr lang="ru-RU" sz="1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5263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Обморожение.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a476befd03d8691bb468aec335cdf54c4e248578203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764704"/>
            <a:ext cx="3008313" cy="597666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Что надо делать: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Надо позаботиться о том, чтобы на п</a:t>
            </a:r>
            <a:r>
              <a:rPr lang="ru-RU" sz="15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ов</a:t>
            </a:r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ерхности повреждённого участка сохранялась минусовая температура. </a:t>
            </a:r>
            <a:r>
              <a:rPr lang="ru-RU" sz="1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Термоизолирующая</a:t>
            </a:r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повязка должна состоять из 4-х слоёв: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1 ) Бинт,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2 ) Вата,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3) Клеёнка или полиэтиленовый пакет,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4) Шарф или одеяло.</a:t>
            </a:r>
          </a:p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Также надо укутать человека в тёплое, дать тёплый чай и помочь добраться до врача.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Внимание:</a:t>
            </a:r>
          </a:p>
          <a:p>
            <a:r>
              <a:rPr lang="ru-RU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Нельзя отогревать отмороженную конечность в тёплой воде – это прямой путь к тяжелейшим осложнениям</a:t>
            </a:r>
            <a:endParaRPr lang="ru-RU" sz="17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15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Ожоги.</a:t>
            </a:r>
            <a:r>
              <a:rPr lang="ru-RU" sz="2400" i="1" u="sng" dirty="0" smtClean="0"/>
              <a:t/>
            </a:r>
            <a:br>
              <a:rPr lang="ru-RU" sz="2400" i="1" u="sng" dirty="0" smtClean="0"/>
            </a:br>
            <a:endParaRPr lang="ru-RU" sz="24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Что надо делать:</a:t>
            </a:r>
          </a:p>
          <a:p>
            <a:r>
              <a:rPr lang="ru-RU" sz="1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Срочно поместить место ожога под струю холодной воды на 10-15 мин.</a:t>
            </a:r>
          </a:p>
          <a:p>
            <a:r>
              <a:rPr lang="ru-RU" sz="1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После этого на обожженную поверхность положить повязку, смоченную спиртом или одеколоном.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Внимание: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Ожог нельзя смазывать ни йодом, ни маслом, ни марганцовкой.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 обширном ожоге важна каждая минута – нужно срочно место ожога укутать в простыню, напоить человека чаем и быстро доставить к врачу.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3008313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chemeClr val="accent1"/>
                </a:solidFill>
              </a:rPr>
              <a:t>Электрические травмы.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2737225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908720"/>
            <a:ext cx="3008313" cy="576064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Как надо действовать при электрических травмах:</a:t>
            </a:r>
            <a:r>
              <a:rPr lang="ru-RU" sz="1700" dirty="0" smtClean="0">
                <a:solidFill>
                  <a:schemeClr val="accent1"/>
                </a:solidFill>
              </a:rPr>
              <a:t> </a:t>
            </a:r>
            <a:r>
              <a:rPr lang="ru-RU" sz="1700" dirty="0" smtClean="0"/>
              <a:t>Как можно быстрее прекратить воздействие тока на человека.</a:t>
            </a:r>
          </a:p>
          <a:p>
            <a:r>
              <a:rPr lang="ru-RU" sz="1700" dirty="0" smtClean="0"/>
              <a:t>Однако, пока пострадавший соприкасается с проводом, он сам является проводником тока и к нему можно прикасаться только в резиновых перчатках, либо встав на резиновый коврик. Отбросить электрический провод можно только сухим предметом.</a:t>
            </a:r>
          </a:p>
          <a:p>
            <a:r>
              <a:rPr lang="ru-RU" sz="1700" dirty="0" smtClean="0"/>
              <a:t>При остановке сердечной деятельности и дыхания проводят закрытой массаж сердца и искусственное дыхание «рот в рот».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Внимание:</a:t>
            </a:r>
            <a:r>
              <a:rPr lang="ru-RU" sz="1600" dirty="0" smtClean="0">
                <a:solidFill>
                  <a:schemeClr val="accent2"/>
                </a:solidFill>
              </a:rPr>
              <a:t> </a:t>
            </a:r>
            <a:r>
              <a:rPr lang="ru-RU" sz="1700" dirty="0" smtClean="0">
                <a:solidFill>
                  <a:srgbClr val="FFFF00"/>
                </a:solidFill>
              </a:rPr>
              <a:t>Даже если человек, получивший травму током, в сознании и не предъявляет жалоб, нужно обратиться к врачу.</a:t>
            </a:r>
          </a:p>
          <a:p>
            <a:r>
              <a:rPr lang="ru-RU" sz="1700" dirty="0" smtClean="0">
                <a:solidFill>
                  <a:srgbClr val="FFFF00"/>
                </a:solidFill>
              </a:rPr>
              <a:t>Действие тока на организм может сказаться спустя время!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chemeClr val="accent1"/>
                </a:solidFill>
              </a:rPr>
              <a:t>Ушибы.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pervaya-med-pomosch-pri-ushiba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83816"/>
            <a:ext cx="5111750" cy="42315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620688"/>
            <a:ext cx="3008313" cy="518457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sz="1900" dirty="0" smtClean="0"/>
              <a:t>Повреждение тканей происходит без нарушения целостности кожи. Свидетельством такой травмы становиться «синяк». Кровоизлияние в мягкие ткани из повреждённых сосудов.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  <a:r>
              <a:rPr lang="ru-RU" sz="1900" dirty="0" smtClean="0">
                <a:solidFill>
                  <a:srgbClr val="FFFF00"/>
                </a:solidFill>
              </a:rPr>
              <a:t>При сильном ушибе обязательно обратитесь к врачу, чтобы не допустить более серьёзное повреждение.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Что надо делать:</a:t>
            </a:r>
            <a:r>
              <a:rPr lang="ru-RU" sz="1700" dirty="0" smtClean="0"/>
              <a:t> </a:t>
            </a:r>
            <a:r>
              <a:rPr lang="ru-RU" sz="1900" dirty="0" smtClean="0"/>
              <a:t>На повреждённую область как можно быстрее наложить холод – полиэтиленовый мешочек со льдом, холодную ложку или намоченную тряпку, которую надо периодически охлаждать. Через 2-3 дня прикладывать к месту ушиба, наоборот, тёплую грелку.</a:t>
            </a:r>
          </a:p>
          <a:p>
            <a:r>
              <a:rPr lang="ru-RU" sz="1900" dirty="0" smtClean="0"/>
              <a:t>При ушибе сустава – обеспечить его неподвижность.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Растяжения и разрывы  связок.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rastyzg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40275" y="1847056"/>
            <a:ext cx="2781300" cy="27051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600" dirty="0" smtClean="0"/>
              <a:t>Чаше всего бывает после подвёртывания стопы и сопровождается резкой болью, на наружности сустава появляется болезненная припухлость.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Что надо делать:</a:t>
            </a:r>
          </a:p>
          <a:p>
            <a:r>
              <a:rPr lang="ru-RU" sz="1600" dirty="0" smtClean="0"/>
              <a:t>На повреждённый сустав наложить холод, зафиксировать его восьмиобразной повязкой.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  <a:r>
              <a:rPr lang="ru-RU" sz="1600" dirty="0" smtClean="0">
                <a:solidFill>
                  <a:srgbClr val="FFFF00"/>
                </a:solidFill>
              </a:rPr>
              <a:t>Нужно обратиться к врачу, чтобы он уточнил диагноз: подвернувшаяся может стать причиной трещины кости</a:t>
            </a:r>
            <a:r>
              <a:rPr lang="ru-RU" sz="1600" dirty="0" smtClean="0"/>
              <a:t>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Вывихи.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137961"/>
            <a:ext cx="5111750" cy="41232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Что делать: </a:t>
            </a:r>
            <a:r>
              <a:rPr lang="ru-RU" sz="1600" dirty="0" smtClean="0"/>
              <a:t>Незамедлительно обратиться к врачу! Обязательно рассказать, при каких обстоятельствах произошла травма. 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Внимание: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При первом подозрении на вывих следует обращаться к врачу. Нарастающий отёк затруднит вправление сустава. Самостоятельные попытки «поставить на место» ручку или ножку чреваты серьёзнейшими неблагоприятными последствиями.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3008313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Переломы. 1 часть.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/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nalojenie-shinyi-pri-perelome-gole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432058"/>
            <a:ext cx="5111750" cy="35350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76672"/>
            <a:ext cx="3008313" cy="626469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Повреждение целостности кости – это серьёзная травма, которая требует не только неотложной врачебной помощи, но и последующего реабилитационного лечения. Особенно неблагоприятен так называемый открытый перелом. Проникновение инфекции чревато гнойным воспалением мягких тканей, окружающих кость, воспалением самой кости и даже общим заражением крови.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Что делать: </a:t>
            </a:r>
            <a:r>
              <a:rPr lang="ru-RU" sz="1600" dirty="0" smtClean="0"/>
              <a:t>Первую помощь при открытом переломе начинают с остановки кровотечения и наложения стерильной повязки.</a:t>
            </a:r>
          </a:p>
          <a:p>
            <a:r>
              <a:rPr lang="ru-RU" sz="2600" dirty="0" smtClean="0">
                <a:solidFill>
                  <a:schemeClr val="accent1"/>
                </a:solidFill>
              </a:rPr>
              <a:t>Внимание: </a:t>
            </a:r>
            <a:r>
              <a:rPr lang="ru-RU" sz="1600" dirty="0" smtClean="0">
                <a:solidFill>
                  <a:srgbClr val="FFFF00"/>
                </a:solidFill>
              </a:rPr>
              <a:t>Иногда при открытом переломе в рану выступают концы осколков  кости- их ни в коем случае нельзя погружать в глубину раны.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1140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Первая помощь при травмах. </vt:lpstr>
      <vt:lpstr>Солнечный и тепловой удар. </vt:lpstr>
      <vt:lpstr>Обморожение.</vt:lpstr>
      <vt:lpstr>Ожоги. </vt:lpstr>
      <vt:lpstr> Электрические травмы.  </vt:lpstr>
      <vt:lpstr>  Ушибы.   </vt:lpstr>
      <vt:lpstr>Растяжения и разрывы  связок.</vt:lpstr>
      <vt:lpstr>Вывихи. </vt:lpstr>
      <vt:lpstr>Переломы. 1 часть.  </vt:lpstr>
      <vt:lpstr>Переломы. 2 часть. </vt:lpstr>
      <vt:lpstr>Переломы. 3 часть. </vt:lpstr>
      <vt:lpstr> Раны. </vt:lpstr>
      <vt:lpstr>Остановка кровотечения. </vt:lpstr>
      <vt:lpstr>Черепно-мозговая травма. </vt:lpstr>
      <vt:lpstr>!!!Спасибо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при травмах. </dc:title>
  <dc:creator>Пользователь</dc:creator>
  <cp:lastModifiedBy>Пользователь</cp:lastModifiedBy>
  <cp:revision>28</cp:revision>
  <dcterms:created xsi:type="dcterms:W3CDTF">2013-02-12T18:48:17Z</dcterms:created>
  <dcterms:modified xsi:type="dcterms:W3CDTF">2013-05-30T15:36:05Z</dcterms:modified>
</cp:coreProperties>
</file>