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63" r:id="rId5"/>
    <p:sldId id="264" r:id="rId6"/>
    <p:sldId id="265" r:id="rId7"/>
    <p:sldId id="271" r:id="rId8"/>
    <p:sldId id="272" r:id="rId9"/>
    <p:sldId id="273" r:id="rId10"/>
    <p:sldId id="270" r:id="rId11"/>
    <p:sldId id="266" r:id="rId12"/>
    <p:sldId id="267" r:id="rId13"/>
    <p:sldId id="268" r:id="rId14"/>
    <p:sldId id="269" r:id="rId15"/>
    <p:sldId id="274" r:id="rId16"/>
    <p:sldId id="258" r:id="rId17"/>
    <p:sldId id="259" r:id="rId18"/>
    <p:sldId id="26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66"/>
    <a:srgbClr val="0000FF"/>
    <a:srgbClr val="006600"/>
    <a:srgbClr val="000066"/>
    <a:srgbClr val="0066FF"/>
    <a:srgbClr val="3333FF"/>
    <a:srgbClr val="00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35" autoAdjust="0"/>
  </p:normalViewPr>
  <p:slideViewPr>
    <p:cSldViewPr>
      <p:cViewPr varScale="1">
        <p:scale>
          <a:sx n="88" d="100"/>
          <a:sy n="88" d="100"/>
        </p:scale>
        <p:origin x="-96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BB3707-A256-4089-9B7B-78D5F4A2AF00}" type="datetimeFigureOut">
              <a:rPr lang="ru-RU" smtClean="0"/>
              <a:pPr/>
              <a:t>18.11.2012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D8CD73-2EA8-46D7-9F1A-98D9415876F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ho-hol.livejournal.com/653517.html" TargetMode="External"/><Relationship Id="rId13" Type="http://schemas.openxmlformats.org/officeDocument/2006/relationships/hyperlink" Target="http://news.bigmir.net/world/171375" TargetMode="External"/><Relationship Id="rId18" Type="http://schemas.openxmlformats.org/officeDocument/2006/relationships/hyperlink" Target="http://www.chop72.ru/2012-08-06-14-57-19/218-2012-08-06-14-55-30.html?start=99" TargetMode="External"/><Relationship Id="rId3" Type="http://schemas.openxmlformats.org/officeDocument/2006/relationships/hyperlink" Target="http://istoriofil.org.ua/load/knigi_po_istorii/novejshego_vremeni/aleksashkina_l_n_novejshaja_istorija_khkh_vek_nachalo_khkhi_veka_11_klass_uchebnik/10-1-0-2103" TargetMode="External"/><Relationship Id="rId21" Type="http://schemas.openxmlformats.org/officeDocument/2006/relationships/hyperlink" Target="http://uainfo.censor.net.ua/news/10180-uchenye-nazvali-vazhneyshie-nauchnye-dostizheniya-chelovechestva.html" TargetMode="External"/><Relationship Id="rId7" Type="http://schemas.openxmlformats.org/officeDocument/2006/relationships/hyperlink" Target="http://nevsedoma.com.ua/?newsid=58174" TargetMode="External"/><Relationship Id="rId12" Type="http://schemas.openxmlformats.org/officeDocument/2006/relationships/hyperlink" Target="http://superveseluha.ru/search/velikaya-otechestvennaya-voyna-9460fdf3833aa6aae9b7f353210efa28.php" TargetMode="External"/><Relationship Id="rId17" Type="http://schemas.openxmlformats.org/officeDocument/2006/relationships/hyperlink" Target="http://news.freexosting.ru/?start=20" TargetMode="External"/><Relationship Id="rId25" Type="http://schemas.openxmlformats.org/officeDocument/2006/relationships/hyperlink" Target="http://mycalend.ru/c/h/390/" TargetMode="External"/><Relationship Id="rId2" Type="http://schemas.openxmlformats.org/officeDocument/2006/relationships/hyperlink" Target="http://galspace.spb.ru/index70-2.html" TargetMode="External"/><Relationship Id="rId16" Type="http://schemas.openxmlformats.org/officeDocument/2006/relationships/hyperlink" Target="http://www.rosconcert.com/common/arc/story.php/136520" TargetMode="External"/><Relationship Id="rId20" Type="http://schemas.openxmlformats.org/officeDocument/2006/relationships/hyperlink" Target="http://www.winwallpapers.net/wallpapers/japan-4150.html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hip.bsu.by/print.aspx?guid=3011" TargetMode="External"/><Relationship Id="rId11" Type="http://schemas.openxmlformats.org/officeDocument/2006/relationships/hyperlink" Target="http://www.yaplakal.com/forum2/topic254799.html" TargetMode="External"/><Relationship Id="rId24" Type="http://schemas.openxmlformats.org/officeDocument/2006/relationships/hyperlink" Target="http://www.babyblog.ru/community/post/fiesta/447161" TargetMode="External"/><Relationship Id="rId5" Type="http://schemas.openxmlformats.org/officeDocument/2006/relationships/hyperlink" Target="http://wfound.net/page/7/" TargetMode="External"/><Relationship Id="rId15" Type="http://schemas.openxmlformats.org/officeDocument/2006/relationships/hyperlink" Target="http://raznesi.info/blog/post/5464" TargetMode="External"/><Relationship Id="rId23" Type="http://schemas.openxmlformats.org/officeDocument/2006/relationships/hyperlink" Target="http://akma-c.com/indexnews4.html" TargetMode="External"/><Relationship Id="rId10" Type="http://schemas.openxmlformats.org/officeDocument/2006/relationships/hyperlink" Target="http://www.norwegiya.ru/page/20" TargetMode="External"/><Relationship Id="rId19" Type="http://schemas.openxmlformats.org/officeDocument/2006/relationships/hyperlink" Target="http://nnm.ru/blogs/0disey/city_wallpapers/" TargetMode="External"/><Relationship Id="rId4" Type="http://schemas.openxmlformats.org/officeDocument/2006/relationships/hyperlink" Target="http://www.reaa.ru/cgi-bin/yabb/YaBB.pl?action=print;num=1236501504" TargetMode="External"/><Relationship Id="rId9" Type="http://schemas.openxmlformats.org/officeDocument/2006/relationships/hyperlink" Target="http://postcardgallery.net/explorers/25-ru.html" TargetMode="External"/><Relationship Id="rId14" Type="http://schemas.openxmlformats.org/officeDocument/2006/relationships/hyperlink" Target="http://vu.ua/news/1374.html" TargetMode="External"/><Relationship Id="rId22" Type="http://schemas.openxmlformats.org/officeDocument/2006/relationships/hyperlink" Target="http://fotki.yandex.ru/users/uasad-com/view/450724/?page=1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576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освоения космоса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-108520" y="4293096"/>
            <a:ext cx="8964488" cy="2448272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Первым человеком, побывавшем в космосе, стал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наш соотечественник </a:t>
            </a:r>
            <a:r>
              <a:rPr lang="ru-RU" b="1" u="sng" dirty="0" smtClean="0">
                <a:solidFill>
                  <a:srgbClr val="FF0066"/>
                </a:solidFill>
                <a:latin typeface="Comic Sans MS" pitchFamily="66" charset="0"/>
              </a:rPr>
              <a:t>Юрий Гагарин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Произошло это 12 апреля 1961 года.      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Первым человеком, ступившим на Луну, стал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американский астронавт </a:t>
            </a:r>
            <a:r>
              <a:rPr lang="ru-RU" u="sng" dirty="0" smtClean="0">
                <a:solidFill>
                  <a:srgbClr val="C00000"/>
                </a:solidFill>
                <a:latin typeface="Comic Sans MS" pitchFamily="66" charset="0"/>
              </a:rPr>
              <a:t>Нил </a:t>
            </a:r>
            <a:r>
              <a:rPr lang="ru-RU" u="sng" dirty="0" err="1" smtClean="0">
                <a:solidFill>
                  <a:srgbClr val="C00000"/>
                </a:solidFill>
                <a:latin typeface="Comic Sans MS" pitchFamily="66" charset="0"/>
              </a:rPr>
              <a:t>Армстронг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       Это произошло 21 июля 1969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года.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872" y="1844824"/>
            <a:ext cx="1800200" cy="2432701"/>
          </a:xfrm>
          <a:prstGeom prst="rect">
            <a:avLst/>
          </a:prstGeom>
        </p:spPr>
      </p:pic>
      <p:pic>
        <p:nvPicPr>
          <p:cNvPr id="11" name="Содержимое 10" descr="18.pn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179510" y="1052736"/>
            <a:ext cx="4374038" cy="3096000"/>
          </a:xfrm>
        </p:spPr>
      </p:pic>
      <p:pic>
        <p:nvPicPr>
          <p:cNvPr id="15" name="Рисунок 14" descr="Рисунок3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232009" y="980728"/>
            <a:ext cx="4732479" cy="324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Жестокое время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581128"/>
            <a:ext cx="8964488" cy="18288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en-US" dirty="0" smtClean="0">
                <a:solidFill>
                  <a:srgbClr val="000066"/>
                </a:solidFill>
                <a:latin typeface="Comic Sans MS" pitchFamily="66" charset="0"/>
              </a:rPr>
              <a:t>XX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век запомнился двумя самыми страшными войнами в истории. Это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Первая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 (1914-1918) и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Вторая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(1939-1945)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мировые войны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В них участвовали многие государства мира.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419872" y="1844824"/>
            <a:ext cx="1800200" cy="2432701"/>
          </a:xfrm>
          <a:prstGeom prst="rect">
            <a:avLst/>
          </a:prstGeom>
        </p:spPr>
      </p:pic>
      <p:pic>
        <p:nvPicPr>
          <p:cNvPr id="6" name="Содержимое 5" descr="12.pn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251520" y="1341088"/>
            <a:ext cx="4860759" cy="2880000"/>
          </a:xfrm>
          <a:effectLst>
            <a:softEdge rad="127000"/>
          </a:effectLst>
        </p:spPr>
      </p:pic>
      <p:pic>
        <p:nvPicPr>
          <p:cNvPr id="10" name="Рисунок 9" descr="13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4972465" y="1052736"/>
            <a:ext cx="3848007" cy="3384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1520" y="5445224"/>
            <a:ext cx="8568952" cy="1108720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000066"/>
                </a:solidFill>
              </a:rPr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В </a:t>
            </a:r>
            <a:r>
              <a:rPr lang="en-US" dirty="0" smtClean="0">
                <a:solidFill>
                  <a:srgbClr val="000066"/>
                </a:solidFill>
                <a:latin typeface="Comic Sans MS" pitchFamily="66" charset="0"/>
              </a:rPr>
              <a:t>XX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веке было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изобретено самое разрушительное оружие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в истории – </a:t>
            </a:r>
            <a:r>
              <a:rPr lang="ru-RU" b="1" u="sng" dirty="0" smtClean="0">
                <a:solidFill>
                  <a:srgbClr val="C00000"/>
                </a:solidFill>
                <a:latin typeface="Comic Sans MS" pitchFamily="66" charset="0"/>
              </a:rPr>
              <a:t>атомное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7" name="Содержимое 6" descr="2015362209_l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179513" y="909216"/>
            <a:ext cx="4677793" cy="4464000"/>
          </a:xfrm>
          <a:effectLst>
            <a:softEdge rad="127000"/>
          </a:effec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57200" y="-273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Жестокое время</a:t>
            </a:r>
          </a:p>
        </p:txBody>
      </p:sp>
      <p:pic>
        <p:nvPicPr>
          <p:cNvPr id="8" name="Рисунок 7" descr="15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788168" y="909216"/>
            <a:ext cx="4176320" cy="4464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0" y="3717032"/>
            <a:ext cx="8927976" cy="3096344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6 августа 1945 года была сброшена атомная бомба на японский город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Хиросиму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Около 140 тысяч жителей города погибли сразу во время взрыва. 60% зданий  было превращено в пыль, остальные разрушены. Город перестал существовать.  Спустя три дня вторая бомба была сброшена на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Нагасаки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Число погибших составило 74 тысячи. 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7" name="Содержимое 6" descr="article-1300803-0AB39EBA000005DC-65_634x413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974601" y="188640"/>
            <a:ext cx="5845871" cy="3672000"/>
          </a:xfrm>
          <a:effectLst>
            <a:softEdge rad="127000"/>
          </a:effectLst>
        </p:spPr>
      </p:pic>
      <p:pic>
        <p:nvPicPr>
          <p:cNvPr id="8" name="Рисунок 7" descr="7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251520" y="189048"/>
            <a:ext cx="2775140" cy="3672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89784" y="404664"/>
            <a:ext cx="4974704" cy="59046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Пережив две войны, люди поняли, как важно сохранить мир. После Второй мировой войны страны-победительницы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создали Организацию Объединённых наций (ООН)</a:t>
            </a:r>
            <a:r>
              <a:rPr lang="ru-RU" dirty="0" smtClean="0">
                <a:latin typeface="Comic Sans MS" pitchFamily="66" charset="0"/>
              </a:rPr>
              <a:t>.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Представители различных стран обсуждают вопросы международной жизни, чтобы сохранять мир на Земле.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Содержимое 4" descr="17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323527" y="332656"/>
            <a:ext cx="4032000" cy="2466635"/>
          </a:xfrm>
        </p:spPr>
      </p:pic>
      <p:pic>
        <p:nvPicPr>
          <p:cNvPr id="6" name="Рисунок 5" descr="16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23976" y="3356992"/>
            <a:ext cx="4032000" cy="2685312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Содержимое 12" descr="item_3063.pn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2483768" y="1772816"/>
            <a:ext cx="3600400" cy="3600400"/>
          </a:xfrm>
        </p:spPr>
      </p:pic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779912" y="2852936"/>
            <a:ext cx="1119004" cy="151216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Главная задача человечества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4733" y="1088274"/>
            <a:ext cx="4143698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Борьба с </a:t>
            </a:r>
            <a:r>
              <a:rPr lang="ru-RU" sz="2600" b="1" dirty="0" smtClean="0">
                <a:solidFill>
                  <a:srgbClr val="0000FF"/>
                </a:solidFill>
              </a:rPr>
              <a:t>международным </a:t>
            </a:r>
          </a:p>
          <a:p>
            <a:pPr marL="342900" lvl="0" indent="-342900" algn="ctr">
              <a:spcBef>
                <a:spcPct val="20000"/>
              </a:spcBef>
            </a:pPr>
            <a:r>
              <a:rPr lang="ru-RU" sz="2600" b="1" dirty="0" smtClean="0">
                <a:solidFill>
                  <a:srgbClr val="0000FF"/>
                </a:solidFill>
              </a:rPr>
              <a:t>терроризмом</a:t>
            </a:r>
            <a:endParaRPr lang="ru-RU" sz="2600" b="1" dirty="0" smtClean="0">
              <a:solidFill>
                <a:srgbClr val="0000FF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43808" y="3861048"/>
            <a:ext cx="36588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ru-RU" sz="2600" b="1" dirty="0" smtClean="0">
                <a:solidFill>
                  <a:srgbClr val="7030A0"/>
                </a:solidFill>
              </a:rPr>
              <a:t>Преодоление бедности 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12819" y="1088274"/>
            <a:ext cx="3357842" cy="9725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2600" b="1" dirty="0" smtClean="0">
                <a:solidFill>
                  <a:srgbClr val="006600"/>
                </a:solidFill>
              </a:rPr>
              <a:t>Охрана окружающей </a:t>
            </a:r>
            <a:endParaRPr lang="ru-RU" sz="2600" b="1" dirty="0" smtClean="0">
              <a:solidFill>
                <a:srgbClr val="006600"/>
              </a:solidFill>
            </a:endParaRPr>
          </a:p>
          <a:p>
            <a:pPr marL="342900" lvl="0" indent="-342900" algn="ctr">
              <a:spcBef>
                <a:spcPct val="20000"/>
              </a:spcBef>
            </a:pPr>
            <a:r>
              <a:rPr lang="ru-RU" sz="2600" b="1" dirty="0" smtClean="0">
                <a:solidFill>
                  <a:srgbClr val="006600"/>
                </a:solidFill>
              </a:rPr>
              <a:t>среды</a:t>
            </a:r>
            <a:endParaRPr lang="ru-RU" sz="2600" b="1" dirty="0" smtClean="0">
              <a:solidFill>
                <a:srgbClr val="006600"/>
              </a:solidFill>
            </a:endParaRPr>
          </a:p>
        </p:txBody>
      </p:sp>
      <p:pic>
        <p:nvPicPr>
          <p:cNvPr id="14" name="Рисунок 13" descr="25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27584" y="2204864"/>
            <a:ext cx="1944216" cy="1967999"/>
          </a:xfrm>
          <a:prstGeom prst="ellipse">
            <a:avLst/>
          </a:prstGeom>
          <a:ln w="57150">
            <a:solidFill>
              <a:srgbClr val="006600"/>
            </a:solidFill>
          </a:ln>
        </p:spPr>
      </p:pic>
      <p:pic>
        <p:nvPicPr>
          <p:cNvPr id="15" name="Рисунок 14" descr="27.jp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300192" y="2241088"/>
            <a:ext cx="1970476" cy="1980000"/>
          </a:xfrm>
          <a:prstGeom prst="ellipse">
            <a:avLst/>
          </a:prstGeom>
          <a:ln w="57150">
            <a:solidFill>
              <a:srgbClr val="0000FF"/>
            </a:solidFill>
          </a:ln>
        </p:spPr>
      </p:pic>
      <p:pic>
        <p:nvPicPr>
          <p:cNvPr id="16" name="Рисунок 15" descr="29.jp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>
          <a:xfrm>
            <a:off x="3419872" y="4509120"/>
            <a:ext cx="2058183" cy="1980000"/>
          </a:xfrm>
          <a:prstGeom prst="ellipse">
            <a:avLst/>
          </a:prstGeom>
          <a:ln w="57150">
            <a:solidFill>
              <a:srgbClr val="7030A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Comic Sans MS" pitchFamily="66" charset="0"/>
              </a:rPr>
              <a:t>ПОДВЕДЁМ ИТОГИ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1475656" y="1340768"/>
            <a:ext cx="6768752" cy="3096344"/>
          </a:xfrm>
          <a:prstGeom prst="roundRect">
            <a:avLst/>
          </a:prstGeom>
          <a:solidFill>
            <a:srgbClr val="FFFF99"/>
          </a:solidFill>
          <a:ln w="38100">
            <a:solidFill>
              <a:schemeClr val="accent6">
                <a:lumMod val="60000"/>
                <a:lumOff val="40000"/>
              </a:schemeClr>
            </a:solidFill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Когда началась история Новейшего времени?</a:t>
            </a:r>
            <a:endParaRPr lang="ru-RU" sz="2800" dirty="0" smtClean="0">
              <a:solidFill>
                <a:srgbClr val="000099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006600"/>
                </a:solidFill>
                <a:latin typeface="Comic Sans MS" pitchFamily="66" charset="0"/>
              </a:rPr>
              <a:t>Сколько времени (приблизительно) она длится?</a:t>
            </a:r>
            <a:endParaRPr lang="ru-RU" sz="2800" dirty="0" smtClean="0">
              <a:solidFill>
                <a:srgbClr val="006600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  <a:buFont typeface="+mj-lt"/>
              <a:buAutoNum type="arabicPeriod"/>
            </a:pP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Какое из достижений </a:t>
            </a:r>
            <a:r>
              <a:rPr lang="en-US" sz="2800" dirty="0" smtClean="0">
                <a:solidFill>
                  <a:srgbClr val="C00000"/>
                </a:solidFill>
                <a:latin typeface="Comic Sans MS" pitchFamily="66" charset="0"/>
              </a:rPr>
              <a:t>XX</a:t>
            </a:r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 века кажется тебе наиболее важным?</a:t>
            </a:r>
            <a:endParaRPr lang="ru-RU" sz="2800" dirty="0" smtClean="0">
              <a:solidFill>
                <a:srgbClr val="C00000"/>
              </a:solidFill>
              <a:latin typeface="Comic Sans MS" pitchFamily="66" charset="0"/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CC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 smtClean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  <a:buFontTx/>
              <a:buAutoNum type="arabicPeriod" startAt="3"/>
            </a:pPr>
            <a:endParaRPr lang="ru-RU" sz="2800" dirty="0">
              <a:solidFill>
                <a:srgbClr val="0000CC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A50021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  <a:p>
            <a:pPr marL="609600" indent="-609600">
              <a:spcBef>
                <a:spcPct val="20000"/>
              </a:spcBef>
            </a:pPr>
            <a:endParaRPr lang="ru-RU" sz="2800" dirty="0">
              <a:solidFill>
                <a:srgbClr val="FF0066"/>
              </a:solidFill>
            </a:endParaRPr>
          </a:p>
        </p:txBody>
      </p:sp>
      <p:grpSp>
        <p:nvGrpSpPr>
          <p:cNvPr id="2" name="Группа 11"/>
          <p:cNvGrpSpPr/>
          <p:nvPr/>
        </p:nvGrpSpPr>
        <p:grpSpPr>
          <a:xfrm>
            <a:off x="2915816" y="4365104"/>
            <a:ext cx="3312368" cy="2074738"/>
            <a:chOff x="251520" y="1988840"/>
            <a:chExt cx="3387549" cy="2506786"/>
          </a:xfrm>
        </p:grpSpPr>
        <p:pic>
          <p:nvPicPr>
            <p:cNvPr id="10" name="Рисунок 9" descr="0_80302_a3fba2ca_XL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251520" y="1988840"/>
              <a:ext cx="3387549" cy="2506786"/>
            </a:xfrm>
            <a:prstGeom prst="rect">
              <a:avLst/>
            </a:prstGeom>
          </p:spPr>
        </p:pic>
        <p:pic>
          <p:nvPicPr>
            <p:cNvPr id="11" name="Рисунок 10" descr="окр.png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1403720" y="3359848"/>
              <a:ext cx="648000" cy="861240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ИСТОЧНИКИ: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836712"/>
            <a:ext cx="8229600" cy="5760640"/>
          </a:xfrm>
        </p:spPr>
        <p:txBody>
          <a:bodyPr>
            <a:normAutofit fontScale="40000" lnSpcReduction="20000"/>
          </a:bodyPr>
          <a:lstStyle/>
          <a:p>
            <a:pPr lvl="0"/>
            <a:r>
              <a:rPr lang="ru-RU" u="sng" dirty="0" smtClean="0">
                <a:hlinkClick r:id="rId2"/>
              </a:rPr>
              <a:t>http://galspace.spb.ru/index70-2.html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http://istoriofil.org.ua/load/knigi_po_istorii/novejshego_vremeni/aleksashkina_l_n_novejshaja_istorija_khkh_vek_nachalo_khkhi_veka_11_klass_uchebnik/10-1-0-2103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http://www.reaa.ru/cgi-bin/yabb/YaBB.pl?action=print;num=1236501504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http://wfound.net/page/7/</a:t>
            </a:r>
            <a:endParaRPr lang="ru-RU" dirty="0" smtClean="0"/>
          </a:p>
          <a:p>
            <a:pPr lvl="0"/>
            <a:r>
              <a:rPr lang="ru-RU" u="sng" dirty="0" smtClean="0">
                <a:hlinkClick r:id="rId6"/>
              </a:rPr>
              <a:t>http://ship.bsu.by/print.aspx?guid=3011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http://nevsedoma.com.ua/?newsid=58174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http://ho-hol.livejournal.com/653517.html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9"/>
              </a:rPr>
              <a:t>http://postcardgallery.net/explorers/25-ru.html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0"/>
              </a:rPr>
              <a:t>http://www.norwegiya.ru/page/20</a:t>
            </a:r>
            <a:endParaRPr lang="ru-RU" dirty="0" smtClean="0"/>
          </a:p>
          <a:p>
            <a:pPr lvl="0"/>
            <a:r>
              <a:rPr lang="ru-RU" u="sng" dirty="0" smtClean="0">
                <a:hlinkClick r:id="rId11"/>
              </a:rPr>
              <a:t>http://www.yaplakal.com/forum2/topic254799.html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2"/>
              </a:rPr>
              <a:t>http://superveseluha.ru/search/velikaya-otechestvennaya-voyna-9460fdf3833aa6aae9b7f353210efa28.php</a:t>
            </a:r>
            <a:endParaRPr lang="ru-RU" dirty="0" smtClean="0"/>
          </a:p>
          <a:p>
            <a:pPr lvl="0"/>
            <a:r>
              <a:rPr lang="ru-RU" u="sng" dirty="0" smtClean="0">
                <a:hlinkClick r:id="rId13"/>
              </a:rPr>
              <a:t>http://news.bigmir.net/world/171375</a:t>
            </a:r>
            <a:endParaRPr lang="ru-RU" dirty="0" smtClean="0"/>
          </a:p>
          <a:p>
            <a:pPr lvl="0"/>
            <a:r>
              <a:rPr lang="ru-RU" u="sng" dirty="0" smtClean="0">
                <a:hlinkClick r:id="rId14"/>
              </a:rPr>
              <a:t>http://vu.ua/news/1374.html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15"/>
              </a:rPr>
              <a:t>http://raznesi.info/blog/post/5464</a:t>
            </a:r>
            <a:endParaRPr lang="ru-RU" dirty="0" smtClean="0"/>
          </a:p>
          <a:p>
            <a:pPr lvl="0"/>
            <a:r>
              <a:rPr lang="ru-RU" u="sng" dirty="0" smtClean="0">
                <a:hlinkClick r:id="rId16"/>
              </a:rPr>
              <a:t>http://www.rosconcert.com/common/arc/story.php/136520</a:t>
            </a:r>
            <a:endParaRPr lang="ru-RU" dirty="0" smtClean="0"/>
          </a:p>
          <a:p>
            <a:pPr lvl="0"/>
            <a:r>
              <a:rPr lang="ru-RU" u="sng" dirty="0" smtClean="0">
                <a:hlinkClick r:id="rId17"/>
              </a:rPr>
              <a:t>http://news.freexosting.ru/?start=20</a:t>
            </a:r>
            <a:endParaRPr lang="ru-RU" dirty="0" smtClean="0"/>
          </a:p>
          <a:p>
            <a:pPr lvl="0"/>
            <a:r>
              <a:rPr lang="ru-RU" u="sng" dirty="0" smtClean="0">
                <a:hlinkClick r:id="rId18"/>
              </a:rPr>
              <a:t>http://www.chop72.ru/2012-08-06-14-57-19/218-2012-08-06-14-55-30.html?start=99</a:t>
            </a:r>
            <a:endParaRPr lang="ru-RU" dirty="0" smtClean="0"/>
          </a:p>
          <a:p>
            <a:pPr lvl="0"/>
            <a:r>
              <a:rPr lang="ru-RU" u="sng" dirty="0" smtClean="0">
                <a:hlinkClick r:id="rId19"/>
              </a:rPr>
              <a:t>http://nnm.ru/blogs/0disey/city_wallpapers/</a:t>
            </a:r>
            <a:endParaRPr lang="ru-RU" dirty="0" smtClean="0"/>
          </a:p>
          <a:p>
            <a:pPr lvl="0"/>
            <a:r>
              <a:rPr lang="ru-RU" u="sng" dirty="0" smtClean="0">
                <a:hlinkClick r:id="rId20"/>
              </a:rPr>
              <a:t>http://www.winwallpapers.net/wallpapers/japan-4150.html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21"/>
              </a:rPr>
              <a:t>http://uainfo.censor.net.ua/news/10180-uchenye-nazvali-vazhneyshie-nauchnye-dostizheniya-chelovechestva.html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22"/>
              </a:rPr>
              <a:t>http://fotki.yandex.ru/users/uasad-com/view/450724/?page=1</a:t>
            </a:r>
            <a:r>
              <a:rPr lang="ru-RU" dirty="0" smtClean="0"/>
              <a:t> </a:t>
            </a:r>
          </a:p>
          <a:p>
            <a:pPr lvl="0"/>
            <a:r>
              <a:rPr lang="ru-RU" u="sng" dirty="0" smtClean="0">
                <a:hlinkClick r:id="rId23"/>
              </a:rPr>
              <a:t>http://akma-c.com/indexnews4.html</a:t>
            </a:r>
            <a:endParaRPr lang="ru-RU" dirty="0" smtClean="0"/>
          </a:p>
          <a:p>
            <a:pPr lvl="0"/>
            <a:r>
              <a:rPr lang="ru-RU" u="sng" dirty="0" smtClean="0">
                <a:hlinkClick r:id="rId24"/>
              </a:rPr>
              <a:t>http://www.babyblog.ru/community/post/fiesta/447161</a:t>
            </a:r>
            <a:endParaRPr lang="ru-RU" dirty="0" smtClean="0"/>
          </a:p>
          <a:p>
            <a:pPr lvl="0"/>
            <a:r>
              <a:rPr lang="ru-RU" u="sng" dirty="0" smtClean="0">
                <a:hlinkClick r:id="rId25"/>
              </a:rPr>
              <a:t>http://mycalend.ru/c/h/390/</a:t>
            </a:r>
            <a:endParaRPr lang="ru-RU" dirty="0" smtClean="0"/>
          </a:p>
          <a:p>
            <a:pPr lvl="0"/>
            <a:r>
              <a:rPr lang="ru-RU" dirty="0" smtClean="0"/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v.PN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0" y="476672"/>
            <a:ext cx="8947362" cy="5904656"/>
          </a:xfrm>
        </p:spPr>
      </p:pic>
      <p:sp>
        <p:nvSpPr>
          <p:cNvPr id="5" name="Прямоугольник 4"/>
          <p:cNvSpPr/>
          <p:nvPr/>
        </p:nvSpPr>
        <p:spPr>
          <a:xfrm>
            <a:off x="323528" y="1917061"/>
            <a:ext cx="4572000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Панова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b="1" dirty="0" smtClean="0">
                <a:solidFill>
                  <a:srgbClr val="FF0000"/>
                </a:solidFill>
                <a:latin typeface="Monotype Corsiva" pitchFamily="66" charset="0"/>
              </a:rPr>
              <a:t>Оксана Владимировна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учитель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начальных классов 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МАОУ «Гимназия №4»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00FF"/>
                </a:solidFill>
                <a:latin typeface="Monotype Corsiva" pitchFamily="66" charset="0"/>
              </a:rPr>
              <a:t>г. Великого Новгорода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2204864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Персональный сайт:</a:t>
            </a:r>
          </a:p>
          <a:p>
            <a:pPr marL="342900" lvl="0" indent="-342900" algn="ctr">
              <a:lnSpc>
                <a:spcPct val="90000"/>
              </a:lnSpc>
              <a:spcBef>
                <a:spcPct val="20000"/>
              </a:spcBef>
              <a:defRPr/>
            </a:pPr>
            <a:r>
              <a:rPr lang="ru-RU" sz="2000" dirty="0" smtClean="0">
                <a:solidFill>
                  <a:srgbClr val="CC00FF"/>
                </a:solidFill>
              </a:rPr>
              <a:t>  http://www.panowa-ox.narod.ru/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</a:t>
            </a:r>
          </a:p>
          <a:p>
            <a:pPr marL="342900" lvl="0" indent="-34290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000" dirty="0" smtClean="0">
                <a:solidFill>
                  <a:schemeClr val="dk1"/>
                </a:solidFill>
              </a:rPr>
              <a:t>            E-mail</a:t>
            </a:r>
            <a:r>
              <a:rPr lang="ru-RU" sz="2000" dirty="0" smtClean="0">
                <a:solidFill>
                  <a:schemeClr val="dk1"/>
                </a:solidFill>
              </a:rPr>
              <a:t>: </a:t>
            </a:r>
            <a:r>
              <a:rPr lang="en-US" sz="2000" dirty="0" smtClean="0">
                <a:solidFill>
                  <a:schemeClr val="dk1"/>
                </a:solidFill>
              </a:rPr>
              <a:t>panowa.ox@yandex.ru</a:t>
            </a:r>
            <a:endParaRPr lang="ru-RU" sz="2000" dirty="0" smtClean="0">
              <a:solidFill>
                <a:schemeClr val="dk1"/>
              </a:solidFill>
            </a:endParaRPr>
          </a:p>
        </p:txBody>
      </p:sp>
      <p:pic>
        <p:nvPicPr>
          <p:cNvPr id="7" name="Рисунок 6" descr="Рисунок1h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52120" y="3501008"/>
            <a:ext cx="1362645" cy="126710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 какие эпохи учёные разделяют историю человечества?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 descr="e26a4a26ffb3245efd507cf74911f8b1_0_500_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35896" y="2636912"/>
            <a:ext cx="1731072" cy="233928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259149" y="1844824"/>
            <a:ext cx="3913251" cy="523220"/>
          </a:xfrm>
          <a:prstGeom prst="rect">
            <a:avLst/>
          </a:prstGeom>
          <a:ln w="38100">
            <a:solidFill>
              <a:srgbClr val="000099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0099"/>
                </a:solidFill>
                <a:latin typeface="Comic Sans MS" pitchFamily="66" charset="0"/>
              </a:rPr>
              <a:t>первобытная история</a:t>
            </a:r>
            <a:endParaRPr lang="ru-RU" sz="2800" dirty="0">
              <a:solidFill>
                <a:srgbClr val="000099"/>
              </a:solidFill>
              <a:latin typeface="Comic Sans MS" pitchFamily="66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058392" y="2780928"/>
            <a:ext cx="4330032" cy="523220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  <a:latin typeface="Comic Sans MS" pitchFamily="66" charset="0"/>
              </a:rPr>
              <a:t>история Древнего мира</a:t>
            </a:r>
            <a:endParaRPr lang="ru-RU" sz="2800" dirty="0">
              <a:solidFill>
                <a:srgbClr val="C0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39952" y="3789040"/>
            <a:ext cx="4204997" cy="52322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B050"/>
                </a:solidFill>
                <a:latin typeface="Comic Sans MS" pitchFamily="66" charset="0"/>
              </a:rPr>
              <a:t>история Средних веков</a:t>
            </a:r>
            <a:endParaRPr lang="ru-RU" sz="2800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41246" y="4849996"/>
            <a:ext cx="4519186" cy="523220"/>
          </a:xfrm>
          <a:prstGeom prst="rect">
            <a:avLst/>
          </a:prstGeom>
          <a:noFill/>
          <a:ln w="38100">
            <a:solidFill>
              <a:srgbClr val="7030A0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Comic Sans MS" pitchFamily="66" charset="0"/>
              </a:rPr>
              <a:t>история Нового времени</a:t>
            </a:r>
            <a:endParaRPr lang="ru-RU" sz="2800" dirty="0">
              <a:solidFill>
                <a:srgbClr val="7030A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611995" y="5786100"/>
            <a:ext cx="5208477" cy="523220"/>
          </a:xfrm>
          <a:prstGeom prst="rect">
            <a:avLst/>
          </a:prstGeom>
          <a:noFill/>
          <a:ln w="38100">
            <a:solidFill>
              <a:srgbClr val="FF0066"/>
            </a:solidFill>
          </a:ln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66"/>
                </a:solidFill>
                <a:latin typeface="Comic Sans MS" pitchFamily="66" charset="0"/>
              </a:rPr>
              <a:t>история Новейшего времени</a:t>
            </a:r>
            <a:endParaRPr lang="ru-RU" sz="2800" dirty="0">
              <a:solidFill>
                <a:srgbClr val="FF0066"/>
              </a:solidFill>
              <a:latin typeface="Comic Sans MS" pitchFamily="66" charset="0"/>
            </a:endParaRPr>
          </a:p>
        </p:txBody>
      </p:sp>
      <p:pic>
        <p:nvPicPr>
          <p:cNvPr id="28" name="Содержимое 27" descr="4.pn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323528" y="764704"/>
            <a:ext cx="2039409" cy="2646133"/>
          </a:xfrm>
        </p:spPr>
      </p:pic>
      <p:pic>
        <p:nvPicPr>
          <p:cNvPr id="30" name="Рисунок 29" descr="pic_31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2195736" y="1988840"/>
            <a:ext cx="1773265" cy="2666603"/>
          </a:xfrm>
          <a:prstGeom prst="rect">
            <a:avLst/>
          </a:prstGeom>
        </p:spPr>
      </p:pic>
      <p:pic>
        <p:nvPicPr>
          <p:cNvPr id="23" name="Содержимое 22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5" cstate="email"/>
          <a:stretch>
            <a:fillRect/>
          </a:stretch>
        </p:blipFill>
        <p:spPr>
          <a:xfrm>
            <a:off x="251520" y="4221088"/>
            <a:ext cx="2664295" cy="234774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Что такое историческая эпоха?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Содержимое 6" descr="Рисунок3y.pn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6444208" y="1772816"/>
            <a:ext cx="2218624" cy="2160240"/>
          </a:xfrm>
        </p:spPr>
      </p:pic>
      <p:pic>
        <p:nvPicPr>
          <p:cNvPr id="8" name="Рисунок 7" descr="e26a4a26ffb3245efd507cf74911f8b1_0_500_0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91880" y="2759520"/>
            <a:ext cx="1800200" cy="243270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95536" y="4581128"/>
            <a:ext cx="8452955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u="sng" dirty="0" smtClean="0">
                <a:solidFill>
                  <a:srgbClr val="C00000"/>
                </a:solidFill>
                <a:latin typeface="Comic Sans MS" pitchFamily="66" charset="0"/>
              </a:rPr>
              <a:t>Историческая эпоха </a:t>
            </a:r>
            <a:r>
              <a:rPr lang="ru-RU" sz="2800" dirty="0" smtClean="0">
                <a:solidFill>
                  <a:srgbClr val="000066"/>
                </a:solidFill>
                <a:latin typeface="Comic Sans MS" pitchFamily="66" charset="0"/>
              </a:rPr>
              <a:t>– длительный по времени 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Comic Sans MS" pitchFamily="66" charset="0"/>
              </a:rPr>
              <a:t>период человеческой истории, 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Comic Sans MS" pitchFamily="66" charset="0"/>
              </a:rPr>
              <a:t>который отличается от других уровнем </a:t>
            </a:r>
          </a:p>
          <a:p>
            <a:pPr algn="ctr"/>
            <a:r>
              <a:rPr lang="ru-RU" sz="2800" dirty="0" smtClean="0">
                <a:solidFill>
                  <a:srgbClr val="000066"/>
                </a:solidFill>
                <a:latin typeface="Comic Sans MS" pitchFamily="66" charset="0"/>
              </a:rPr>
              <a:t>развития материальной и духовной культуры.</a:t>
            </a:r>
            <a:endParaRPr lang="ru-RU" sz="2800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23" name="Рисунок 22" descr="2 - копия.jp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179512" y="2204864"/>
            <a:ext cx="8784976" cy="1152128"/>
          </a:xfrm>
          <a:prstGeom prst="rect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467544" y="1619508"/>
            <a:ext cx="1656184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3300"/>
                </a:solidFill>
              </a:rPr>
              <a:t>Древний мир</a:t>
            </a:r>
            <a:endParaRPr lang="ru-RU" b="1" dirty="0">
              <a:solidFill>
                <a:srgbClr val="6633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139952" y="1619508"/>
            <a:ext cx="1553823" cy="369332"/>
          </a:xfrm>
          <a:prstGeom prst="rect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Средние века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620978" y="694437"/>
            <a:ext cx="1271502" cy="646331"/>
          </a:xfrm>
          <a:prstGeom prst="wedgeRectCallout">
            <a:avLst>
              <a:gd name="adj1" fmla="val 33960"/>
              <a:gd name="adj2" fmla="val 138291"/>
            </a:avLst>
          </a:prstGeom>
          <a:ln>
            <a:solidFill>
              <a:srgbClr val="FF006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FF0066"/>
                </a:solidFill>
              </a:rPr>
              <a:t>Новейшее </a:t>
            </a:r>
          </a:p>
          <a:p>
            <a:pPr algn="ctr"/>
            <a:r>
              <a:rPr lang="ru-RU" b="1" dirty="0" smtClean="0">
                <a:solidFill>
                  <a:srgbClr val="FF0066"/>
                </a:solidFill>
              </a:rPr>
              <a:t>время</a:t>
            </a:r>
            <a:endParaRPr lang="ru-RU" b="1" dirty="0">
              <a:solidFill>
                <a:srgbClr val="FF0066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092622" y="3573016"/>
            <a:ext cx="1439818" cy="461665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</a:rPr>
              <a:t>Наша эра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1259632" y="1988840"/>
            <a:ext cx="0" cy="1584176"/>
          </a:xfrm>
          <a:prstGeom prst="line">
            <a:avLst/>
          </a:prstGeom>
          <a:ln w="57150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308304" y="1340768"/>
            <a:ext cx="0" cy="20162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244408" y="1340768"/>
            <a:ext cx="0" cy="20162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2915816" y="1340768"/>
            <a:ext cx="0" cy="2016224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79512" y="3565465"/>
            <a:ext cx="976549" cy="1015663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До 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нашей </a:t>
            </a:r>
          </a:p>
          <a:p>
            <a:pPr algn="ctr"/>
            <a:r>
              <a:rPr lang="ru-RU" sz="2000" b="1" dirty="0" smtClean="0">
                <a:solidFill>
                  <a:srgbClr val="0000FF"/>
                </a:solidFill>
              </a:rPr>
              <a:t>эры</a:t>
            </a:r>
            <a:endParaRPr lang="ru-RU" sz="2000" b="1" dirty="0">
              <a:solidFill>
                <a:srgbClr val="0000FF"/>
              </a:solidFill>
            </a:endParaRPr>
          </a:p>
        </p:txBody>
      </p:sp>
      <p:sp>
        <p:nvSpPr>
          <p:cNvPr id="33" name="AutoShape 265"/>
          <p:cNvSpPr>
            <a:spLocks noChangeAspect="1" noChangeArrowheads="1"/>
          </p:cNvSpPr>
          <p:nvPr/>
        </p:nvSpPr>
        <p:spPr bwMode="auto">
          <a:xfrm>
            <a:off x="899592" y="3429000"/>
            <a:ext cx="719137" cy="719137"/>
          </a:xfrm>
          <a:prstGeom prst="star8">
            <a:avLst>
              <a:gd name="adj" fmla="val 38250"/>
            </a:avLst>
          </a:prstGeom>
          <a:solidFill>
            <a:srgbClr val="FFFF00"/>
          </a:solidFill>
          <a:ln w="28575">
            <a:solidFill>
              <a:schemeClr val="accent6">
                <a:lumMod val="50000"/>
              </a:schemeClr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Р.Х.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308304" y="1412776"/>
            <a:ext cx="900000" cy="646331"/>
          </a:xfrm>
          <a:prstGeom prst="rect">
            <a:avLst/>
          </a:prstGeom>
          <a:ln>
            <a:solidFill>
              <a:srgbClr val="00823B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00823B"/>
                </a:solidFill>
              </a:rPr>
              <a:t>Новое </a:t>
            </a:r>
          </a:p>
          <a:p>
            <a:r>
              <a:rPr lang="ru-RU" b="1" dirty="0" smtClean="0">
                <a:solidFill>
                  <a:srgbClr val="00823B"/>
                </a:solidFill>
              </a:rPr>
              <a:t>время</a:t>
            </a:r>
            <a:endParaRPr lang="ru-RU" b="1" dirty="0">
              <a:solidFill>
                <a:srgbClr val="00823B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4" grpId="0" animBg="1"/>
      <p:bldP spid="25" grpId="0" animBg="1"/>
      <p:bldP spid="26" grpId="0" animBg="1"/>
      <p:bldP spid="27" grpId="0" animBg="1"/>
      <p:bldP spid="32" grpId="0" animBg="1"/>
      <p:bldP spid="33" grpId="0" animBg="1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552528"/>
            <a:ext cx="9073008" cy="204482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en-US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С начала </a:t>
            </a:r>
            <a:r>
              <a:rPr lang="en-US" dirty="0" smtClean="0">
                <a:solidFill>
                  <a:srgbClr val="000066"/>
                </a:solidFill>
                <a:latin typeface="Comic Sans MS" pitchFamily="66" charset="0"/>
              </a:rPr>
              <a:t>XX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века мы ведём отсчёт истории Новейшего времени.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Новейшее время – самая короткая из эпох,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которые выделяются в истории 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человечества. История Новейшего времени продолжается и сейчас.</a:t>
            </a:r>
            <a:endParaRPr lang="ru-RU" dirty="0">
              <a:solidFill>
                <a:srgbClr val="000066"/>
              </a:solidFill>
              <a:latin typeface="Comic Sans MS" pitchFamily="66" charset="0"/>
            </a:endParaRPr>
          </a:p>
        </p:txBody>
      </p:sp>
      <p:pic>
        <p:nvPicPr>
          <p:cNvPr id="20" name="Содержимое 19" descr="1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323528" y="188640"/>
            <a:ext cx="1890000" cy="2520000"/>
          </a:xfrm>
          <a:effectLst>
            <a:softEdge rad="127000"/>
          </a:effectLst>
        </p:spPr>
      </p:pic>
      <p:pic>
        <p:nvPicPr>
          <p:cNvPr id="21" name="Рисунок 20" descr="4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627784" y="188640"/>
            <a:ext cx="3360000" cy="252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4" name="Рисунок 23" descr="6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95536" y="2780928"/>
            <a:ext cx="1899560" cy="1548000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5" name="Рисунок 24" descr="7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6643891" y="188640"/>
            <a:ext cx="1904516" cy="252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6" name="Рисунок 25" descr="8.jpg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471634" y="2636912"/>
            <a:ext cx="3069768" cy="198000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7" name="Рисунок 26" descr="9.jpg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2627787" y="2636912"/>
            <a:ext cx="2497705" cy="198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Работа по учебнику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pic>
        <p:nvPicPr>
          <p:cNvPr id="5" name="Содержимое 4" descr="Рисунок1.pn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>
          <a:xfrm>
            <a:off x="539552" y="1556792"/>
            <a:ext cx="2349794" cy="3096344"/>
          </a:xfrm>
          <a:prstGeom prst="rect">
            <a:avLst/>
          </a:prstGeom>
          <a:ln w="76200" cap="sq" cmpd="thickThin">
            <a:solidFill>
              <a:schemeClr val="tx2">
                <a:lumMod val="7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203848" y="1556792"/>
            <a:ext cx="5400600" cy="2520280"/>
          </a:xfrm>
          <a:ln w="38100"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Прочитайте текст </a:t>
            </a:r>
          </a:p>
          <a:p>
            <a:pPr marL="514350" indent="-514350">
              <a:buNone/>
            </a:pPr>
            <a:r>
              <a:rPr lang="ru-RU" dirty="0">
                <a:solidFill>
                  <a:srgbClr val="000099"/>
                </a:solidFill>
                <a:latin typeface="Comic Sans MS" pitchFamily="66" charset="0"/>
              </a:rPr>
              <a:t>	</a:t>
            </a:r>
            <a:r>
              <a:rPr lang="ru-RU" dirty="0" smtClean="0">
                <a:solidFill>
                  <a:srgbClr val="000099"/>
                </a:solidFill>
                <a:latin typeface="Comic Sans MS" pitchFamily="66" charset="0"/>
              </a:rPr>
              <a:t>на с. 28-31 учебника. </a:t>
            </a:r>
          </a:p>
          <a:p>
            <a:pPr marL="514350" indent="-514350">
              <a:buFont typeface="+mj-lt"/>
              <a:buAutoNum type="arabicPeriod" startAt="2"/>
            </a:pP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Какие изменения в жизни людей произошли за эти 100 лет?</a:t>
            </a:r>
            <a:endParaRPr lang="ru-RU" dirty="0">
              <a:solidFill>
                <a:srgbClr val="006600"/>
              </a:solidFill>
              <a:latin typeface="Comic Sans MS" pitchFamily="66" charset="0"/>
            </a:endParaRPr>
          </a:p>
        </p:txBody>
      </p:sp>
      <p:pic>
        <p:nvPicPr>
          <p:cNvPr id="7" name="Рисунок 6" descr="School_Clip_Art_151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444208" y="4005064"/>
            <a:ext cx="2060823" cy="259109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4509120"/>
            <a:ext cx="9036496" cy="21168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В начале </a:t>
            </a:r>
            <a:r>
              <a:rPr lang="en-US" sz="2600" dirty="0" smtClean="0">
                <a:solidFill>
                  <a:srgbClr val="000066"/>
                </a:solidFill>
                <a:latin typeface="Comic Sans MS" pitchFamily="66" charset="0"/>
              </a:rPr>
              <a:t>XX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 века путешественники продолжали покорять бескрайние ледяные просторы Арктики и Антарктики. В 1909 г. американец </a:t>
            </a:r>
            <a:r>
              <a:rPr lang="ru-RU" sz="2600" dirty="0" smtClean="0">
                <a:solidFill>
                  <a:srgbClr val="C00000"/>
                </a:solidFill>
                <a:latin typeface="Comic Sans MS" pitchFamily="66" charset="0"/>
              </a:rPr>
              <a:t>Роберт </a:t>
            </a:r>
            <a:r>
              <a:rPr lang="ru-RU" sz="2600" dirty="0" err="1" smtClean="0">
                <a:solidFill>
                  <a:srgbClr val="C00000"/>
                </a:solidFill>
                <a:latin typeface="Comic Sans MS" pitchFamily="66" charset="0"/>
              </a:rPr>
              <a:t>Пири</a:t>
            </a:r>
            <a:r>
              <a:rPr lang="ru-RU" sz="2600" dirty="0" smtClean="0">
                <a:solidFill>
                  <a:srgbClr val="C00000"/>
                </a:solidFill>
                <a:latin typeface="Comic Sans MS" pitchFamily="66" charset="0"/>
              </a:rPr>
              <a:t> 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достиг 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Северного 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полюса. А в 1911 г. Норвежец </a:t>
            </a:r>
            <a:r>
              <a:rPr lang="ru-RU" sz="2600" dirty="0" err="1" smtClean="0">
                <a:solidFill>
                  <a:srgbClr val="C00000"/>
                </a:solidFill>
                <a:latin typeface="Comic Sans MS" pitchFamily="66" charset="0"/>
              </a:rPr>
              <a:t>Руаль</a:t>
            </a:r>
            <a:r>
              <a:rPr lang="ru-RU" sz="2600" dirty="0" smtClean="0">
                <a:solidFill>
                  <a:srgbClr val="C00000"/>
                </a:solidFill>
                <a:latin typeface="Comic Sans MS" pitchFamily="66" charset="0"/>
              </a:rPr>
              <a:t> Амундсен </a:t>
            </a:r>
            <a:r>
              <a:rPr lang="ru-RU" sz="2600" dirty="0" smtClean="0">
                <a:solidFill>
                  <a:srgbClr val="000066"/>
                </a:solidFill>
                <a:latin typeface="Comic Sans MS" pitchFamily="66" charset="0"/>
              </a:rPr>
              <a:t>покорил Южный полюс.</a:t>
            </a:r>
            <a:endParaRPr lang="ru-RU" sz="2600" dirty="0">
              <a:solidFill>
                <a:srgbClr val="000066"/>
              </a:solidFill>
            </a:endParaRPr>
          </a:p>
        </p:txBody>
      </p:sp>
      <p:pic>
        <p:nvPicPr>
          <p:cNvPr id="6" name="Содержимое 5" descr="10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755576" y="260648"/>
            <a:ext cx="3450383" cy="4500000"/>
          </a:xfrm>
          <a:effectLst>
            <a:softEdge rad="127000"/>
          </a:effectLst>
        </p:spPr>
      </p:pic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419872" y="1844824"/>
            <a:ext cx="1800200" cy="2432701"/>
          </a:xfrm>
          <a:prstGeom prst="rect">
            <a:avLst/>
          </a:prstGeom>
        </p:spPr>
      </p:pic>
      <p:pic>
        <p:nvPicPr>
          <p:cNvPr id="7" name="Рисунок 6" descr="11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004048" y="225144"/>
            <a:ext cx="3505000" cy="4500000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новых путешествий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79512" y="4797152"/>
            <a:ext cx="8712968" cy="18288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В начале века во многих странах на вершине власти находился один человек – монарх, а к концу века </a:t>
            </a:r>
            <a:r>
              <a:rPr lang="ru-RU" dirty="0" smtClean="0">
                <a:solidFill>
                  <a:srgbClr val="C00000"/>
                </a:solidFill>
                <a:latin typeface="Comic Sans MS" pitchFamily="66" charset="0"/>
              </a:rPr>
              <a:t>в большинстве стран мира власть стала выборной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</a:t>
            </a: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26977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Изменение устройства </a:t>
            </a:r>
            <a:r>
              <a:rPr kumimoji="0" lang="ru-RU" sz="4400" b="1" i="0" u="none" strike="noStrike" kern="1200" cap="none" spc="50" normalizeH="0" baseline="0" noProof="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государственной жизни</a:t>
            </a:r>
          </a:p>
        </p:txBody>
      </p:sp>
      <p:pic>
        <p:nvPicPr>
          <p:cNvPr id="6" name="Рисунок 5" descr="e26a4a26ffb3245efd507cf74911f8b1_0_500_0.pn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635896" y="1916832"/>
            <a:ext cx="1800200" cy="2432701"/>
          </a:xfrm>
          <a:prstGeom prst="rect">
            <a:avLst/>
          </a:prstGeom>
        </p:spPr>
      </p:pic>
      <p:pic>
        <p:nvPicPr>
          <p:cNvPr id="9" name="Содержимое 8" descr="20.png"/>
          <p:cNvPicPr>
            <a:picLocks noGrp="1" noChangeAspect="1"/>
          </p:cNvPicPr>
          <p:nvPr>
            <p:ph sz="half" idx="2"/>
          </p:nvPr>
        </p:nvPicPr>
        <p:blipFill>
          <a:blip r:embed="rId3" cstate="email"/>
          <a:stretch>
            <a:fillRect/>
          </a:stretch>
        </p:blipFill>
        <p:spPr>
          <a:xfrm>
            <a:off x="827584" y="1556792"/>
            <a:ext cx="2483820" cy="2183577"/>
          </a:xfrm>
        </p:spPr>
      </p:pic>
      <p:pic>
        <p:nvPicPr>
          <p:cNvPr id="10" name="Рисунок 9" descr="2000__uchastki_forex_1333824134209908_large.png"/>
          <p:cNvPicPr>
            <a:picLocks noChangeAspect="1"/>
          </p:cNvPicPr>
          <p:nvPr/>
        </p:nvPicPr>
        <p:blipFill>
          <a:blip r:embed="rId4" cstate="email"/>
          <a:srcRect/>
          <a:stretch>
            <a:fillRect/>
          </a:stretch>
        </p:blipFill>
        <p:spPr>
          <a:xfrm>
            <a:off x="5652120" y="1340768"/>
            <a:ext cx="2592288" cy="266429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827584" y="4077072"/>
            <a:ext cx="264745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МОНАРХИЯ</a:t>
            </a:r>
            <a:endParaRPr lang="ru-RU" sz="3200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84168" y="4077072"/>
            <a:ext cx="211788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ВЫБОРЫ</a:t>
            </a:r>
            <a:endParaRPr lang="ru-RU" sz="3200" b="1" dirty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21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251520" y="459311"/>
            <a:ext cx="4464496" cy="3473745"/>
          </a:xfr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99392"/>
            <a:ext cx="8229600" cy="114300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Изменение городов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427984" y="908720"/>
            <a:ext cx="4608512" cy="568863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Крупнейшие города насчитывают теперь по несколько 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миллио-нов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жителей. Дома стали многоэтажные, построены из стекла и бетона. Улицы стали более широкие. Никого уже не удивляют автомобили, 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самолё-ты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, которые были диковинкой в начале века.         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3131840" y="2420888"/>
            <a:ext cx="1800200" cy="2432701"/>
          </a:xfrm>
          <a:prstGeom prst="rect">
            <a:avLst/>
          </a:prstGeom>
        </p:spPr>
      </p:pic>
      <p:pic>
        <p:nvPicPr>
          <p:cNvPr id="10" name="Рисунок 9" descr="22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251520" y="3807352"/>
            <a:ext cx="4464000" cy="2790000"/>
          </a:xfrm>
          <a:prstGeom prst="rect">
            <a:avLst/>
          </a:prstGeom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23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23968" y="4005064"/>
            <a:ext cx="3888000" cy="2433217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0" name="Содержимое 9" descr="26.png"/>
          <p:cNvPicPr>
            <a:picLocks noGrp="1" noChangeAspect="1"/>
          </p:cNvPicPr>
          <p:nvPr>
            <p:ph sz="half" idx="1"/>
          </p:nvPr>
        </p:nvPicPr>
        <p:blipFill>
          <a:blip r:embed="rId3" cstate="email"/>
          <a:stretch>
            <a:fillRect/>
          </a:stretch>
        </p:blipFill>
        <p:spPr>
          <a:xfrm>
            <a:off x="179512" y="908720"/>
            <a:ext cx="3911545" cy="3168352"/>
          </a:xfrm>
        </p:spPr>
      </p:pic>
      <p:pic>
        <p:nvPicPr>
          <p:cNvPr id="5" name="Рисунок 4" descr="e26a4a26ffb3245efd507cf74911f8b1_0_500_0.pn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3131840" y="2420888"/>
            <a:ext cx="1800200" cy="243270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7768"/>
            <a:ext cx="8229600" cy="1143000"/>
          </a:xfrm>
        </p:spPr>
        <p:txBody>
          <a:bodyPr>
            <a:normAutofit fontScale="9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Время научно-технического прогресса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923928" y="1368152"/>
            <a:ext cx="5148064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	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Изобретения </a:t>
            </a:r>
            <a:r>
              <a:rPr lang="en-US" dirty="0" smtClean="0">
                <a:solidFill>
                  <a:srgbClr val="000066"/>
                </a:solidFill>
                <a:latin typeface="Comic Sans MS" pitchFamily="66" charset="0"/>
              </a:rPr>
              <a:t>XX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 века есть   в каждом доме: 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холодиль-ники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, телевизоры, 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ком-пьютеры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, сотовые </a:t>
            </a:r>
            <a:r>
              <a:rPr lang="ru-RU" dirty="0" err="1" smtClean="0">
                <a:solidFill>
                  <a:srgbClr val="000066"/>
                </a:solidFill>
                <a:latin typeface="Comic Sans MS" pitchFamily="66" charset="0"/>
              </a:rPr>
              <a:t>теле-фоны</a:t>
            </a:r>
            <a:r>
              <a:rPr lang="ru-RU" dirty="0" smtClean="0">
                <a:solidFill>
                  <a:srgbClr val="000066"/>
                </a:solidFill>
                <a:latin typeface="Comic Sans MS" pitchFamily="66" charset="0"/>
              </a:rPr>
              <a:t>. </a:t>
            </a:r>
            <a:r>
              <a:rPr lang="ru-RU" dirty="0" smtClean="0">
                <a:solidFill>
                  <a:srgbClr val="006600"/>
                </a:solidFill>
                <a:latin typeface="Comic Sans MS" pitchFamily="66" charset="0"/>
              </a:rPr>
              <a:t>Учёные разгадали многие тайны природы, открыли мир частиц, из которых состоит всё существующее. </a:t>
            </a:r>
            <a:r>
              <a:rPr lang="ru-RU" dirty="0" err="1" smtClean="0">
                <a:solidFill>
                  <a:srgbClr val="FF0066"/>
                </a:solidFill>
                <a:latin typeface="Comic Sans MS" pitchFamily="66" charset="0"/>
              </a:rPr>
              <a:t>Появи-лись</a:t>
            </a:r>
            <a:r>
              <a:rPr lang="ru-RU" dirty="0" smtClean="0">
                <a:solidFill>
                  <a:srgbClr val="FF0066"/>
                </a:solidFill>
                <a:latin typeface="Comic Sans MS" pitchFamily="66" charset="0"/>
              </a:rPr>
              <a:t> новые лекарства (аспирин). Медики </a:t>
            </a:r>
            <a:r>
              <a:rPr lang="ru-RU" dirty="0" err="1" smtClean="0">
                <a:solidFill>
                  <a:srgbClr val="FF0066"/>
                </a:solidFill>
                <a:latin typeface="Comic Sans MS" pitchFamily="66" charset="0"/>
              </a:rPr>
              <a:t>побе-дили</a:t>
            </a:r>
            <a:r>
              <a:rPr lang="ru-RU" dirty="0" smtClean="0">
                <a:solidFill>
                  <a:srgbClr val="FF0066"/>
                </a:solidFill>
                <a:latin typeface="Comic Sans MS" pitchFamily="66" charset="0"/>
              </a:rPr>
              <a:t> многие болезни</a:t>
            </a:r>
            <a:endParaRPr lang="ru-RU" dirty="0">
              <a:solidFill>
                <a:srgbClr val="FF0066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7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649</TotalTime>
  <Words>239</Words>
  <Application>Microsoft Office PowerPoint</Application>
  <PresentationFormat>Экран (4:3)</PresentationFormat>
  <Paragraphs>95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На какие эпохи учёные разделяют историю человечества?</vt:lpstr>
      <vt:lpstr>Что такое историческая эпоха?</vt:lpstr>
      <vt:lpstr>Слайд 4</vt:lpstr>
      <vt:lpstr>Работа по учебнику</vt:lpstr>
      <vt:lpstr>Время новых путешествий</vt:lpstr>
      <vt:lpstr>Слайд 7</vt:lpstr>
      <vt:lpstr>Изменение городов</vt:lpstr>
      <vt:lpstr>Время научно-технического прогресса</vt:lpstr>
      <vt:lpstr>Время освоения космоса</vt:lpstr>
      <vt:lpstr>Жестокое время</vt:lpstr>
      <vt:lpstr>Слайд 12</vt:lpstr>
      <vt:lpstr>Слайд 13</vt:lpstr>
      <vt:lpstr>Слайд 14</vt:lpstr>
      <vt:lpstr>Главная задача человечества</vt:lpstr>
      <vt:lpstr>ПОДВЕДЁМ ИТОГИ</vt:lpstr>
      <vt:lpstr>ИСТОЧНИКИ:</vt:lpstr>
      <vt:lpstr>Слайд 18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Oksana</dc:creator>
  <cp:lastModifiedBy>Oksana</cp:lastModifiedBy>
  <cp:revision>52</cp:revision>
  <dcterms:created xsi:type="dcterms:W3CDTF">2012-11-17T08:41:49Z</dcterms:created>
  <dcterms:modified xsi:type="dcterms:W3CDTF">2012-11-18T08:25:10Z</dcterms:modified>
</cp:coreProperties>
</file>