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EF4725"/>
    <a:srgbClr val="FF0000"/>
    <a:srgbClr val="006600"/>
    <a:srgbClr val="00FF00"/>
    <a:srgbClr val="80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67789-D5FA-4D5B-ADDC-4C0580CB3B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4339A-8C90-4C7E-8FD7-8C25A2D1AF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3BCB5-1DDA-4037-BDE7-24E2BD8D82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BF1CCB-143E-41D4-8E47-9A9A77694E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F8B52-C075-4B2B-A6F8-C96CAAFD96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677AF-4BD0-4D0A-8F21-2CF1802E3D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4D78B-4A79-4DF5-AB93-43860FC673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12620-D44B-42D2-B6D5-B373923698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37FCA-9010-4CB6-8BC5-70ADD9C7FD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2FE38-373D-4C07-A301-3F42956C41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51B26-DC57-4444-B723-38FB9F4581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1517A0-A54B-4CAE-879A-DA9D7080328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u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Изображение 0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914400" y="990600"/>
            <a:ext cx="7467600" cy="4953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Появление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инея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 природе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52400" y="6019800"/>
            <a:ext cx="3817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Завязкина Галина Александровна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04800" y="6491288"/>
            <a:ext cx="5783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Староказинский филиал МОУ Новоникольская СОШ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329168_9481-800x6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28600"/>
            <a:ext cx="2533650" cy="3810000"/>
          </a:xfrm>
          <a:prstGeom prst="rect">
            <a:avLst/>
          </a:prstGeom>
          <a:noFill/>
        </p:spPr>
      </p:pic>
      <p:pic>
        <p:nvPicPr>
          <p:cNvPr id="14342" name="Picture 6" descr="53645640_preview_49803e382aaae1233141304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543300"/>
            <a:ext cx="7467600" cy="3314700"/>
          </a:xfrm>
          <a:prstGeom prst="rect">
            <a:avLst/>
          </a:prstGeom>
          <a:noFill/>
        </p:spPr>
      </p:pic>
      <p:pic>
        <p:nvPicPr>
          <p:cNvPr id="14341" name="Picture 5" descr="x_62d8a3cb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381000"/>
            <a:ext cx="5715000" cy="4143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53602329_1470164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143000"/>
            <a:ext cx="5410200" cy="4064000"/>
          </a:xfrm>
          <a:prstGeom prst="rect">
            <a:avLst/>
          </a:prstGeom>
          <a:noFill/>
        </p:spPr>
      </p:pic>
      <p:pic>
        <p:nvPicPr>
          <p:cNvPr id="15366" name="Picture 6" descr="f_1129189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33600" y="4727575"/>
            <a:ext cx="3048000" cy="2130425"/>
          </a:xfrm>
          <a:prstGeom prst="rect">
            <a:avLst/>
          </a:prstGeom>
          <a:noFill/>
        </p:spPr>
      </p:pic>
      <p:pic>
        <p:nvPicPr>
          <p:cNvPr id="15367" name="Picture 7" descr="ey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38800" y="1397000"/>
            <a:ext cx="2743200" cy="2743200"/>
          </a:xfrm>
          <a:prstGeom prst="rect">
            <a:avLst/>
          </a:prstGeom>
          <a:noFill/>
        </p:spPr>
      </p:pic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Другое мнение</a:t>
            </a:r>
          </a:p>
        </p:txBody>
      </p:sp>
      <p:pic>
        <p:nvPicPr>
          <p:cNvPr id="15368" name="Picture 8" descr="DSC0004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34000" y="4267200"/>
            <a:ext cx="2844800" cy="2133600"/>
          </a:xfrm>
          <a:prstGeom prst="rect">
            <a:avLst/>
          </a:prstGeom>
          <a:noFill/>
        </p:spPr>
      </p:pic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 rot="-1700631">
            <a:off x="533400" y="3124200"/>
            <a:ext cx="8382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ИЗМОРОЗЬ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DSC012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DSC012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DSC0125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DSC0124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038600" cy="6858000"/>
          </a:xfrm>
          <a:prstGeom prst="rect">
            <a:avLst/>
          </a:prstGeo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038600" y="1828800"/>
            <a:ext cx="5105400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700" b="1">
                <a:solidFill>
                  <a:schemeClr val="accent2"/>
                </a:solidFill>
              </a:rPr>
              <a:t>«Серебро, огни и блестки – </a:t>
            </a:r>
          </a:p>
          <a:p>
            <a:pPr>
              <a:spcBef>
                <a:spcPct val="50000"/>
              </a:spcBef>
            </a:pPr>
            <a:r>
              <a:rPr lang="ru-RU" sz="2700" b="1">
                <a:solidFill>
                  <a:schemeClr val="accent2"/>
                </a:solidFill>
              </a:rPr>
              <a:t>Целый мир из серебра!</a:t>
            </a:r>
          </a:p>
          <a:p>
            <a:pPr>
              <a:spcBef>
                <a:spcPct val="50000"/>
              </a:spcBef>
            </a:pPr>
            <a:r>
              <a:rPr lang="ru-RU" sz="2700" b="1">
                <a:solidFill>
                  <a:schemeClr val="accent2"/>
                </a:solidFill>
              </a:rPr>
              <a:t>В жемчугах горят березки,</a:t>
            </a:r>
          </a:p>
          <a:p>
            <a:pPr>
              <a:spcBef>
                <a:spcPct val="50000"/>
              </a:spcBef>
            </a:pPr>
            <a:r>
              <a:rPr lang="ru-RU" sz="2700" b="1">
                <a:solidFill>
                  <a:schemeClr val="accent2"/>
                </a:solidFill>
              </a:rPr>
              <a:t>Черно – голые вчера…»</a:t>
            </a:r>
          </a:p>
          <a:p>
            <a:pPr>
              <a:spcBef>
                <a:spcPct val="50000"/>
              </a:spcBef>
            </a:pPr>
            <a:endParaRPr lang="ru-RU" sz="27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 sz="2700" b="1">
              <a:solidFill>
                <a:schemeClr val="accent2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ru-RU" sz="2700" b="1">
                <a:solidFill>
                  <a:schemeClr val="accent2"/>
                </a:solidFill>
              </a:rPr>
              <a:t>Валерий Брюсов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Народные приметы: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52400" y="1676400"/>
            <a:ext cx="86106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500" b="1">
                <a:solidFill>
                  <a:schemeClr val="accent2"/>
                </a:solidFill>
              </a:rPr>
              <a:t>Если иней в течение зимы заявляет о себе часто, то лето будет урожайным.</a:t>
            </a:r>
          </a:p>
          <a:p>
            <a:pPr>
              <a:spcBef>
                <a:spcPct val="50000"/>
              </a:spcBef>
            </a:pPr>
            <a:endParaRPr lang="ru-RU" sz="35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3500" b="1">
                <a:solidFill>
                  <a:schemeClr val="accent2"/>
                </a:solidFill>
              </a:rPr>
              <a:t>Иней во время Рождественского поста сулит огуречное                         лето.</a:t>
            </a:r>
          </a:p>
        </p:txBody>
      </p:sp>
      <p:pic>
        <p:nvPicPr>
          <p:cNvPr id="21510" name="Picture 6" descr="336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9800" y="2438400"/>
            <a:ext cx="2667000" cy="1771650"/>
          </a:xfrm>
          <a:prstGeom prst="rect">
            <a:avLst/>
          </a:prstGeom>
          <a:noFill/>
        </p:spPr>
      </p:pic>
      <p:pic>
        <p:nvPicPr>
          <p:cNvPr id="21512" name="Picture 8" descr="171740_image_larg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9800" y="5008563"/>
            <a:ext cx="2681288" cy="18494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101092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0"/>
            <a:ext cx="3524250" cy="3298825"/>
          </a:xfrm>
          <a:prstGeom prst="rect">
            <a:avLst/>
          </a:prstGeom>
          <a:noFill/>
        </p:spPr>
      </p:pic>
      <p:pic>
        <p:nvPicPr>
          <p:cNvPr id="22534" name="Picture 6" descr="0_45bf_ce917a7d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62600" y="3276600"/>
            <a:ext cx="3581400" cy="3276600"/>
          </a:xfrm>
          <a:prstGeom prst="rect">
            <a:avLst/>
          </a:prstGeom>
          <a:noFill/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 rot="-2961338">
            <a:off x="876300" y="1638300"/>
            <a:ext cx="1600200" cy="914400"/>
          </a:xfrm>
          <a:prstGeom prst="rightArrow">
            <a:avLst>
              <a:gd name="adj1" fmla="val 50000"/>
              <a:gd name="adj2" fmla="val 43750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 rot="-18790737">
            <a:off x="6438900" y="1714500"/>
            <a:ext cx="1600200" cy="914400"/>
          </a:xfrm>
          <a:prstGeom prst="rightArrow">
            <a:avLst>
              <a:gd name="adj1" fmla="val 50000"/>
              <a:gd name="adj2" fmla="val 43750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537" name="Picture 9" descr="S-WM-2009-02-12-TeaKattle-5K4Z099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76600"/>
            <a:ext cx="3505200" cy="3219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225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WordArt 7"/>
          <p:cNvSpPr>
            <a:spLocks noChangeArrowheads="1" noChangeShapeType="1" noTextEdit="1"/>
          </p:cNvSpPr>
          <p:nvPr/>
        </p:nvSpPr>
        <p:spPr bwMode="auto">
          <a:xfrm>
            <a:off x="0" y="5334000"/>
            <a:ext cx="3581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Наполнили жестяную </a:t>
            </a:r>
          </a:p>
          <a:p>
            <a:pPr algn="ctr"/>
            <a:r>
              <a:rPr lang="ru-RU" sz="3600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банку сосульками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2514600" y="5867400"/>
            <a:ext cx="6248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Сначала банка запотела.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Изображение 03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457200" y="228600"/>
            <a:ext cx="82296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Появление инея в природе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-701675" y="544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247650" y="6172200"/>
            <a:ext cx="86487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Образовался слой инея толщиной 3 мм.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381000" y="0"/>
            <a:ext cx="4572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недолго любовались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этой красотой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Выводы, которые мы сделали: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04800" y="1600200"/>
            <a:ext cx="845820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Обыкновенная вода многообразна и причудлива;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Иней оседает на плоской поверхности.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 Волшебное зимнее убранство деревьев и кустарников – это изморозь.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 И иней, и изморозь образуются в морозные дни в безветренную погоду.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 Нет числа чудесам волшебницы Природы, надо лишь уметь видеть!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Информационные ресурсы: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09600" y="2286000"/>
            <a:ext cx="8305800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Энциклопедия «Что есть что?»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 Большая детская энциклопедия.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 Н.Я. Дмитриева, И.П. Товпинец  «Естествознание»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000" b="1">
                <a:solidFill>
                  <a:schemeClr val="accent2"/>
                </a:solidFill>
              </a:rPr>
              <a:t>Интернет ресурсы.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53645640_preview_49803e382aaae1233141304_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143000" y="304800"/>
            <a:ext cx="6934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Тема исследования: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609600" y="1981200"/>
            <a:ext cx="8001000" cy="388620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i="1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Как и почему</a:t>
            </a:r>
          </a:p>
          <a:p>
            <a:pPr algn="ctr"/>
            <a:r>
              <a:rPr lang="ru-RU" sz="3600" i="1" kern="10"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появляется иней?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228600" y="0"/>
            <a:ext cx="8686800" cy="1524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Вопросы, на которые нужно найти ответы:</a:t>
            </a: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228600" y="2057400"/>
            <a:ext cx="4267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- Что такое иней?</a:t>
            </a: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304800" y="3200400"/>
            <a:ext cx="6248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- Когда появляется иней?</a:t>
            </a:r>
          </a:p>
        </p:txBody>
      </p:sp>
      <p:sp>
        <p:nvSpPr>
          <p:cNvPr id="9227" name="WordArt 11"/>
          <p:cNvSpPr>
            <a:spLocks noChangeArrowheads="1" noChangeShapeType="1" noTextEdit="1"/>
          </p:cNvSpPr>
          <p:nvPr/>
        </p:nvSpPr>
        <p:spPr bwMode="auto">
          <a:xfrm>
            <a:off x="228600" y="4495800"/>
            <a:ext cx="8763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- Иней и изморозь - это одно и то же?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9144000" cy="4495800"/>
          </a:xfrm>
        </p:spPr>
        <p:txBody>
          <a:bodyPr/>
          <a:lstStyle/>
          <a:p>
            <a:pPr lvl="1">
              <a:buFontTx/>
              <a:buNone/>
            </a:pPr>
            <a:r>
              <a:rPr lang="ru-RU" sz="4400"/>
              <a:t> </a:t>
            </a:r>
            <a:r>
              <a:rPr lang="ru-RU" sz="4400" b="1">
                <a:solidFill>
                  <a:schemeClr val="accent2"/>
                </a:solidFill>
              </a:rPr>
              <a:t>Мы думаем, что появление инея зависит от влажности, температуры воздуха и ветра в природе.</a:t>
            </a:r>
          </a:p>
        </p:txBody>
      </p:sp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162800" cy="762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гипотеза: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317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2438400" y="304800"/>
            <a:ext cx="4495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Мы должны: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04800" y="1279525"/>
            <a:ext cx="8610600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ru-RU" sz="4500" b="1">
                <a:solidFill>
                  <a:schemeClr val="accent2"/>
                </a:solidFill>
              </a:rPr>
              <a:t> </a:t>
            </a:r>
            <a:r>
              <a:rPr lang="ru-RU" sz="4000" b="1">
                <a:solidFill>
                  <a:schemeClr val="accent2"/>
                </a:solidFill>
              </a:rPr>
              <a:t>научиться наблюдать за изменениями, происходящими в природе;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4000" b="1">
                <a:solidFill>
                  <a:schemeClr val="accent2"/>
                </a:solidFill>
              </a:rPr>
              <a:t> находить нужную информацию в разных источниках;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4000" b="1">
                <a:solidFill>
                  <a:schemeClr val="accent2"/>
                </a:solidFill>
              </a:rPr>
              <a:t> учиться делать выводы.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DSC0125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DSC0124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64770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"Иней - тонкий слой ледяных кристаллов,</a:t>
            </a:r>
          </a:p>
          <a:p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образующийся на почве, траве</a:t>
            </a:r>
          </a:p>
          <a:p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 наземных предметах при охлаждении земной </a:t>
            </a:r>
          </a:p>
          <a:p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поверхности до температуры ниже нуля </a:t>
            </a:r>
          </a:p>
          <a:p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при ясном небе и слабом ветре."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1752600" y="6172200"/>
            <a:ext cx="7391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Большой энциклопедический словарь.</a:t>
            </a:r>
          </a:p>
        </p:txBody>
      </p:sp>
      <p:pic>
        <p:nvPicPr>
          <p:cNvPr id="13319" name="Picture 7" descr="f_1129189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3048000"/>
            <a:ext cx="3876675" cy="27082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295</Words>
  <Application>Microsoft PowerPoint</Application>
  <PresentationFormat>Экран (4:3)</PresentationFormat>
  <Paragraphs>56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www.PHILka.RU</cp:lastModifiedBy>
  <cp:revision>12</cp:revision>
  <cp:lastPrinted>1601-01-01T00:00:00Z</cp:lastPrinted>
  <dcterms:created xsi:type="dcterms:W3CDTF">1601-01-01T00:00:00Z</dcterms:created>
  <dcterms:modified xsi:type="dcterms:W3CDTF">2011-01-26T14:09:50Z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