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2" r:id="rId6"/>
    <p:sldId id="271" r:id="rId7"/>
    <p:sldId id="274" r:id="rId8"/>
    <p:sldId id="273" r:id="rId9"/>
    <p:sldId id="261" r:id="rId10"/>
    <p:sldId id="259" r:id="rId11"/>
    <p:sldId id="260" r:id="rId12"/>
    <p:sldId id="262" r:id="rId13"/>
    <p:sldId id="266" r:id="rId14"/>
    <p:sldId id="263" r:id="rId15"/>
    <p:sldId id="264" r:id="rId16"/>
    <p:sldId id="267" r:id="rId17"/>
    <p:sldId id="269" r:id="rId18"/>
    <p:sldId id="265" r:id="rId19"/>
    <p:sldId id="268" r:id="rId20"/>
    <p:sldId id="270" r:id="rId21"/>
    <p:sldId id="276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02405-D01C-480D-A58A-4A8D600582A5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08D01-2538-43FB-BC7E-7732AB29C7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C9D5-101E-49CF-AC57-5B9D0532B19E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D7F7A-21AF-463F-838D-D12C25108C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A1674-B8C8-4336-A03E-3B236D7010BB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9520E-A0B0-4DCF-9262-E695DAE8D53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381F-F031-464D-9605-5335B2835C70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C867-3104-4C6D-8F5A-AA563CB300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6CF24-BCD9-4910-A7E4-11AE3EA3A807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2A1CC-77A6-414D-8FF4-28AC1F4E0B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6495-ED7A-4515-B51D-873E00CC7441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9FB9-35BB-4559-9B09-0FDD79046DF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55E9-633B-44A4-BADF-9F9AF64D56F2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8920-B79F-4E7C-B85E-8BB34066234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4F386-7A88-4446-99EA-682ECCE95DD1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8D14F-A09E-4BCB-8824-C9E0E6F598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67715-028A-4402-AED0-B64EA65B947E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8B7E1-6385-42C2-9618-57920B09497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4D37D-CF41-49F0-B242-C502808802C2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21515-0E83-472B-A5DD-E37E0787FF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98CA7-88F4-4ECF-AF72-347FF9386D33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5A24-9CAC-46A4-B0C5-E4CEC04910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med" advTm="60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7B730E-0EFD-4CFA-9AB0-1CF6CEE4330D}" type="datetimeFigureOut">
              <a:rPr lang="fr-FR"/>
              <a:pPr>
                <a:defRPr/>
              </a:pPr>
              <a:t>24/12/2010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B4C438-74E4-494F-B347-3FF5E7F35A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600000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uk-UA" sz="3600" dirty="0" smtClean="0">
                <a:solidFill>
                  <a:srgbClr val="92D050"/>
                </a:solidFill>
              </a:rPr>
              <a:t>Презентація</a:t>
            </a:r>
            <a:br>
              <a:rPr lang="uk-UA" sz="3600" dirty="0" smtClean="0">
                <a:solidFill>
                  <a:srgbClr val="92D050"/>
                </a:solidFill>
              </a:rPr>
            </a:br>
            <a:r>
              <a:rPr lang="uk-UA" sz="3600" dirty="0" smtClean="0">
                <a:solidFill>
                  <a:srgbClr val="92D050"/>
                </a:solidFill>
              </a:rPr>
              <a:t>з </a:t>
            </a:r>
            <a:r>
              <a:rPr lang="uk-UA" sz="3600" dirty="0" err="1" smtClean="0">
                <a:solidFill>
                  <a:srgbClr val="92D050"/>
                </a:solidFill>
              </a:rPr>
              <a:t>диципліни</a:t>
            </a:r>
            <a:r>
              <a:rPr lang="uk-UA" sz="3600" dirty="0" smtClean="0">
                <a:solidFill>
                  <a:srgbClr val="92D050"/>
                </a:solidFill>
              </a:rPr>
              <a:t>: </a:t>
            </a:r>
            <a:r>
              <a:rPr lang="uk-UA" sz="3600" dirty="0" err="1" smtClean="0">
                <a:solidFill>
                  <a:srgbClr val="92D050"/>
                </a:solidFill>
              </a:rPr>
              <a:t>“Історія</a:t>
            </a:r>
            <a:r>
              <a:rPr lang="uk-UA" sz="3600" dirty="0" smtClean="0">
                <a:solidFill>
                  <a:srgbClr val="92D050"/>
                </a:solidFill>
              </a:rPr>
              <a:t> економіки та економічної </a:t>
            </a:r>
            <a:r>
              <a:rPr lang="uk-UA" sz="3600" dirty="0" err="1" smtClean="0">
                <a:solidFill>
                  <a:srgbClr val="92D050"/>
                </a:solidFill>
              </a:rPr>
              <a:t>думки”</a:t>
            </a:r>
            <a:r>
              <a:rPr lang="uk-UA" sz="3600" dirty="0" smtClean="0">
                <a:solidFill>
                  <a:srgbClr val="92D050"/>
                </a:solidFill>
              </a:rPr>
              <a:t/>
            </a:r>
            <a:br>
              <a:rPr lang="uk-UA" sz="3600" dirty="0" smtClean="0">
                <a:solidFill>
                  <a:srgbClr val="92D050"/>
                </a:solidFill>
              </a:rPr>
            </a:br>
            <a:r>
              <a:rPr lang="uk-UA" sz="3600" dirty="0" smtClean="0">
                <a:solidFill>
                  <a:srgbClr val="92D050"/>
                </a:solidFill>
              </a:rPr>
              <a:t>на тему: Економічна думка стародавнього світу</a:t>
            </a:r>
            <a:endParaRPr lang="fr-FR" sz="3600" dirty="0" smtClean="0">
              <a:solidFill>
                <a:srgbClr val="92D05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0166" y="421481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solidFill>
                  <a:schemeClr val="bg1"/>
                </a:solidFill>
                <a:latin typeface="+mj-lt"/>
              </a:rPr>
              <a:t>Виконала: студентка гр. УЗ-01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solidFill>
                  <a:schemeClr val="bg1"/>
                </a:solidFill>
                <a:latin typeface="+mj-lt"/>
              </a:rPr>
              <a:t>Бровко Валерія</a:t>
            </a:r>
            <a:endParaRPr lang="fr-FR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med" advClick="0" advTm="60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uk-UA" dirty="0" smtClean="0"/>
              <a:t>Солон</a:t>
            </a:r>
            <a:endParaRPr lang="fr-FR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err="1" smtClean="0"/>
              <a:t>Видатним</a:t>
            </a:r>
            <a:r>
              <a:rPr lang="ru-RU" sz="2800" dirty="0" smtClean="0"/>
              <a:t> реформатором </a:t>
            </a:r>
            <a:r>
              <a:rPr lang="ru-RU" sz="2800" dirty="0" err="1" smtClean="0"/>
              <a:t>цього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періоду</a:t>
            </a:r>
            <a:r>
              <a:rPr lang="ru-RU" sz="2800" dirty="0" smtClean="0"/>
              <a:t> </a:t>
            </a:r>
            <a:r>
              <a:rPr lang="ru-RU" sz="2800" dirty="0" err="1" smtClean="0"/>
              <a:t>був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Солон (638—559 до н. е.)</a:t>
            </a:r>
            <a:r>
              <a:rPr lang="ru-RU" sz="2800" dirty="0" smtClean="0"/>
              <a:t>, </a:t>
            </a:r>
            <a:r>
              <a:rPr lang="ru-RU" sz="2800" dirty="0" err="1" smtClean="0"/>
              <a:t>реформи</a:t>
            </a:r>
            <a:r>
              <a:rPr lang="ru-RU" sz="2800" dirty="0" smtClean="0"/>
              <a:t> </a:t>
            </a:r>
            <a:r>
              <a:rPr lang="ru-RU" sz="2800" dirty="0" err="1" smtClean="0"/>
              <a:t>якого</a:t>
            </a:r>
            <a:r>
              <a:rPr lang="ru-RU" sz="2800" dirty="0" smtClean="0"/>
              <a:t> (594 р. до н. е.) </a:t>
            </a:r>
            <a:r>
              <a:rPr lang="ru-RU" sz="2800" dirty="0" err="1" smtClean="0"/>
              <a:t>передбачали</a:t>
            </a:r>
            <a:r>
              <a:rPr lang="ru-RU" sz="2800" dirty="0" smtClean="0"/>
              <a:t> </a:t>
            </a:r>
            <a:r>
              <a:rPr lang="ru-RU" sz="2800" dirty="0" err="1" smtClean="0"/>
              <a:t>поділ</a:t>
            </a:r>
            <a:r>
              <a:rPr lang="ru-RU" sz="2800" dirty="0" smtClean="0"/>
              <a:t> </a:t>
            </a:r>
            <a:r>
              <a:rPr lang="ru-RU" sz="2800" dirty="0" err="1" smtClean="0"/>
              <a:t>общинних</a:t>
            </a:r>
            <a:r>
              <a:rPr lang="ru-RU" sz="2800" dirty="0" smtClean="0"/>
              <a:t> земель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можливість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їх</a:t>
            </a:r>
            <a:r>
              <a:rPr lang="ru-RU" sz="2800" dirty="0" smtClean="0"/>
              <a:t> продажу, </a:t>
            </a:r>
            <a:r>
              <a:rPr lang="ru-RU" sz="2800" dirty="0" err="1" smtClean="0"/>
              <a:t>відміну</a:t>
            </a:r>
            <a:r>
              <a:rPr lang="ru-RU" sz="2800" dirty="0" smtClean="0"/>
              <a:t> </a:t>
            </a:r>
            <a:r>
              <a:rPr lang="ru-RU" sz="2800" dirty="0" err="1" smtClean="0"/>
              <a:t>боргового</a:t>
            </a:r>
            <a:r>
              <a:rPr lang="ru-RU" sz="2800" dirty="0" smtClean="0"/>
              <a:t> рабства, </a:t>
            </a:r>
            <a:r>
              <a:rPr lang="ru-RU" sz="2800" dirty="0" err="1" smtClean="0"/>
              <a:t>установлення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майнового</a:t>
            </a:r>
            <a:r>
              <a:rPr lang="ru-RU" sz="2800" dirty="0" smtClean="0"/>
              <a:t> </a:t>
            </a:r>
            <a:r>
              <a:rPr lang="ru-RU" sz="2800" dirty="0" smtClean="0"/>
              <a:t>цензу для </a:t>
            </a:r>
            <a:r>
              <a:rPr lang="ru-RU" sz="2800" dirty="0" err="1" smtClean="0"/>
              <a:t>громадян</a:t>
            </a:r>
            <a:r>
              <a:rPr lang="ru-RU" sz="2800" dirty="0" smtClean="0"/>
              <a:t> (</a:t>
            </a:r>
            <a:r>
              <a:rPr lang="ru-RU" sz="2800" dirty="0" err="1" smtClean="0"/>
              <a:t>розподіл</a:t>
            </a:r>
            <a:r>
              <a:rPr lang="ru-RU" sz="2800" dirty="0" smtClean="0"/>
              <a:t> </a:t>
            </a:r>
            <a:r>
              <a:rPr lang="ru-RU" sz="2800" dirty="0" err="1" smtClean="0"/>
              <a:t>населення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чотири</a:t>
            </a:r>
            <a:r>
              <a:rPr lang="ru-RU" sz="2800" dirty="0" smtClean="0"/>
              <a:t> </a:t>
            </a:r>
            <a:r>
              <a:rPr lang="ru-RU" sz="2800" dirty="0" err="1" smtClean="0"/>
              <a:t>категорії</a:t>
            </a:r>
            <a:r>
              <a:rPr lang="ru-RU" sz="2800" dirty="0" smtClean="0"/>
              <a:t>),</a:t>
            </a:r>
            <a:r>
              <a:rPr lang="en-US" sz="2800" dirty="0" smtClean="0"/>
              <a:t> </a:t>
            </a:r>
            <a:r>
              <a:rPr lang="ru-RU" sz="2800" dirty="0" err="1" smtClean="0"/>
              <a:t>створення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демократичних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правових</a:t>
            </a:r>
            <a:r>
              <a:rPr lang="ru-RU" sz="2800" dirty="0" smtClean="0"/>
              <a:t> </a:t>
            </a:r>
            <a:r>
              <a:rPr lang="ru-RU" sz="2800" dirty="0" err="1" smtClean="0"/>
              <a:t>інститутів</a:t>
            </a:r>
            <a:r>
              <a:rPr lang="ru-RU" sz="2800" dirty="0" smtClean="0"/>
              <a:t> (таких як </a:t>
            </a:r>
            <a:r>
              <a:rPr lang="ru-RU" sz="2800" dirty="0" err="1" smtClean="0"/>
              <a:t>народні</a:t>
            </a:r>
            <a:r>
              <a:rPr lang="ru-RU" sz="2800" dirty="0" smtClean="0"/>
              <a:t> </a:t>
            </a:r>
            <a:r>
              <a:rPr lang="ru-RU" sz="2800" dirty="0" err="1" smtClean="0"/>
              <a:t>збори</a:t>
            </a:r>
            <a:r>
              <a:rPr lang="ru-RU" sz="2800" dirty="0" smtClean="0"/>
              <a:t>, демократична рада, суд </a:t>
            </a:r>
            <a:r>
              <a:rPr lang="ru-RU" sz="2800" dirty="0" err="1" smtClean="0"/>
              <a:t>присяжних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тощо</a:t>
            </a:r>
            <a:r>
              <a:rPr lang="ru-RU" sz="2800" dirty="0" smtClean="0"/>
              <a:t>).</a:t>
            </a:r>
          </a:p>
        </p:txBody>
      </p:sp>
      <p:pic>
        <p:nvPicPr>
          <p:cNvPr id="4" name="Рисунок 3" descr="220px-Sol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48" y="214290"/>
            <a:ext cx="857256" cy="1430059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Орієнтація</a:t>
            </a:r>
            <a:r>
              <a:rPr lang="ru-RU" dirty="0" smtClean="0"/>
              <a:t> на </a:t>
            </a:r>
            <a:r>
              <a:rPr lang="ru-RU" dirty="0" err="1" smtClean="0"/>
              <a:t>натуральне</a:t>
            </a:r>
            <a:r>
              <a:rPr lang="ru-RU" dirty="0" smtClean="0"/>
              <a:t> </a:t>
            </a:r>
            <a:r>
              <a:rPr lang="ru-RU" dirty="0" err="1" smtClean="0"/>
              <a:t>господарство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захист</a:t>
            </a:r>
            <a:r>
              <a:rPr lang="ru-RU" dirty="0" smtClean="0"/>
              <a:t> </a:t>
            </a:r>
            <a:r>
              <a:rPr lang="ru-RU" dirty="0" err="1" smtClean="0"/>
              <a:t>аристократичних</a:t>
            </a:r>
            <a:r>
              <a:rPr lang="ru-RU" dirty="0" smtClean="0"/>
              <a:t> форм </a:t>
            </a:r>
            <a:r>
              <a:rPr lang="ru-RU" dirty="0" smtClean="0"/>
              <a:t>державного устрою </a:t>
            </a:r>
            <a:r>
              <a:rPr lang="ru-RU" dirty="0" err="1" smtClean="0"/>
              <a:t>характерні</a:t>
            </a:r>
            <a:r>
              <a:rPr lang="ru-RU" dirty="0" smtClean="0"/>
              <a:t> для </a:t>
            </a:r>
            <a:r>
              <a:rPr lang="ru-RU" dirty="0" err="1" smtClean="0"/>
              <a:t>праць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Ксенофонта</a:t>
            </a:r>
            <a:r>
              <a:rPr lang="ru-RU" dirty="0" smtClean="0">
                <a:solidFill>
                  <a:srgbClr val="00B050"/>
                </a:solidFill>
              </a:rPr>
              <a:t> (</a:t>
            </a:r>
            <a:r>
              <a:rPr lang="ru-RU" dirty="0" smtClean="0">
                <a:solidFill>
                  <a:srgbClr val="00B050"/>
                </a:solidFill>
              </a:rPr>
              <a:t>430—355 </a:t>
            </a:r>
            <a:r>
              <a:rPr lang="ru-RU" dirty="0" smtClean="0">
                <a:solidFill>
                  <a:srgbClr val="00B050"/>
                </a:solidFill>
              </a:rPr>
              <a:t>до н. е.) </a:t>
            </a:r>
            <a:r>
              <a:rPr lang="ru-RU" dirty="0" err="1" smtClean="0">
                <a:solidFill>
                  <a:srgbClr val="00B050"/>
                </a:solidFill>
              </a:rPr>
              <a:t>і</a:t>
            </a:r>
            <a:r>
              <a:rPr lang="ru-RU" dirty="0" smtClean="0">
                <a:solidFill>
                  <a:srgbClr val="00B050"/>
                </a:solidFill>
              </a:rPr>
              <a:t> Платона (427—347 до н. е.).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Ксенофонт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500034" y="2214554"/>
            <a:ext cx="7186634" cy="4357687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solidFill>
                  <a:srgbClr val="00B050"/>
                </a:solidFill>
              </a:rPr>
              <a:t>Ксенофонт</a:t>
            </a:r>
            <a:r>
              <a:rPr lang="uk-UA" sz="2400" dirty="0" smtClean="0"/>
              <a:t> засуджував </a:t>
            </a:r>
            <a:r>
              <a:rPr lang="uk-UA" sz="2400" dirty="0" smtClean="0"/>
              <a:t>політичний </a:t>
            </a:r>
            <a:r>
              <a:rPr lang="uk-UA" sz="2400" dirty="0" smtClean="0"/>
              <a:t>і економічний устрій Афін та ідеалізував порядки </a:t>
            </a:r>
            <a:r>
              <a:rPr lang="uk-UA" sz="2400" dirty="0" smtClean="0"/>
              <a:t>аграрної Спарти</a:t>
            </a:r>
            <a:r>
              <a:rPr lang="uk-UA" sz="2400" dirty="0" smtClean="0"/>
              <a:t>, недооцінюючи такі види діяльності, як ремесло й </a:t>
            </a:r>
            <a:r>
              <a:rPr lang="uk-UA" sz="2400" dirty="0" smtClean="0"/>
              <a:t>торгівля. Саме </a:t>
            </a:r>
            <a:r>
              <a:rPr lang="uk-UA" sz="2400" dirty="0" smtClean="0"/>
              <a:t>він вперше проаналізував поділ праці як економічну </a:t>
            </a:r>
            <a:r>
              <a:rPr lang="uk-UA" sz="2400" dirty="0" smtClean="0"/>
              <a:t>категорію, розкрив </a:t>
            </a:r>
            <a:r>
              <a:rPr lang="uk-UA" sz="2400" dirty="0" smtClean="0"/>
              <a:t>протилежність фізичної та розумової праці, вказав на </a:t>
            </a:r>
            <a:r>
              <a:rPr lang="uk-UA" sz="2400" dirty="0" smtClean="0"/>
              <a:t>відмінності </a:t>
            </a:r>
            <a:r>
              <a:rPr lang="uk-UA" sz="2400" dirty="0" smtClean="0"/>
              <a:t>між споживною й міновою вартістю товару. Незважаючи </a:t>
            </a:r>
            <a:r>
              <a:rPr lang="uk-UA" sz="2400" dirty="0" smtClean="0"/>
              <a:t>на негативне </a:t>
            </a:r>
            <a:r>
              <a:rPr lang="uk-UA" sz="2400" dirty="0" smtClean="0"/>
              <a:t>ставлення до торгівлі й лихварства, учений визнавав </a:t>
            </a:r>
            <a:r>
              <a:rPr lang="uk-UA" sz="2400" dirty="0" smtClean="0"/>
              <a:t>необхідність </a:t>
            </a:r>
            <a:r>
              <a:rPr lang="uk-UA" sz="2400" dirty="0" smtClean="0"/>
              <a:t>грошей для виконання ними функцій засобу обігу та </a:t>
            </a:r>
            <a:r>
              <a:rPr lang="uk-UA" sz="2400" dirty="0" smtClean="0"/>
              <a:t>збереження </a:t>
            </a:r>
            <a:r>
              <a:rPr lang="uk-UA" sz="2400" dirty="0" smtClean="0"/>
              <a:t>скарбів.</a:t>
            </a:r>
            <a:endParaRPr lang="uk-UA" sz="2400" dirty="0"/>
          </a:p>
        </p:txBody>
      </p:sp>
      <p:pic>
        <p:nvPicPr>
          <p:cNvPr id="4" name="Рисунок 3" descr="200px-Xenoph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357166"/>
            <a:ext cx="971002" cy="1500198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dirty="0" smtClean="0">
                <a:solidFill>
                  <a:schemeClr val="bg1"/>
                </a:solidFill>
              </a:rPr>
              <a:t>Платон</a:t>
            </a:r>
            <a:endParaRPr lang="fr-FR" sz="4800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8115328" cy="4357687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/>
              <a:t>В ідеальній державі, за </a:t>
            </a:r>
            <a:r>
              <a:rPr lang="uk-UA" sz="2400" dirty="0" smtClean="0">
                <a:solidFill>
                  <a:srgbClr val="00B050"/>
                </a:solidFill>
              </a:rPr>
              <a:t>Платоном</a:t>
            </a:r>
            <a:r>
              <a:rPr lang="uk-UA" sz="2400" dirty="0" smtClean="0"/>
              <a:t>, має бути три стани: філософи, які керують суспільством; </a:t>
            </a:r>
            <a:r>
              <a:rPr lang="uk-UA" sz="2400" dirty="0" smtClean="0"/>
              <a:t>воїни-оборонці</a:t>
            </a:r>
            <a:r>
              <a:rPr lang="uk-UA" sz="2400" dirty="0" smtClean="0"/>
              <a:t>; землероби, ремісники та торговці. Кожний клас </a:t>
            </a:r>
            <a:r>
              <a:rPr lang="uk-UA" sz="2400" dirty="0" smtClean="0"/>
              <a:t>повинен виконувати </a:t>
            </a:r>
            <a:r>
              <a:rPr lang="uk-UA" sz="2400" dirty="0" smtClean="0"/>
              <a:t>певні функції, маючи різні права та обов’язки. Рабів </a:t>
            </a:r>
            <a:r>
              <a:rPr lang="uk-UA" sz="2400" dirty="0" smtClean="0"/>
              <a:t>Платон </a:t>
            </a:r>
            <a:r>
              <a:rPr lang="uk-UA" sz="2400" dirty="0" smtClean="0"/>
              <a:t>не відносив до жодного з класів. На його думку, рабство — </a:t>
            </a:r>
            <a:r>
              <a:rPr lang="uk-UA" sz="2400" dirty="0" smtClean="0"/>
              <a:t>природна </a:t>
            </a:r>
            <a:r>
              <a:rPr lang="uk-UA" sz="2400" dirty="0" smtClean="0"/>
              <a:t>й вічна форма експлуатації. </a:t>
            </a:r>
            <a:r>
              <a:rPr lang="uk-UA" sz="2400" dirty="0" smtClean="0"/>
              <a:t>Характерна </a:t>
            </a:r>
            <a:r>
              <a:rPr lang="uk-UA" sz="2400" dirty="0" smtClean="0"/>
              <a:t>риса вчення Платона — засудження прагнення людини до </a:t>
            </a:r>
            <a:r>
              <a:rPr lang="uk-UA" sz="2400" dirty="0" smtClean="0"/>
              <a:t>збагачення</a:t>
            </a:r>
            <a:r>
              <a:rPr lang="uk-UA" sz="2400" dirty="0" smtClean="0"/>
              <a:t>, торгівлі, лихварства (</a:t>
            </a:r>
            <a:r>
              <a:rPr lang="uk-UA" sz="2400" dirty="0" err="1" smtClean="0"/>
              <a:t>“де</a:t>
            </a:r>
            <a:r>
              <a:rPr lang="uk-UA" sz="2400" dirty="0" smtClean="0"/>
              <a:t> торгівля — там </a:t>
            </a:r>
            <a:r>
              <a:rPr lang="uk-UA" sz="2400" dirty="0" err="1" smtClean="0"/>
              <a:t>обман”</a:t>
            </a:r>
            <a:r>
              <a:rPr lang="uk-UA" sz="2400" dirty="0" smtClean="0"/>
              <a:t>).</a:t>
            </a:r>
            <a:endParaRPr lang="uk-UA" sz="2400" dirty="0"/>
          </a:p>
        </p:txBody>
      </p:sp>
      <p:pic>
        <p:nvPicPr>
          <p:cNvPr id="4" name="Рисунок 3" descr="plat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1627222" cy="2082844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uk-UA" dirty="0" err="1" smtClean="0"/>
              <a:t>Арістотель</a:t>
            </a:r>
            <a:endParaRPr lang="fr-FR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357422" y="1643050"/>
            <a:ext cx="5429288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/>
              <a:t>Найвищий злет економічної думки Стародавньої Греції </a:t>
            </a:r>
            <a:r>
              <a:rPr lang="uk-UA" sz="2000" dirty="0" smtClean="0"/>
              <a:t>пов’язаний з </a:t>
            </a:r>
            <a:r>
              <a:rPr lang="uk-UA" sz="2000" dirty="0" smtClean="0"/>
              <a:t>іменем </a:t>
            </a:r>
            <a:r>
              <a:rPr lang="uk-UA" sz="2000" dirty="0" err="1" smtClean="0">
                <a:solidFill>
                  <a:srgbClr val="00B050"/>
                </a:solidFill>
              </a:rPr>
              <a:t>Арістотеля</a:t>
            </a:r>
            <a:r>
              <a:rPr lang="uk-UA" sz="2000" dirty="0" smtClean="0">
                <a:solidFill>
                  <a:srgbClr val="00B050"/>
                </a:solidFill>
              </a:rPr>
              <a:t> (384 —322 до н. е.)</a:t>
            </a:r>
            <a:r>
              <a:rPr lang="uk-UA" sz="2000" dirty="0" smtClean="0"/>
              <a:t>. </a:t>
            </a:r>
            <a:r>
              <a:rPr lang="uk-UA" sz="2000" dirty="0" err="1" smtClean="0"/>
              <a:t>Арістотель</a:t>
            </a:r>
            <a:r>
              <a:rPr lang="uk-UA" sz="2000" dirty="0" smtClean="0"/>
              <a:t> довів, що </a:t>
            </a:r>
            <a:r>
              <a:rPr lang="uk-UA" sz="2000" dirty="0" smtClean="0"/>
              <a:t>обмін (торгівля) виникає насамперед не з жадоби </a:t>
            </a:r>
            <a:r>
              <a:rPr lang="uk-UA" sz="2000" dirty="0" smtClean="0"/>
              <a:t>збагачення (як </a:t>
            </a:r>
            <a:r>
              <a:rPr lang="uk-UA" sz="2000" dirty="0" smtClean="0"/>
              <a:t>писав Платон), а з існування потреб, які не може </a:t>
            </a:r>
            <a:r>
              <a:rPr lang="uk-UA" sz="2000" dirty="0" smtClean="0"/>
              <a:t> задовольнити власне </a:t>
            </a:r>
            <a:r>
              <a:rPr lang="uk-UA" sz="2000" dirty="0" smtClean="0"/>
              <a:t>господарство. </a:t>
            </a:r>
            <a:r>
              <a:rPr lang="uk-UA" sz="2000" dirty="0" err="1" smtClean="0"/>
              <a:t>Арістотель</a:t>
            </a:r>
            <a:r>
              <a:rPr lang="uk-UA" sz="2000" dirty="0" smtClean="0"/>
              <a:t> </a:t>
            </a:r>
            <a:r>
              <a:rPr lang="uk-UA" sz="2000" dirty="0" smtClean="0"/>
              <a:t>увів </a:t>
            </a:r>
            <a:r>
              <a:rPr lang="uk-UA" sz="2000" dirty="0" smtClean="0"/>
              <a:t>поняття </a:t>
            </a:r>
            <a:r>
              <a:rPr lang="uk-UA" sz="2000" dirty="0" smtClean="0"/>
              <a:t>економіки та </a:t>
            </a:r>
            <a:r>
              <a:rPr lang="uk-UA" sz="2000" dirty="0" err="1" smtClean="0"/>
              <a:t>хрематистики</a:t>
            </a:r>
            <a:r>
              <a:rPr lang="uk-UA" sz="2000" dirty="0" smtClean="0"/>
              <a:t> як різних шляхів збагачення й </a:t>
            </a:r>
            <a:r>
              <a:rPr lang="uk-UA" sz="2000" dirty="0" smtClean="0"/>
              <a:t>задоволення </a:t>
            </a:r>
            <a:r>
              <a:rPr lang="uk-UA" sz="2000" dirty="0" smtClean="0"/>
              <a:t>потреб. </a:t>
            </a:r>
          </a:p>
          <a:p>
            <a:pPr marL="0" indent="0">
              <a:buNone/>
            </a:pPr>
            <a:r>
              <a:rPr lang="uk-UA" sz="2000" b="1" dirty="0" smtClean="0"/>
              <a:t>Економіка</a:t>
            </a:r>
            <a:r>
              <a:rPr lang="uk-UA" sz="2000" dirty="0" smtClean="0"/>
              <a:t> </a:t>
            </a:r>
            <a:r>
              <a:rPr lang="uk-UA" sz="2000" dirty="0" smtClean="0"/>
              <a:t>— необхідна діяльність з придбання </a:t>
            </a:r>
            <a:r>
              <a:rPr lang="uk-UA" sz="2000" dirty="0" smtClean="0"/>
              <a:t>споживних </a:t>
            </a:r>
            <a:r>
              <a:rPr lang="uk-UA" sz="2000" dirty="0" smtClean="0"/>
              <a:t>вартостей, що зумовлюється природними причинами й має межу.</a:t>
            </a:r>
          </a:p>
          <a:p>
            <a:pPr marL="0" indent="0">
              <a:buNone/>
            </a:pPr>
            <a:r>
              <a:rPr lang="uk-UA" sz="2000" b="1" dirty="0" err="1" smtClean="0"/>
              <a:t>Хрематистика</a:t>
            </a:r>
            <a:r>
              <a:rPr lang="uk-UA" sz="2000" dirty="0" smtClean="0"/>
              <a:t> — це мистецтво заробляти багатство шляхом </a:t>
            </a:r>
            <a:r>
              <a:rPr lang="uk-UA" sz="2000" dirty="0" smtClean="0"/>
              <a:t>торгівлі, спосіб </a:t>
            </a:r>
            <a:r>
              <a:rPr lang="uk-UA" sz="2000" dirty="0" smtClean="0"/>
              <a:t>наживати майно. </a:t>
            </a:r>
            <a:endParaRPr lang="uk-UA" sz="2000" dirty="0"/>
          </a:p>
        </p:txBody>
      </p:sp>
      <p:pic>
        <p:nvPicPr>
          <p:cNvPr id="4" name="Рисунок 3" descr="2540839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714" y="0"/>
            <a:ext cx="1665286" cy="2250386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uk-UA" dirty="0" smtClean="0"/>
              <a:t>Стародавній Рим</a:t>
            </a:r>
            <a:endParaRPr lang="fr-FR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5286380" y="1600200"/>
            <a:ext cx="340042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000" dirty="0" smtClean="0"/>
              <a:t>Економічна думка Стародавнього Риму суттєво відрізнялася </a:t>
            </a:r>
            <a:r>
              <a:rPr lang="uk-UA" sz="2000" dirty="0" smtClean="0"/>
              <a:t>від поглядів </a:t>
            </a:r>
            <a:r>
              <a:rPr lang="uk-UA" sz="2000" dirty="0" smtClean="0"/>
              <a:t>давньогрецьких учених унаслідок розвиненішого </a:t>
            </a:r>
            <a:r>
              <a:rPr lang="uk-UA" sz="2000" dirty="0" smtClean="0"/>
              <a:t>рабовласницького </a:t>
            </a:r>
            <a:r>
              <a:rPr lang="uk-UA" sz="2000" dirty="0" smtClean="0"/>
              <a:t>виробництва, яке набрало найжорстокіших форм. </a:t>
            </a:r>
            <a:r>
              <a:rPr lang="uk-UA" sz="2000" dirty="0" smtClean="0"/>
              <a:t>Основна </a:t>
            </a:r>
            <a:r>
              <a:rPr lang="uk-UA" sz="2000" dirty="0" smtClean="0"/>
              <a:t>проблематика творів римських учених — аграрна </a:t>
            </a:r>
            <a:r>
              <a:rPr lang="uk-UA" sz="2000" dirty="0" smtClean="0"/>
              <a:t>сфера </a:t>
            </a:r>
            <a:r>
              <a:rPr lang="uk-UA" sz="2000" dirty="0" smtClean="0"/>
              <a:t>економіки, організація рабовласницького виробництва.</a:t>
            </a:r>
            <a:endParaRPr lang="uk-UA" sz="2000" dirty="0"/>
          </a:p>
        </p:txBody>
      </p:sp>
      <p:pic>
        <p:nvPicPr>
          <p:cNvPr id="4" name="Рисунок 3" descr="ancientromema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071678"/>
            <a:ext cx="4810136" cy="2941450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>
                <a:solidFill>
                  <a:schemeClr val="bg1"/>
                </a:solidFill>
              </a:rPr>
              <a:t>Катон</a:t>
            </a:r>
            <a:r>
              <a:rPr lang="ru-RU" sz="4000" dirty="0" smtClean="0">
                <a:solidFill>
                  <a:schemeClr val="bg1"/>
                </a:solidFill>
              </a:rPr>
              <a:t> Старший (234 —149 до н. е.)</a:t>
            </a:r>
            <a:endParaRPr lang="fr-FR" sz="4000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5757874" cy="4357687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 err="1" smtClean="0"/>
              <a:t>Виразник</a:t>
            </a:r>
            <a:r>
              <a:rPr lang="ru-RU" sz="2600" dirty="0" smtClean="0"/>
              <a:t> </a:t>
            </a:r>
            <a:r>
              <a:rPr lang="ru-RU" sz="2600" dirty="0" err="1" smtClean="0"/>
              <a:t>інтересів</a:t>
            </a:r>
            <a:r>
              <a:rPr lang="ru-RU" sz="2600" dirty="0" smtClean="0"/>
              <a:t> </a:t>
            </a:r>
            <a:r>
              <a:rPr lang="ru-RU" sz="2600" dirty="0" err="1" smtClean="0"/>
              <a:t>рабовласників</a:t>
            </a:r>
            <a:r>
              <a:rPr lang="ru-RU" sz="2600" dirty="0" smtClean="0"/>
              <a:t>, </a:t>
            </a:r>
            <a:r>
              <a:rPr lang="ru-RU" sz="2600" dirty="0" err="1" smtClean="0"/>
              <a:t>господарства</a:t>
            </a:r>
            <a:r>
              <a:rPr lang="ru-RU" sz="2600" dirty="0" smtClean="0"/>
              <a:t> </a:t>
            </a:r>
            <a:r>
              <a:rPr lang="ru-RU" sz="2600" dirty="0" err="1" smtClean="0"/>
              <a:t>яких</a:t>
            </a:r>
            <a:r>
              <a:rPr lang="ru-RU" sz="2600" dirty="0" smtClean="0"/>
              <a:t> </a:t>
            </a:r>
            <a:r>
              <a:rPr lang="ru-RU" sz="2600" dirty="0" err="1" smtClean="0"/>
              <a:t>орієнтувалися</a:t>
            </a:r>
            <a:r>
              <a:rPr lang="ru-RU" sz="2600" dirty="0" smtClean="0"/>
              <a:t> на </a:t>
            </a:r>
            <a:r>
              <a:rPr lang="ru-RU" sz="2600" dirty="0" err="1" smtClean="0"/>
              <a:t>ринок</a:t>
            </a:r>
            <a:r>
              <a:rPr lang="ru-RU" sz="2600" dirty="0" smtClean="0"/>
              <a:t>. На </a:t>
            </a:r>
            <a:r>
              <a:rPr lang="ru-RU" sz="2600" dirty="0" err="1" smtClean="0"/>
              <a:t>його</a:t>
            </a:r>
            <a:r>
              <a:rPr lang="ru-RU" sz="2600" dirty="0" smtClean="0"/>
              <a:t> </a:t>
            </a:r>
            <a:r>
              <a:rPr lang="ru-RU" sz="2600" dirty="0" smtClean="0"/>
              <a:t>думку, </a:t>
            </a:r>
            <a:r>
              <a:rPr lang="ru-RU" sz="2600" dirty="0" err="1" smtClean="0"/>
              <a:t>сільське</a:t>
            </a:r>
            <a:r>
              <a:rPr lang="ru-RU" sz="2600" dirty="0" smtClean="0"/>
              <a:t> </a:t>
            </a:r>
            <a:r>
              <a:rPr lang="ru-RU" sz="2600" dirty="0" err="1" smtClean="0"/>
              <a:t>господарство</a:t>
            </a:r>
            <a:r>
              <a:rPr lang="ru-RU" sz="2600" dirty="0" smtClean="0"/>
              <a:t> — </a:t>
            </a:r>
            <a:r>
              <a:rPr lang="ru-RU" sz="2600" dirty="0" err="1" smtClean="0"/>
              <a:t>найпривабливіша</a:t>
            </a:r>
            <a:r>
              <a:rPr lang="ru-RU" sz="2600" dirty="0" smtClean="0"/>
              <a:t> сфера </a:t>
            </a:r>
            <a:r>
              <a:rPr lang="ru-RU" sz="2600" dirty="0" err="1" smtClean="0"/>
              <a:t>економіки</a:t>
            </a:r>
            <a:r>
              <a:rPr lang="ru-RU" sz="2600" dirty="0" smtClean="0"/>
              <a:t>. </a:t>
            </a:r>
            <a:r>
              <a:rPr lang="ru-RU" sz="2600" dirty="0" err="1" smtClean="0"/>
              <a:t>Він</a:t>
            </a:r>
            <a:r>
              <a:rPr lang="ru-RU" sz="2600" dirty="0" smtClean="0"/>
              <a:t> </a:t>
            </a:r>
            <a:r>
              <a:rPr lang="ru-RU" sz="2600" dirty="0" smtClean="0"/>
              <a:t>закликав </a:t>
            </a:r>
            <a:r>
              <a:rPr lang="ru-RU" sz="2600" dirty="0" err="1" smtClean="0"/>
              <a:t>надати</a:t>
            </a:r>
            <a:r>
              <a:rPr lang="ru-RU" sz="2600" dirty="0" smtClean="0"/>
              <a:t> </a:t>
            </a:r>
            <a:r>
              <a:rPr lang="ru-RU" sz="2600" dirty="0" err="1" smtClean="0"/>
              <a:t>рабовласницьким</a:t>
            </a:r>
            <a:r>
              <a:rPr lang="ru-RU" sz="2600" dirty="0" smtClean="0"/>
              <a:t> </a:t>
            </a:r>
            <a:r>
              <a:rPr lang="ru-RU" sz="2600" dirty="0" err="1" smtClean="0"/>
              <a:t>віллам</a:t>
            </a:r>
            <a:r>
              <a:rPr lang="ru-RU" sz="2600" dirty="0" smtClean="0"/>
              <a:t> </a:t>
            </a:r>
            <a:r>
              <a:rPr lang="ru-RU" sz="2600" dirty="0" err="1" smtClean="0"/>
              <a:t>і</a:t>
            </a:r>
            <a:r>
              <a:rPr lang="ru-RU" sz="2600" dirty="0" smtClean="0"/>
              <a:t> </a:t>
            </a:r>
            <a:r>
              <a:rPr lang="ru-RU" sz="2600" dirty="0" err="1" smtClean="0"/>
              <a:t>латифундіям</a:t>
            </a:r>
            <a:r>
              <a:rPr lang="ru-RU" sz="2600" dirty="0" smtClean="0"/>
              <a:t> товарного </a:t>
            </a:r>
            <a:r>
              <a:rPr lang="ru-RU" sz="2600" dirty="0" smtClean="0"/>
              <a:t>характеру</a:t>
            </a:r>
            <a:r>
              <a:rPr lang="ru-RU" sz="2600" dirty="0" smtClean="0"/>
              <a:t>, </a:t>
            </a:r>
            <a:r>
              <a:rPr lang="ru-RU" sz="2600" dirty="0" err="1" smtClean="0"/>
              <a:t>продавати</a:t>
            </a:r>
            <a:r>
              <a:rPr lang="ru-RU" sz="2600" dirty="0" smtClean="0"/>
              <a:t> </a:t>
            </a:r>
            <a:r>
              <a:rPr lang="ru-RU" sz="2600" dirty="0" err="1" smtClean="0"/>
              <a:t>залишки</a:t>
            </a:r>
            <a:r>
              <a:rPr lang="ru-RU" sz="2600" dirty="0" smtClean="0"/>
              <a:t> </a:t>
            </a:r>
            <a:r>
              <a:rPr lang="ru-RU" sz="2600" dirty="0" err="1" smtClean="0"/>
              <a:t>продукції</a:t>
            </a:r>
            <a:r>
              <a:rPr lang="ru-RU" sz="2600" dirty="0" smtClean="0"/>
              <a:t>, </a:t>
            </a:r>
            <a:r>
              <a:rPr lang="ru-RU" sz="2600" dirty="0" err="1" smtClean="0"/>
              <a:t>використовувати</a:t>
            </a:r>
            <a:r>
              <a:rPr lang="ru-RU" sz="2600" dirty="0" smtClean="0"/>
              <a:t> </a:t>
            </a:r>
            <a:r>
              <a:rPr lang="ru-RU" sz="2600" dirty="0" err="1" smtClean="0"/>
              <a:t>переваги</a:t>
            </a:r>
            <a:r>
              <a:rPr lang="ru-RU" sz="2600" dirty="0" smtClean="0"/>
              <a:t> </a:t>
            </a:r>
            <a:r>
              <a:rPr lang="ru-RU" sz="2600" dirty="0" err="1" smtClean="0"/>
              <a:t>розподілу</a:t>
            </a:r>
            <a:r>
              <a:rPr lang="ru-RU" sz="2600" dirty="0" smtClean="0"/>
              <a:t> </a:t>
            </a:r>
            <a:r>
              <a:rPr lang="ru-RU" sz="2600" dirty="0" err="1" smtClean="0"/>
              <a:t>праці</a:t>
            </a:r>
            <a:r>
              <a:rPr lang="ru-RU" sz="2600" dirty="0" smtClean="0"/>
              <a:t>, </a:t>
            </a:r>
            <a:r>
              <a:rPr lang="ru-RU" sz="2600" dirty="0" err="1" smtClean="0"/>
              <a:t>інтенсифікувати</a:t>
            </a:r>
            <a:r>
              <a:rPr lang="ru-RU" sz="2600" dirty="0" smtClean="0"/>
              <a:t> </a:t>
            </a:r>
            <a:r>
              <a:rPr lang="ru-RU" sz="2600" dirty="0" err="1" smtClean="0"/>
              <a:t>рабську</a:t>
            </a:r>
            <a:r>
              <a:rPr lang="ru-RU" sz="2600" dirty="0" smtClean="0"/>
              <a:t> </a:t>
            </a:r>
            <a:r>
              <a:rPr lang="ru-RU" sz="2600" dirty="0" err="1" smtClean="0"/>
              <a:t>працю</a:t>
            </a:r>
            <a:endParaRPr lang="ru-RU" sz="2600" dirty="0"/>
          </a:p>
        </p:txBody>
      </p:sp>
      <p:pic>
        <p:nvPicPr>
          <p:cNvPr id="4" name="Рисунок 3" descr="Cato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1714488"/>
            <a:ext cx="1333500" cy="2247900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Варрон</a:t>
            </a:r>
            <a:r>
              <a:rPr lang="ru-RU" dirty="0" smtClean="0">
                <a:solidFill>
                  <a:schemeClr val="bg1"/>
                </a:solidFill>
              </a:rPr>
              <a:t> (116—27 </a:t>
            </a:r>
            <a:r>
              <a:rPr lang="ru-RU" dirty="0" smtClean="0">
                <a:solidFill>
                  <a:schemeClr val="bg1"/>
                </a:solidFill>
              </a:rPr>
              <a:t>до н. е.)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6257940" cy="435768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err="1" smtClean="0">
                <a:solidFill>
                  <a:srgbClr val="00B050"/>
                </a:solidFill>
              </a:rPr>
              <a:t>Варрон</a:t>
            </a:r>
            <a:r>
              <a:rPr lang="ru-RU" sz="2800" dirty="0" smtClean="0"/>
              <a:t>, </a:t>
            </a:r>
            <a:r>
              <a:rPr lang="ru-RU" sz="2800" dirty="0" err="1" smtClean="0"/>
              <a:t>традиційно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надаючи</a:t>
            </a:r>
            <a:r>
              <a:rPr lang="ru-RU" sz="2800" dirty="0" smtClean="0"/>
              <a:t> </a:t>
            </a:r>
            <a:r>
              <a:rPr lang="ru-RU" sz="2800" dirty="0" err="1" smtClean="0"/>
              <a:t>вирішальне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сільському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господарству</a:t>
            </a:r>
            <a:r>
              <a:rPr lang="ru-RU" sz="2800" dirty="0" smtClean="0"/>
              <a:t>, закликав до </a:t>
            </a:r>
            <a:r>
              <a:rPr lang="ru-RU" sz="2800" dirty="0" err="1" smtClean="0"/>
              <a:t>поєднання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землеробства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тваринництвом</a:t>
            </a:r>
            <a:r>
              <a:rPr lang="ru-RU" sz="2800" dirty="0" smtClean="0"/>
              <a:t> як </a:t>
            </a:r>
            <a:r>
              <a:rPr lang="ru-RU" sz="2800" dirty="0" err="1" smtClean="0"/>
              <a:t>перспективнішою</a:t>
            </a:r>
            <a:r>
              <a:rPr lang="ru-RU" sz="2800" dirty="0" smtClean="0"/>
              <a:t> </a:t>
            </a:r>
            <a:r>
              <a:rPr lang="ru-RU" sz="2800" dirty="0" err="1" smtClean="0"/>
              <a:t>галуззю</a:t>
            </a:r>
            <a:r>
              <a:rPr lang="ru-RU" sz="2800" dirty="0" smtClean="0"/>
              <a:t>. </a:t>
            </a:r>
            <a:r>
              <a:rPr lang="uk-UA" sz="2800" dirty="0" smtClean="0"/>
              <a:t>Проте він залишався прихильником </a:t>
            </a:r>
            <a:r>
              <a:rPr lang="uk-UA" sz="2800" dirty="0" err="1" smtClean="0"/>
              <a:t>самозабезпечуваності</a:t>
            </a:r>
            <a:r>
              <a:rPr lang="uk-UA" sz="2800" dirty="0" smtClean="0"/>
              <a:t> </a:t>
            </a:r>
            <a:r>
              <a:rPr lang="uk-UA" sz="2800" dirty="0" smtClean="0"/>
              <a:t>рабовласницьких </a:t>
            </a:r>
            <a:r>
              <a:rPr lang="uk-UA" sz="2800" dirty="0" smtClean="0"/>
              <a:t>латифундій, ігноруючи необхідність товарного обміну. </a:t>
            </a:r>
          </a:p>
          <a:p>
            <a:pPr marL="0" indent="0"/>
            <a:endParaRPr lang="ru-RU" sz="2800" dirty="0"/>
          </a:p>
        </p:txBody>
      </p:sp>
      <p:pic>
        <p:nvPicPr>
          <p:cNvPr id="4" name="Рисунок 3" descr="varr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3116"/>
            <a:ext cx="1905000" cy="239077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ru-RU" dirty="0" err="1" smtClean="0"/>
              <a:t>Колумелла</a:t>
            </a:r>
            <a:r>
              <a:rPr lang="ru-RU" dirty="0" smtClean="0"/>
              <a:t> (І ст. н. е.)</a:t>
            </a:r>
            <a:endParaRPr lang="fr-FR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err="1" smtClean="0">
                <a:solidFill>
                  <a:srgbClr val="00B050"/>
                </a:solidFill>
              </a:rPr>
              <a:t>Колумелла</a:t>
            </a:r>
            <a:r>
              <a:rPr lang="uk-UA" sz="2800" dirty="0" smtClean="0"/>
              <a:t> першим серед римських учених усвідомив неефективність </a:t>
            </a:r>
            <a:r>
              <a:rPr lang="uk-UA" sz="2800" dirty="0" smtClean="0"/>
              <a:t>рабської </a:t>
            </a:r>
            <a:r>
              <a:rPr lang="uk-UA" sz="2800" dirty="0" smtClean="0"/>
              <a:t>праці й екстенсивного розвитку латифундій. Він </a:t>
            </a:r>
            <a:r>
              <a:rPr lang="uk-UA" sz="2800" dirty="0" smtClean="0"/>
              <a:t>запропонував сформувати </a:t>
            </a:r>
            <a:r>
              <a:rPr lang="uk-UA" sz="2800" dirty="0" smtClean="0"/>
              <a:t>систему дрібного селянського землекористування (</a:t>
            </a:r>
            <a:r>
              <a:rPr lang="uk-UA" sz="2800" dirty="0" smtClean="0"/>
              <a:t>колонату</a:t>
            </a:r>
            <a:r>
              <a:rPr lang="uk-UA" sz="2800" dirty="0" smtClean="0"/>
              <a:t>).</a:t>
            </a:r>
            <a:endParaRPr lang="fr-FR" sz="2800" dirty="0" smtClean="0"/>
          </a:p>
        </p:txBody>
      </p:sp>
      <p:pic>
        <p:nvPicPr>
          <p:cNvPr id="4" name="Рисунок 3" descr="kolumel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1357298"/>
            <a:ext cx="2302936" cy="3000396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/>
          <a:lstStyle/>
          <a:p>
            <a:r>
              <a:rPr lang="ru-RU" sz="3200" dirty="0" err="1" smtClean="0"/>
              <a:t>Гракхи</a:t>
            </a:r>
            <a:r>
              <a:rPr lang="ru-RU" sz="3200" dirty="0" smtClean="0"/>
              <a:t> </a:t>
            </a:r>
            <a:r>
              <a:rPr lang="ru-RU" sz="3200" dirty="0" err="1" smtClean="0"/>
              <a:t>Тіберій</a:t>
            </a:r>
            <a:r>
              <a:rPr lang="ru-RU" sz="3200" dirty="0" smtClean="0"/>
              <a:t> (162—</a:t>
            </a:r>
            <a:br>
              <a:rPr lang="ru-RU" sz="3200" dirty="0" smtClean="0"/>
            </a:br>
            <a:r>
              <a:rPr lang="ru-RU" sz="3200" dirty="0" smtClean="0"/>
              <a:t>133 до н. е.) </a:t>
            </a:r>
            <a:r>
              <a:rPr lang="ru-RU" sz="3200" dirty="0" err="1" smtClean="0"/>
              <a:t>і</a:t>
            </a:r>
            <a:r>
              <a:rPr lang="ru-RU" sz="3200" dirty="0" smtClean="0"/>
              <a:t> Гай (153—121 до н. е.).</a:t>
            </a:r>
            <a:endParaRPr lang="ru-RU" sz="3200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err="1" smtClean="0">
                <a:solidFill>
                  <a:srgbClr val="00B050"/>
                </a:solidFill>
              </a:rPr>
              <a:t>Тіберій</a:t>
            </a: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 err="1" smtClean="0">
                <a:solidFill>
                  <a:srgbClr val="00B050"/>
                </a:solidFill>
              </a:rPr>
              <a:t>Гракх</a:t>
            </a: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у 133 р. до н. е. </a:t>
            </a:r>
            <a:r>
              <a:rPr lang="ru-RU" sz="2400" dirty="0" err="1" smtClean="0"/>
              <a:t>запропонував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аграрний</a:t>
            </a:r>
            <a:r>
              <a:rPr lang="ru-RU" sz="2400" dirty="0" smtClean="0"/>
              <a:t> проект,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був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частково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здійснений</a:t>
            </a:r>
            <a:r>
              <a:rPr lang="ru-RU" sz="2400" dirty="0" smtClean="0"/>
              <a:t>. Цей </a:t>
            </a:r>
            <a:r>
              <a:rPr lang="ru-RU" sz="2400" dirty="0" smtClean="0"/>
              <a:t>проект </a:t>
            </a:r>
            <a:r>
              <a:rPr lang="ru-RU" sz="2400" dirty="0" err="1" smtClean="0"/>
              <a:t>передбачав</a:t>
            </a:r>
            <a:r>
              <a:rPr lang="ru-RU" sz="2400" dirty="0" smtClean="0"/>
              <a:t> </a:t>
            </a:r>
            <a:r>
              <a:rPr lang="ru-RU" sz="2400" dirty="0" err="1" smtClean="0"/>
              <a:t>норми</a:t>
            </a:r>
            <a:r>
              <a:rPr lang="ru-RU" sz="2400" dirty="0" smtClean="0"/>
              <a:t> </a:t>
            </a:r>
            <a:r>
              <a:rPr lang="ru-RU" sz="2400" dirty="0" err="1" smtClean="0"/>
              <a:t>земельних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наділів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розподіл</a:t>
            </a:r>
            <a:r>
              <a:rPr lang="ru-RU" sz="2400" dirty="0" smtClean="0"/>
              <a:t> </a:t>
            </a:r>
            <a:r>
              <a:rPr lang="ru-RU" sz="2400" dirty="0" err="1" smtClean="0"/>
              <a:t>надлишків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землі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</a:t>
            </a:r>
            <a:r>
              <a:rPr lang="ru-RU" sz="2400" dirty="0" smtClean="0"/>
              <a:t> </a:t>
            </a:r>
            <a:r>
              <a:rPr lang="ru-RU" sz="2400" dirty="0" err="1" smtClean="0"/>
              <a:t>найбідніших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верств</a:t>
            </a:r>
            <a:r>
              <a:rPr lang="ru-RU" sz="2400" dirty="0" smtClean="0"/>
              <a:t> </a:t>
            </a:r>
            <a:r>
              <a:rPr lang="ru-RU" sz="2400" dirty="0" err="1" smtClean="0"/>
              <a:t>населення</a:t>
            </a:r>
            <a:r>
              <a:rPr lang="ru-RU" sz="2400" dirty="0" smtClean="0"/>
              <a:t>. </a:t>
            </a:r>
            <a:r>
              <a:rPr lang="ru-RU" sz="2400" dirty="0" err="1" smtClean="0"/>
              <a:t>Реформаторська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діяльність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00B050"/>
                </a:solidFill>
              </a:rPr>
              <a:t>братів</a:t>
            </a:r>
            <a:r>
              <a:rPr lang="ru-RU" sz="2400" dirty="0" smtClean="0">
                <a:solidFill>
                  <a:srgbClr val="00B050"/>
                </a:solidFill>
              </a:rPr>
              <a:t> </a:t>
            </a:r>
            <a:r>
              <a:rPr lang="ru-RU" sz="2400" dirty="0" err="1" smtClean="0">
                <a:solidFill>
                  <a:srgbClr val="00B050"/>
                </a:solidFill>
              </a:rPr>
              <a:t>Гракхів</a:t>
            </a:r>
            <a:r>
              <a:rPr lang="ru-RU" sz="2400" dirty="0" smtClean="0"/>
              <a:t> мала на </a:t>
            </a:r>
            <a:r>
              <a:rPr lang="ru-RU" sz="2400" dirty="0" err="1" smtClean="0"/>
              <a:t>меті</a:t>
            </a:r>
            <a:r>
              <a:rPr lang="ru-RU" sz="2400" dirty="0" smtClean="0"/>
              <a:t> </a:t>
            </a:r>
            <a:r>
              <a:rPr lang="ru-RU" sz="2400" dirty="0" err="1" smtClean="0"/>
              <a:t>посилити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позиції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дрібного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селянського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господарства</a:t>
            </a:r>
            <a:r>
              <a:rPr lang="ru-RU" sz="2400" dirty="0" smtClean="0"/>
              <a:t> </a:t>
            </a:r>
            <a:r>
              <a:rPr lang="ru-RU" sz="2400" dirty="0" smtClean="0"/>
              <a:t>та не </a:t>
            </a:r>
            <a:r>
              <a:rPr lang="ru-RU" sz="2400" dirty="0" err="1" smtClean="0"/>
              <a:t>допустити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пролетаризації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більшості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населення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gracchu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428736"/>
            <a:ext cx="1771650" cy="197167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Характеристика </a:t>
            </a:r>
            <a:r>
              <a:rPr lang="ru-RU" sz="2800" dirty="0" err="1" smtClean="0">
                <a:solidFill>
                  <a:srgbClr val="00B050"/>
                </a:solidFill>
              </a:rPr>
              <a:t>економічного</a:t>
            </a:r>
            <a:r>
              <a:rPr lang="ru-RU" sz="2800" dirty="0" smtClean="0">
                <a:solidFill>
                  <a:srgbClr val="00B050"/>
                </a:solidFill>
              </a:rPr>
              <a:t> </a:t>
            </a:r>
            <a:r>
              <a:rPr lang="ru-RU" sz="2800" dirty="0" err="1" smtClean="0">
                <a:solidFill>
                  <a:srgbClr val="00B050"/>
                </a:solidFill>
              </a:rPr>
              <a:t>життя</a:t>
            </a:r>
            <a:r>
              <a:rPr lang="ru-RU" sz="2800" dirty="0" smtClean="0">
                <a:solidFill>
                  <a:srgbClr val="00B050"/>
                </a:solidFill>
              </a:rPr>
              <a:t> перших </a:t>
            </a:r>
            <a:r>
              <a:rPr lang="ru-RU" sz="2800" dirty="0" err="1" smtClean="0">
                <a:solidFill>
                  <a:srgbClr val="00B050"/>
                </a:solidFill>
              </a:rPr>
              <a:t>цивілізацій</a:t>
            </a:r>
            <a:endParaRPr lang="fr-FR" sz="2800" dirty="0" smtClean="0">
              <a:solidFill>
                <a:srgbClr val="00B05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714744" y="1643050"/>
            <a:ext cx="5000644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/>
              <a:t>Зародження економічної думки збігається зі становленням людського суспільства. Початок викладу історії економічної думки пов’язаний з виникненням перших цивілізацій, тому що можна дослідити лише ті питання економічного мислення давнини, які були висвітлені в письмових джерелах.</a:t>
            </a:r>
          </a:p>
          <a:p>
            <a:pPr marL="0" indent="0">
              <a:buNone/>
            </a:pPr>
            <a:endParaRPr lang="fr-FR" sz="2400" dirty="0" smtClean="0"/>
          </a:p>
        </p:txBody>
      </p:sp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r>
              <a:rPr lang="ru-RU" sz="4000" dirty="0" smtClean="0"/>
              <a:t>Марк </a:t>
            </a:r>
            <a:r>
              <a:rPr lang="ru-RU" sz="4000" dirty="0" err="1" smtClean="0"/>
              <a:t>Туллій</a:t>
            </a:r>
            <a:r>
              <a:rPr lang="ru-RU" sz="4000" dirty="0" smtClean="0"/>
              <a:t> </a:t>
            </a:r>
            <a:r>
              <a:rPr lang="ru-RU" sz="4000" dirty="0" err="1" smtClean="0"/>
              <a:t>Ціцерон</a:t>
            </a:r>
            <a:r>
              <a:rPr lang="ru-RU" sz="4000" dirty="0" smtClean="0"/>
              <a:t> (106—</a:t>
            </a:r>
            <a:br>
              <a:rPr lang="ru-RU" sz="4000" dirty="0" smtClean="0"/>
            </a:br>
            <a:r>
              <a:rPr lang="ru-RU" sz="4000" dirty="0" smtClean="0"/>
              <a:t>43 до н. е.)</a:t>
            </a:r>
            <a:endParaRPr lang="ru-RU" sz="4000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14546" y="1571612"/>
            <a:ext cx="4786346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/>
              <a:t>Він був прихильником приватної власності, </a:t>
            </a:r>
            <a:r>
              <a:rPr lang="uk-UA" sz="2800" dirty="0" smtClean="0"/>
              <a:t>великого землеволодіння</a:t>
            </a:r>
            <a:r>
              <a:rPr lang="uk-UA" sz="2800" dirty="0" smtClean="0"/>
              <a:t>, посилення експлуатації колоній, розвитку </a:t>
            </a:r>
            <a:r>
              <a:rPr lang="uk-UA" sz="2800" dirty="0" smtClean="0"/>
              <a:t>торгівлі. У </a:t>
            </a:r>
            <a:r>
              <a:rPr lang="uk-UA" sz="2800" dirty="0" smtClean="0"/>
              <a:t>поглядах </a:t>
            </a:r>
            <a:r>
              <a:rPr lang="uk-UA" sz="2800" dirty="0" err="1" smtClean="0">
                <a:solidFill>
                  <a:srgbClr val="00B050"/>
                </a:solidFill>
              </a:rPr>
              <a:t>Ціцерона</a:t>
            </a:r>
            <a:r>
              <a:rPr lang="uk-UA" sz="2800" dirty="0" smtClean="0"/>
              <a:t> на торгівлю та позичковий капітал </a:t>
            </a:r>
            <a:r>
              <a:rPr lang="uk-UA" sz="2800" dirty="0" smtClean="0"/>
              <a:t>відбилися суперечності </a:t>
            </a:r>
            <a:r>
              <a:rPr lang="uk-UA" sz="2800" dirty="0" smtClean="0"/>
              <a:t>між натуральним і товарним господарством у </a:t>
            </a:r>
            <a:r>
              <a:rPr lang="uk-UA" sz="2800" dirty="0" smtClean="0"/>
              <a:t>Стародавньому </a:t>
            </a:r>
            <a:r>
              <a:rPr lang="uk-UA" sz="2800" dirty="0" smtClean="0"/>
              <a:t>Римі.</a:t>
            </a:r>
            <a:endParaRPr lang="uk-UA" sz="2800" dirty="0"/>
          </a:p>
        </p:txBody>
      </p:sp>
      <p:pic>
        <p:nvPicPr>
          <p:cNvPr id="4" name="Рисунок 3" descr="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4143380"/>
            <a:ext cx="1905000" cy="204787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r>
              <a:rPr lang="ru-RU" sz="4000" dirty="0" err="1" smtClean="0"/>
              <a:t>Висновок</a:t>
            </a:r>
            <a:endParaRPr lang="ru-RU" sz="4000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500298" y="1214422"/>
            <a:ext cx="6215106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/>
              <a:t>Особливістю економічної думки Стародавнього світу була її не диференційованість від політико-правової та релігійної ідеології. Власне економічні трактати знайти практично неможливо. Економічне вчення часто збігаються з ученням про державне управління. Йдеться про те, що тільки панівні класи та верстви населення були носіями письмової культури. Економічна думка панівних класів, зафіксована у письмових джерелах, присвячена створенню умов для функціонування общин безпосередніх виробників.</a:t>
            </a:r>
            <a:endParaRPr lang="uk-UA" sz="2400" dirty="0"/>
          </a:p>
        </p:txBody>
      </p:sp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500034" y="1785900"/>
            <a:ext cx="8186766" cy="4572058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dirty="0" smtClean="0"/>
              <a:t>Особливістю економічної думки стародавнього світу була її невіддільність від політико-правової та релігійної ідеології. Власне економічні трактати знайти практично неможливо. Економічне вчення часто збігається з ученням про державне управління або є частиною певних філософських концепцій.</a:t>
            </a:r>
          </a:p>
          <a:p>
            <a:pPr marL="0" indent="0" algn="just">
              <a:buNone/>
            </a:pPr>
            <a:r>
              <a:rPr lang="uk-UA" sz="2400" dirty="0" smtClean="0"/>
              <a:t>Слід виокремити ряд творів (передусім античних авторів), присвячених принципам організації приватного господарства. Це, як правило, практичні рекомендації щодо ведення приватного господарства: від технології виробництва до ряду соціально-економічних питань (таких як організація праці рабів і проблеми відносин з ними).</a:t>
            </a:r>
            <a:endParaRPr lang="uk-UA" sz="3600" dirty="0" smtClean="0"/>
          </a:p>
          <a:p>
            <a:pPr algn="just"/>
            <a:endParaRPr lang="uk-UA" sz="3600" dirty="0" smtClean="0"/>
          </a:p>
          <a:p>
            <a:pPr algn="just">
              <a:buNone/>
            </a:pPr>
            <a:endParaRPr lang="fr-FR" sz="3600" dirty="0" smtClean="0"/>
          </a:p>
        </p:txBody>
      </p:sp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uk-UA" dirty="0" smtClean="0"/>
              <a:t>Стародавній Єгипет</a:t>
            </a:r>
            <a:endParaRPr lang="fr-FR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428860" y="1428736"/>
            <a:ext cx="6429404" cy="2971808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/>
              <a:t>У письмовій пам’ятці Стародавнього Єгипту (ХХ</a:t>
            </a:r>
            <a:r>
              <a:rPr lang="en-US" sz="2000" dirty="0" smtClean="0"/>
              <a:t>II </a:t>
            </a:r>
            <a:r>
              <a:rPr lang="uk-UA" sz="2000" dirty="0" smtClean="0"/>
              <a:t>ст. до н. е</a:t>
            </a:r>
            <a:r>
              <a:rPr lang="uk-UA" sz="2000" dirty="0" smtClean="0"/>
              <a:t>.) </a:t>
            </a:r>
            <a:r>
              <a:rPr lang="uk-UA" sz="2000" dirty="0" err="1" smtClean="0"/>
              <a:t>“</a:t>
            </a:r>
            <a:r>
              <a:rPr lang="uk-UA" sz="2000" dirty="0" err="1" smtClean="0"/>
              <a:t>Настанови</a:t>
            </a:r>
            <a:r>
              <a:rPr lang="uk-UA" sz="2000" dirty="0" smtClean="0"/>
              <a:t> </a:t>
            </a:r>
            <a:r>
              <a:rPr lang="uk-UA" sz="2000" dirty="0" err="1" smtClean="0"/>
              <a:t>гераклеопольського</a:t>
            </a:r>
            <a:r>
              <a:rPr lang="uk-UA" sz="2000" dirty="0" smtClean="0"/>
              <a:t> царя своєму </a:t>
            </a:r>
            <a:r>
              <a:rPr lang="uk-UA" sz="2000" dirty="0" err="1" smtClean="0"/>
              <a:t>синові”</a:t>
            </a:r>
            <a:r>
              <a:rPr lang="uk-UA" sz="2000" dirty="0" smtClean="0"/>
              <a:t> ідеться про </a:t>
            </a:r>
            <a:r>
              <a:rPr lang="uk-UA" sz="2000" dirty="0" smtClean="0"/>
              <a:t>необхідність </a:t>
            </a:r>
            <a:r>
              <a:rPr lang="uk-UA" sz="2000" dirty="0" smtClean="0"/>
              <a:t>ефективного функціонування апарату управління, </a:t>
            </a:r>
            <a:r>
              <a:rPr lang="uk-UA" sz="2000" dirty="0" smtClean="0"/>
              <a:t>що стоїть </a:t>
            </a:r>
            <a:r>
              <a:rPr lang="uk-UA" sz="2000" dirty="0" smtClean="0"/>
              <a:t>між фараоном і населенням. Згуртованість цієї ланки, </a:t>
            </a:r>
            <a:r>
              <a:rPr lang="uk-UA" sz="2000" dirty="0" smtClean="0"/>
              <a:t>вірність центральній </a:t>
            </a:r>
            <a:r>
              <a:rPr lang="uk-UA" sz="2000" dirty="0" smtClean="0"/>
              <a:t>владі — запорука успішного царювання. На </a:t>
            </a:r>
            <a:r>
              <a:rPr lang="uk-UA" sz="2000" dirty="0" smtClean="0"/>
              <a:t>думку автора</a:t>
            </a:r>
            <a:r>
              <a:rPr lang="uk-UA" sz="2000" dirty="0" smtClean="0"/>
              <a:t>, царю необхідно дбати про матеріальне заохочення </a:t>
            </a:r>
            <a:r>
              <a:rPr lang="uk-UA" sz="2000" dirty="0" smtClean="0"/>
              <a:t>чиновництва</a:t>
            </a:r>
            <a:r>
              <a:rPr lang="uk-UA" sz="2000" dirty="0" smtClean="0"/>
              <a:t>, наближати </a:t>
            </a:r>
            <a:r>
              <a:rPr lang="uk-UA" sz="2000" dirty="0" err="1" smtClean="0"/>
              <a:t>“людину</a:t>
            </a:r>
            <a:r>
              <a:rPr lang="uk-UA" sz="2000" dirty="0" smtClean="0"/>
              <a:t> до себе за справи </a:t>
            </a:r>
            <a:r>
              <a:rPr lang="uk-UA" sz="2000" dirty="0" err="1" smtClean="0"/>
              <a:t>її”</a:t>
            </a:r>
            <a:r>
              <a:rPr lang="uk-UA" sz="2000" dirty="0" smtClean="0"/>
              <a:t> незважаючи на </a:t>
            </a:r>
            <a:r>
              <a:rPr lang="uk-UA" sz="2000" dirty="0" smtClean="0"/>
              <a:t>класове </a:t>
            </a:r>
            <a:r>
              <a:rPr lang="uk-UA" sz="2000" dirty="0" smtClean="0"/>
              <a:t>походження.</a:t>
            </a:r>
            <a:endParaRPr lang="uk-UA" sz="2000" dirty="0"/>
          </a:p>
        </p:txBody>
      </p:sp>
      <p:pic>
        <p:nvPicPr>
          <p:cNvPr id="4" name="Рисунок 3" descr="0871078e3d1797b2f4bf7409cc0db78e9f6558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4357694"/>
            <a:ext cx="4205296" cy="2256664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357158" y="2143116"/>
            <a:ext cx="4786346" cy="4500594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err="1" smtClean="0"/>
              <a:t>“Ідеальний</a:t>
            </a:r>
            <a:r>
              <a:rPr lang="uk-UA" sz="2800" dirty="0" smtClean="0"/>
              <a:t> </a:t>
            </a:r>
            <a:r>
              <a:rPr lang="uk-UA" sz="2800" dirty="0" err="1" smtClean="0"/>
              <a:t>деспот”</a:t>
            </a:r>
            <a:r>
              <a:rPr lang="uk-UA" sz="2800" dirty="0" smtClean="0"/>
              <a:t> </a:t>
            </a:r>
            <a:r>
              <a:rPr lang="uk-UA" sz="2800" dirty="0" smtClean="0"/>
              <a:t>повинен </a:t>
            </a:r>
            <a:r>
              <a:rPr lang="uk-UA" sz="2800" dirty="0" smtClean="0"/>
              <a:t>уникати міжусобиць у країні, насилля та експропріації знаті; </a:t>
            </a:r>
            <a:r>
              <a:rPr lang="uk-UA" sz="2800" dirty="0" smtClean="0"/>
              <a:t>він має </a:t>
            </a:r>
            <a:r>
              <a:rPr lang="uk-UA" sz="2800" dirty="0" smtClean="0"/>
              <a:t>впорядкувати систему трудових повинностей для зведення </a:t>
            </a:r>
            <a:r>
              <a:rPr lang="uk-UA" sz="2800" dirty="0" smtClean="0"/>
              <a:t>пірамід </a:t>
            </a:r>
            <a:r>
              <a:rPr lang="uk-UA" sz="2800" dirty="0" smtClean="0"/>
              <a:t>і зрошувальних систем, підвищувати військову могутність країни.</a:t>
            </a:r>
          </a:p>
          <a:p>
            <a:pPr marL="0" indent="0" algn="just">
              <a:buNone/>
            </a:pPr>
            <a:endParaRPr lang="uk-UA" sz="2800" dirty="0" smtClean="0"/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/>
          <a:lstStyle/>
          <a:p>
            <a:pPr algn="l"/>
            <a:r>
              <a:rPr lang="ru-RU" dirty="0" err="1" smtClean="0">
                <a:solidFill>
                  <a:schemeClr val="bg1"/>
                </a:solidFill>
              </a:rPr>
              <a:t>Іпусер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err="1" smtClean="0">
                <a:solidFill>
                  <a:schemeClr val="bg1"/>
                </a:solidFill>
              </a:rPr>
              <a:t>поч</a:t>
            </a:r>
            <a:r>
              <a:rPr lang="ru-RU" dirty="0" smtClean="0">
                <a:solidFill>
                  <a:schemeClr val="bg1"/>
                </a:solidFill>
              </a:rPr>
              <a:t>. ХVIII ст. до н. е.)</a:t>
            </a:r>
            <a:endParaRPr lang="fr-FR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 descr="Ancient-Egypt-Pyrami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643182"/>
            <a:ext cx="3810000" cy="3067050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368412"/>
          </a:xfrm>
        </p:spPr>
        <p:txBody>
          <a:bodyPr/>
          <a:lstStyle/>
          <a:p>
            <a:r>
              <a:rPr lang="uk-UA" sz="3200" dirty="0" smtClean="0"/>
              <a:t>Месопотамія. </a:t>
            </a:r>
            <a:r>
              <a:rPr lang="ru-RU" sz="3200" dirty="0" smtClean="0"/>
              <a:t>Кодекс </a:t>
            </a:r>
            <a:r>
              <a:rPr lang="ru-RU" sz="3200" dirty="0" err="1" smtClean="0"/>
              <a:t>законів</a:t>
            </a:r>
            <a:r>
              <a:rPr lang="ru-RU" sz="3200" dirty="0" smtClean="0"/>
              <a:t> царя </a:t>
            </a:r>
            <a:r>
              <a:rPr lang="ru-RU" sz="3200" dirty="0" err="1" smtClean="0"/>
              <a:t>Хаммурапі</a:t>
            </a:r>
            <a:r>
              <a:rPr lang="ru-RU" sz="3200" dirty="0" smtClean="0"/>
              <a:t> (ХVIII ст. до н. е.)</a:t>
            </a:r>
            <a:br>
              <a:rPr lang="ru-RU" sz="3200" dirty="0" smtClean="0"/>
            </a:br>
            <a:endParaRPr lang="fr-FR" sz="3200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357686" y="1571612"/>
            <a:ext cx="442914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err="1" smtClean="0"/>
              <a:t>Основна</a:t>
            </a:r>
            <a:r>
              <a:rPr lang="ru-RU" sz="2400" dirty="0" smtClean="0"/>
              <a:t> тема </a:t>
            </a:r>
            <a:r>
              <a:rPr lang="ru-RU" sz="2400" dirty="0" err="1" smtClean="0"/>
              <a:t>цих</a:t>
            </a:r>
            <a:r>
              <a:rPr lang="ru-RU" sz="2400" dirty="0" smtClean="0"/>
              <a:t> </a:t>
            </a:r>
            <a:r>
              <a:rPr lang="ru-RU" sz="2400" dirty="0" err="1" smtClean="0"/>
              <a:t>законів</a:t>
            </a:r>
            <a:r>
              <a:rPr lang="ru-RU" sz="2400" dirty="0" smtClean="0"/>
              <a:t> </a:t>
            </a:r>
            <a:r>
              <a:rPr lang="ru-RU" sz="2400" dirty="0" smtClean="0"/>
              <a:t>— </a:t>
            </a:r>
            <a:r>
              <a:rPr lang="ru-RU" sz="2400" dirty="0" err="1" smtClean="0"/>
              <a:t>створення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правових</a:t>
            </a:r>
            <a:r>
              <a:rPr lang="ru-RU" sz="2400" dirty="0" smtClean="0"/>
              <a:t> норм для </a:t>
            </a:r>
            <a:r>
              <a:rPr lang="ru-RU" sz="2400" dirty="0" err="1" smtClean="0"/>
              <a:t>регулювання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економічного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життя</a:t>
            </a:r>
            <a:r>
              <a:rPr lang="ru-RU" sz="2400" dirty="0" smtClean="0"/>
              <a:t>. Кодекс </a:t>
            </a:r>
            <a:r>
              <a:rPr lang="ru-RU" sz="2400" dirty="0" err="1" smtClean="0"/>
              <a:t>забороняв</a:t>
            </a:r>
            <a:r>
              <a:rPr lang="ru-RU" sz="2400" dirty="0" smtClean="0"/>
              <a:t> продаж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відчуження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землі</a:t>
            </a:r>
            <a:r>
              <a:rPr lang="ru-RU" sz="2400" dirty="0" smtClean="0"/>
              <a:t> за </a:t>
            </a:r>
            <a:r>
              <a:rPr lang="ru-RU" sz="2400" dirty="0" smtClean="0"/>
              <a:t>борги</a:t>
            </a:r>
            <a:r>
              <a:rPr lang="ru-RU" sz="2400" dirty="0" smtClean="0"/>
              <a:t>, </a:t>
            </a:r>
            <a:r>
              <a:rPr lang="ru-RU" sz="2400" dirty="0" err="1" smtClean="0"/>
              <a:t>обмежував</a:t>
            </a:r>
            <a:r>
              <a:rPr lang="ru-RU" sz="2400" dirty="0" smtClean="0"/>
              <a:t> </a:t>
            </a:r>
            <a:r>
              <a:rPr lang="ru-RU" sz="2400" dirty="0" err="1" smtClean="0"/>
              <a:t>експлуатацію</a:t>
            </a:r>
            <a:r>
              <a:rPr lang="ru-RU" sz="2400" dirty="0" smtClean="0"/>
              <a:t> </a:t>
            </a:r>
            <a:r>
              <a:rPr lang="ru-RU" sz="2400" dirty="0" err="1" smtClean="0"/>
              <a:t>громадян</a:t>
            </a:r>
            <a:r>
              <a:rPr lang="ru-RU" sz="2400" dirty="0" smtClean="0"/>
              <a:t> </a:t>
            </a:r>
            <a:r>
              <a:rPr lang="ru-RU" sz="2400" dirty="0" err="1" smtClean="0"/>
              <a:t>лихварями</a:t>
            </a:r>
            <a:r>
              <a:rPr lang="ru-RU" sz="2400" dirty="0" smtClean="0"/>
              <a:t>, </a:t>
            </a:r>
            <a:r>
              <a:rPr lang="ru-RU" sz="2400" dirty="0" err="1" smtClean="0"/>
              <a:t>захищав</a:t>
            </a:r>
            <a:r>
              <a:rPr lang="ru-RU" sz="2400" dirty="0" smtClean="0"/>
              <a:t> </a:t>
            </a:r>
            <a:r>
              <a:rPr lang="ru-RU" sz="2400" dirty="0" err="1" smtClean="0"/>
              <a:t>безпосередніх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виробників</a:t>
            </a:r>
            <a:r>
              <a:rPr lang="ru-RU" sz="2400" dirty="0" smtClean="0"/>
              <a:t>. </a:t>
            </a:r>
            <a:r>
              <a:rPr lang="ru-RU" sz="2400" dirty="0" err="1" smtClean="0"/>
              <a:t>Закони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визнавали</a:t>
            </a:r>
            <a:r>
              <a:rPr lang="ru-RU" sz="2400" dirty="0" smtClean="0"/>
              <a:t> право </a:t>
            </a:r>
            <a:r>
              <a:rPr lang="ru-RU" sz="2400" dirty="0" err="1" smtClean="0"/>
              <a:t>приватної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власності</a:t>
            </a:r>
            <a:r>
              <a:rPr lang="ru-RU" sz="2400" dirty="0" smtClean="0"/>
              <a:t>, </a:t>
            </a:r>
            <a:r>
              <a:rPr lang="ru-RU" sz="2400" dirty="0" smtClean="0"/>
              <a:t>а </a:t>
            </a:r>
            <a:r>
              <a:rPr lang="ru-RU" sz="2400" dirty="0" err="1" smtClean="0"/>
              <a:t>будь-які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посягання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неї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визнавалися</a:t>
            </a:r>
            <a:r>
              <a:rPr lang="ru-RU" sz="2400" dirty="0" smtClean="0"/>
              <a:t> </a:t>
            </a:r>
            <a:r>
              <a:rPr lang="ru-RU" sz="2400" dirty="0" err="1" smtClean="0"/>
              <a:t>злочином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Code-de-Hammurabi-1-220x1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643050"/>
            <a:ext cx="2095500" cy="181927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r>
              <a:rPr lang="ru-RU" dirty="0" err="1" smtClean="0"/>
              <a:t>Стародавня</a:t>
            </a:r>
            <a:r>
              <a:rPr lang="ru-RU" dirty="0" smtClean="0"/>
              <a:t> </a:t>
            </a:r>
            <a:r>
              <a:rPr lang="ru-RU" dirty="0" err="1" smtClean="0"/>
              <a:t>Індії</a:t>
            </a:r>
            <a:r>
              <a:rPr lang="ru-RU" dirty="0" smtClean="0"/>
              <a:t>. </a:t>
            </a:r>
            <a:r>
              <a:rPr lang="ru-RU" dirty="0" smtClean="0"/>
              <a:t>“</a:t>
            </a:r>
            <a:r>
              <a:rPr lang="ru-RU" dirty="0" err="1" smtClean="0"/>
              <a:t>Артхашастра</a:t>
            </a:r>
            <a:r>
              <a:rPr lang="ru-RU" dirty="0" smtClean="0"/>
              <a:t>”</a:t>
            </a:r>
            <a:endParaRPr lang="ru-RU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000496" y="1643050"/>
            <a:ext cx="4786330" cy="478634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“</a:t>
            </a:r>
            <a:r>
              <a:rPr lang="ru-RU" sz="2000" dirty="0" err="1" smtClean="0"/>
              <a:t>Артхашастра</a:t>
            </a:r>
            <a:r>
              <a:rPr lang="ru-RU" sz="2000" dirty="0" smtClean="0"/>
              <a:t>” — трактат про </a:t>
            </a:r>
            <a:r>
              <a:rPr lang="ru-RU" sz="2000" dirty="0" err="1" smtClean="0"/>
              <a:t>мистецтво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політики</a:t>
            </a:r>
            <a:r>
              <a:rPr lang="ru-RU" sz="2000" dirty="0" smtClean="0"/>
              <a:t> та </a:t>
            </a:r>
            <a:r>
              <a:rPr lang="ru-RU" sz="2000" dirty="0" err="1" smtClean="0"/>
              <a:t>управління</a:t>
            </a:r>
            <a:r>
              <a:rPr lang="ru-RU" sz="2000" dirty="0" smtClean="0"/>
              <a:t> </a:t>
            </a:r>
            <a:r>
              <a:rPr lang="ru-RU" sz="2000" dirty="0" smtClean="0"/>
              <a:t>державою</a:t>
            </a:r>
            <a:r>
              <a:rPr lang="ru-RU" sz="2000" dirty="0" smtClean="0"/>
              <a:t>, автором </a:t>
            </a:r>
            <a:r>
              <a:rPr lang="ru-RU" sz="2000" dirty="0" err="1" smtClean="0"/>
              <a:t>якого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є</a:t>
            </a:r>
            <a:r>
              <a:rPr lang="ru-RU" sz="2000" dirty="0" smtClean="0"/>
              <a:t> </a:t>
            </a:r>
            <a:r>
              <a:rPr lang="ru-RU" sz="2000" dirty="0" err="1" smtClean="0">
                <a:solidFill>
                  <a:srgbClr val="00B050"/>
                </a:solidFill>
              </a:rPr>
              <a:t>Каутілья</a:t>
            </a:r>
            <a:r>
              <a:rPr lang="ru-RU" sz="2000" dirty="0" smtClean="0"/>
              <a:t> (</a:t>
            </a:r>
            <a:r>
              <a:rPr lang="ru-RU" sz="2000" dirty="0" err="1" smtClean="0"/>
              <a:t>кінець</a:t>
            </a:r>
            <a:r>
              <a:rPr lang="ru-RU" sz="2000" dirty="0" smtClean="0"/>
              <a:t> IV ст. до н. е.). Трактат </a:t>
            </a:r>
            <a:r>
              <a:rPr lang="ru-RU" sz="2000" dirty="0" smtClean="0"/>
              <a:t>роз</a:t>
            </a:r>
            <a:r>
              <a:rPr lang="uk-UA" sz="2000" dirty="0" smtClean="0"/>
              <a:t> </a:t>
            </a:r>
            <a:r>
              <a:rPr lang="uk-UA" sz="2000" dirty="0" err="1" smtClean="0"/>
              <a:t>криває</a:t>
            </a:r>
            <a:r>
              <a:rPr lang="uk-UA" sz="2000" dirty="0" smtClean="0"/>
              <a:t> надзвичайну роль давньоіндійської держави в </a:t>
            </a:r>
            <a:r>
              <a:rPr lang="uk-UA" sz="2000" dirty="0" smtClean="0"/>
              <a:t>господарському </a:t>
            </a:r>
            <a:r>
              <a:rPr lang="uk-UA" sz="2000" dirty="0" smtClean="0"/>
              <a:t>житті. Підтверджується існування управлінського апарату, </a:t>
            </a:r>
            <a:r>
              <a:rPr lang="uk-UA" sz="2000" dirty="0" smtClean="0"/>
              <a:t>який контролював </a:t>
            </a:r>
            <a:r>
              <a:rPr lang="uk-UA" sz="2000" dirty="0" smtClean="0"/>
              <a:t>усі галузі господарства; пріоритет надавався </a:t>
            </a:r>
            <a:r>
              <a:rPr lang="uk-UA" sz="2000" dirty="0" smtClean="0"/>
              <a:t>сільському господарству</a:t>
            </a:r>
            <a:r>
              <a:rPr lang="uk-UA" sz="2000" dirty="0" smtClean="0"/>
              <a:t>, передусім </a:t>
            </a:r>
            <a:r>
              <a:rPr lang="uk-UA" sz="2000" dirty="0" smtClean="0"/>
              <a:t>землеробству.</a:t>
            </a:r>
            <a:r>
              <a:rPr lang="ru-RU" sz="2000" dirty="0" smtClean="0"/>
              <a:t> Держава</a:t>
            </a:r>
            <a:r>
              <a:rPr lang="ru-RU" sz="2000" dirty="0" smtClean="0"/>
              <a:t>, на думку </a:t>
            </a:r>
            <a:r>
              <a:rPr lang="ru-RU" sz="2000" dirty="0" err="1" smtClean="0"/>
              <a:t>Каутільї</a:t>
            </a:r>
            <a:r>
              <a:rPr lang="ru-RU" sz="2000" dirty="0" smtClean="0"/>
              <a:t>,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ru-RU" sz="2000" dirty="0" err="1" smtClean="0"/>
              <a:t>фінансувати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розвиток</a:t>
            </a:r>
            <a:r>
              <a:rPr lang="ru-RU" sz="2000" dirty="0" smtClean="0"/>
              <a:t> ремесел, </a:t>
            </a:r>
            <a:r>
              <a:rPr lang="ru-RU" sz="2000" dirty="0" err="1" smtClean="0"/>
              <a:t>торгівлі</a:t>
            </a:r>
            <a:r>
              <a:rPr lang="ru-RU" sz="2000" dirty="0" smtClean="0"/>
              <a:t>, </a:t>
            </a:r>
            <a:r>
              <a:rPr lang="ru-RU" sz="2000" dirty="0" err="1" smtClean="0"/>
              <a:t>зрошувальних</a:t>
            </a:r>
            <a:r>
              <a:rPr lang="ru-RU" sz="2000" dirty="0" smtClean="0"/>
              <a:t> </a:t>
            </a:r>
            <a:r>
              <a:rPr lang="ru-RU" sz="2000" dirty="0" smtClean="0"/>
              <a:t>систем, </a:t>
            </a:r>
            <a:r>
              <a:rPr lang="ru-RU" sz="2000" dirty="0" err="1" smtClean="0"/>
              <a:t>сільського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господарства</a:t>
            </a:r>
            <a:r>
              <a:rPr lang="ru-RU" sz="2000" dirty="0" smtClean="0"/>
              <a:t>. </a:t>
            </a:r>
            <a:r>
              <a:rPr lang="ru-RU" sz="2000" dirty="0" err="1" smtClean="0"/>
              <a:t>Фінансове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відомство</a:t>
            </a:r>
            <a:r>
              <a:rPr lang="ru-RU" sz="2000" dirty="0" smtClean="0"/>
              <a:t> повинно </a:t>
            </a:r>
            <a:r>
              <a:rPr lang="ru-RU" sz="2000" dirty="0" smtClean="0"/>
              <a:t>вести </a:t>
            </a:r>
            <a:r>
              <a:rPr lang="ru-RU" sz="2000" dirty="0" err="1" smtClean="0"/>
              <a:t>чіткий</a:t>
            </a:r>
            <a:r>
              <a:rPr lang="ru-RU" sz="2000" dirty="0" smtClean="0"/>
              <a:t> </a:t>
            </a:r>
            <a:r>
              <a:rPr lang="ru-RU" sz="2000" dirty="0" err="1" smtClean="0"/>
              <a:t>документований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облік</a:t>
            </a:r>
            <a:r>
              <a:rPr lang="ru-RU" sz="2000" dirty="0" smtClean="0"/>
              <a:t> </a:t>
            </a:r>
            <a:r>
              <a:rPr lang="ru-RU" sz="2000" dirty="0" err="1" smtClean="0"/>
              <a:t>доходів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видатків</a:t>
            </a:r>
            <a:r>
              <a:rPr lang="ru-RU" sz="2000" dirty="0" smtClean="0"/>
              <a:t>.</a:t>
            </a:r>
          </a:p>
          <a:p>
            <a:pPr marL="0" indent="0"/>
            <a:endParaRPr lang="uk-UA" sz="2000" dirty="0" smtClean="0"/>
          </a:p>
        </p:txBody>
      </p:sp>
      <p:pic>
        <p:nvPicPr>
          <p:cNvPr id="4" name="Рисунок 3" descr="5910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928670"/>
            <a:ext cx="1219200" cy="1658112"/>
          </a:xfrm>
          <a:prstGeom prst="rect">
            <a:avLst/>
          </a:prstGeom>
        </p:spPr>
      </p:pic>
      <p:pic>
        <p:nvPicPr>
          <p:cNvPr id="5" name="Рисунок 4" descr="art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2928934"/>
            <a:ext cx="1285875" cy="172402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85720" y="2428868"/>
            <a:ext cx="7000924" cy="3714776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/>
              <a:t>Захищаючи </a:t>
            </a:r>
            <a:r>
              <a:rPr lang="uk-UA" sz="2800" dirty="0" smtClean="0"/>
              <a:t>інтереси </a:t>
            </a:r>
            <a:r>
              <a:rPr lang="uk-UA" sz="2800" dirty="0" smtClean="0"/>
              <a:t>родової знаті, він шукав свій суспільний ідеал не в </a:t>
            </a:r>
            <a:r>
              <a:rPr lang="uk-UA" sz="2800" dirty="0" smtClean="0"/>
              <a:t>майбутньому</a:t>
            </a:r>
            <a:r>
              <a:rPr lang="uk-UA" sz="2800" dirty="0" smtClean="0"/>
              <a:t>, а в минулому країни. З метою стабілізації </a:t>
            </a:r>
            <a:r>
              <a:rPr lang="uk-UA" sz="2800" dirty="0" smtClean="0"/>
              <a:t>соціально-економічного </a:t>
            </a:r>
            <a:r>
              <a:rPr lang="uk-UA" sz="2800" dirty="0" smtClean="0"/>
              <a:t>устрою Конфуцій запропонував програму морального </a:t>
            </a:r>
            <a:r>
              <a:rPr lang="uk-UA" sz="2800" dirty="0" smtClean="0"/>
              <a:t>вдосконалення </a:t>
            </a:r>
            <a:r>
              <a:rPr lang="uk-UA" sz="2800" dirty="0" smtClean="0"/>
              <a:t>людини, основними постулатами якої були повага до </a:t>
            </a:r>
            <a:r>
              <a:rPr lang="uk-UA" sz="2800" dirty="0" smtClean="0"/>
              <a:t>старших, дружба </a:t>
            </a:r>
            <a:r>
              <a:rPr lang="uk-UA" sz="2800" dirty="0" smtClean="0"/>
              <a:t>з братами, розуміння держави як великої сім’ї, розгляд </a:t>
            </a:r>
            <a:r>
              <a:rPr lang="uk-UA" sz="2800" dirty="0" smtClean="0"/>
              <a:t>правителя </a:t>
            </a:r>
            <a:r>
              <a:rPr lang="uk-UA" sz="2800" dirty="0" smtClean="0"/>
              <a:t>як </a:t>
            </a:r>
            <a:r>
              <a:rPr lang="uk-UA" sz="2800" dirty="0" err="1" smtClean="0"/>
              <a:t>“батька”</a:t>
            </a:r>
            <a:r>
              <a:rPr lang="uk-UA" sz="2800" dirty="0" smtClean="0"/>
              <a:t> народу.</a:t>
            </a:r>
          </a:p>
          <a:p>
            <a:pPr marL="0" indent="0" algn="just">
              <a:buNone/>
            </a:pPr>
            <a:endParaRPr lang="uk-UA" sz="2800" dirty="0" smtClean="0"/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Стародавній</a:t>
            </a:r>
            <a:r>
              <a:rPr lang="ru-RU" sz="4000" dirty="0" smtClean="0">
                <a:solidFill>
                  <a:schemeClr val="bg1"/>
                </a:solidFill>
              </a:rPr>
              <a:t> Китай. </a:t>
            </a:r>
            <a:r>
              <a:rPr lang="ru-RU" sz="4000" dirty="0" err="1" smtClean="0">
                <a:solidFill>
                  <a:schemeClr val="bg1"/>
                </a:solidFill>
              </a:rPr>
              <a:t>Конфуцій</a:t>
            </a:r>
            <a:r>
              <a:rPr lang="ru-RU" sz="4000" dirty="0" smtClean="0">
                <a:solidFill>
                  <a:schemeClr val="bg1"/>
                </a:solidFill>
              </a:rPr>
              <a:t> (551—479 до н. е.)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onfucius 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3286124"/>
            <a:ext cx="1905000" cy="2419350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Стародавня Греція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63"/>
            <a:ext cx="4686304" cy="43576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err="1" smtClean="0"/>
              <a:t>Економічна</a:t>
            </a:r>
            <a:r>
              <a:rPr lang="ru-RU" sz="2400" dirty="0" smtClean="0"/>
              <a:t> думка </a:t>
            </a:r>
            <a:r>
              <a:rPr lang="ru-RU" sz="2400" dirty="0" err="1" smtClean="0"/>
              <a:t>Стародавньої</a:t>
            </a:r>
            <a:r>
              <a:rPr lang="ru-RU" sz="2400" dirty="0" smtClean="0"/>
              <a:t> </a:t>
            </a:r>
            <a:r>
              <a:rPr lang="ru-RU" sz="2400" dirty="0" err="1" smtClean="0"/>
              <a:t>Греції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висвітлила</a:t>
            </a:r>
            <a:r>
              <a:rPr lang="ru-RU" sz="2400" dirty="0" smtClean="0"/>
              <a:t> </a:t>
            </a:r>
            <a:r>
              <a:rPr lang="ru-RU" sz="2400" dirty="0" err="1" smtClean="0"/>
              <a:t>економічні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проблеми</a:t>
            </a:r>
            <a:r>
              <a:rPr lang="ru-RU" sz="2400" dirty="0" smtClean="0"/>
              <a:t> генезису, </a:t>
            </a:r>
            <a:r>
              <a:rPr lang="ru-RU" sz="2400" dirty="0" err="1" smtClean="0"/>
              <a:t>розквіту</a:t>
            </a:r>
            <a:r>
              <a:rPr lang="ru-RU" sz="2400" dirty="0" smtClean="0"/>
              <a:t> та </a:t>
            </a:r>
            <a:r>
              <a:rPr lang="ru-RU" sz="2400" dirty="0" err="1" smtClean="0"/>
              <a:t>кризи</a:t>
            </a:r>
            <a:r>
              <a:rPr lang="ru-RU" sz="2400" dirty="0" smtClean="0"/>
              <a:t> </a:t>
            </a:r>
            <a:r>
              <a:rPr lang="ru-RU" sz="2400" dirty="0" err="1" smtClean="0"/>
              <a:t>рабовласництва</a:t>
            </a:r>
            <a:r>
              <a:rPr lang="ru-RU" sz="2400" dirty="0" smtClean="0"/>
              <a:t>. У VІІ—VІ ст. до н. е. </a:t>
            </a:r>
            <a:r>
              <a:rPr lang="ru-RU" sz="2400" dirty="0" err="1" smtClean="0"/>
              <a:t>рабовласництво</a:t>
            </a:r>
            <a:r>
              <a:rPr lang="ru-RU" sz="2400" dirty="0" smtClean="0"/>
              <a:t> </a:t>
            </a:r>
            <a:r>
              <a:rPr lang="ru-RU" sz="2400" dirty="0" err="1" smtClean="0"/>
              <a:t>дістало</a:t>
            </a:r>
            <a:r>
              <a:rPr lang="ru-RU" sz="2400" dirty="0" smtClean="0"/>
              <a:t> великого </a:t>
            </a:r>
            <a:r>
              <a:rPr lang="ru-RU" sz="2400" dirty="0" err="1" smtClean="0"/>
              <a:t>поширення</a:t>
            </a:r>
            <a:r>
              <a:rPr lang="ru-RU" sz="2400" dirty="0" smtClean="0"/>
              <a:t>; </a:t>
            </a:r>
            <a:r>
              <a:rPr lang="ru-RU" sz="2400" dirty="0" err="1" smtClean="0"/>
              <a:t>завершується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формування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полісної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, </a:t>
            </a:r>
            <a:r>
              <a:rPr lang="ru-RU" sz="2400" dirty="0" err="1" smtClean="0"/>
              <a:t>швидко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розвивається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торгівля</a:t>
            </a:r>
            <a:r>
              <a:rPr lang="ru-RU" sz="2400" dirty="0" smtClean="0"/>
              <a:t>. </a:t>
            </a:r>
            <a:endParaRPr lang="fr-FR" sz="2400" dirty="0" smtClean="0"/>
          </a:p>
        </p:txBody>
      </p:sp>
      <p:pic>
        <p:nvPicPr>
          <p:cNvPr id="4" name="Рисунок 3" descr="greece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2428868"/>
            <a:ext cx="3786182" cy="2708715"/>
          </a:xfrm>
          <a:prstGeom prst="rect">
            <a:avLst/>
          </a:prstGeom>
        </p:spPr>
      </p:pic>
    </p:spTree>
  </p:cSld>
  <p:clrMapOvr>
    <a:masterClrMapping/>
  </p:clrMapOvr>
  <p:transition spd="med" advTm="60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123</Template>
  <TotalTime>64</TotalTime>
  <Words>690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123</vt:lpstr>
      <vt:lpstr>Презентація з диципліни: “Історія економіки та економічної думки” на тему: Економічна думка стародавнього світу</vt:lpstr>
      <vt:lpstr>Характеристика економічного життя перших цивілізацій</vt:lpstr>
      <vt:lpstr>Слайд 3</vt:lpstr>
      <vt:lpstr>Стародавній Єгипет</vt:lpstr>
      <vt:lpstr>Іпусер (поч. ХVIII ст. до н. е.)</vt:lpstr>
      <vt:lpstr>Месопотамія. Кодекс законів царя Хаммурапі (ХVIII ст. до н. е.) </vt:lpstr>
      <vt:lpstr>Стародавня Індії. “Артхашастра”</vt:lpstr>
      <vt:lpstr>Стародавній Китай. Конфуцій (551—479 до н. е.)</vt:lpstr>
      <vt:lpstr>Стародавня Греція</vt:lpstr>
      <vt:lpstr>Солон</vt:lpstr>
      <vt:lpstr>Слайд 11</vt:lpstr>
      <vt:lpstr>Ксенофонт</vt:lpstr>
      <vt:lpstr>Платон</vt:lpstr>
      <vt:lpstr>Арістотель</vt:lpstr>
      <vt:lpstr>Стародавній Рим</vt:lpstr>
      <vt:lpstr> Катон Старший (234 —149 до н. е.)</vt:lpstr>
      <vt:lpstr>Варрон (116—27 до н. е.)</vt:lpstr>
      <vt:lpstr>Колумелла (І ст. н. е.)</vt:lpstr>
      <vt:lpstr>Гракхи Тіберій (162— 133 до н. е.) і Гай (153—121 до н. е.).</vt:lpstr>
      <vt:lpstr>Марк Туллій Ціцерон (106— 43 до н. е.)</vt:lpstr>
      <vt:lpstr>Висновок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Шоколадка</dc:creator>
  <cp:lastModifiedBy>Шоколадка</cp:lastModifiedBy>
  <cp:revision>11</cp:revision>
  <dcterms:created xsi:type="dcterms:W3CDTF">2010-12-24T01:57:17Z</dcterms:created>
  <dcterms:modified xsi:type="dcterms:W3CDTF">2010-12-24T03:03:26Z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432026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