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265"/>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588" autoAdjust="0"/>
    <p:restoredTop sz="94624" autoAdjust="0"/>
  </p:normalViewPr>
  <p:slideViewPr>
    <p:cSldViewPr>
      <p:cViewPr varScale="1">
        <p:scale>
          <a:sx n="64" d="100"/>
          <a:sy n="64" d="100"/>
        </p:scale>
        <p:origin x="-1344"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D9751AD5-4156-4A91-85CC-E3643ACFE196}"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transition spd="slow">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8B698183-BE4A-4EF3-9D6F-3B52B55EC2D4}" type="datetimeFigureOut">
              <a:rPr lang="ru-RU" smtClean="0"/>
              <a:pPr/>
              <a:t>26.10.2012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9751AD5-4156-4A91-85CC-E3643ACFE196}" type="slidenum">
              <a:rPr lang="ru-RU" smtClean="0"/>
              <a:pPr/>
              <a:t>‹#›</a:t>
            </a:fld>
            <a:endParaRPr lang="ru-RU"/>
          </a:p>
        </p:txBody>
      </p:sp>
    </p:spTree>
  </p:cSld>
  <p:clrMapOvr>
    <a:masterClrMapping/>
  </p:clrMapOvr>
  <p:transition spd="slow">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8B698183-BE4A-4EF3-9D6F-3B52B55EC2D4}" type="datetimeFigureOut">
              <a:rPr lang="ru-RU" smtClean="0"/>
              <a:pPr/>
              <a:t>26.10.2012</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D9751AD5-4156-4A91-85CC-E3643ACFE19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ransition spd="slow">
    <p:wedge/>
  </p:transition>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5.xml"/><Relationship Id="rId4" Type="http://schemas.openxmlformats.org/officeDocument/2006/relationships/image" Target="../media/image19.jpeg"/></Relationships>
</file>

<file path=ppt/slides/_rels/slide1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jpeg"/><Relationship Id="rId2" Type="http://schemas.openxmlformats.org/officeDocument/2006/relationships/image" Target="../media/image21.jpeg"/><Relationship Id="rId1" Type="http://schemas.openxmlformats.org/officeDocument/2006/relationships/slideLayout" Target="../slideLayouts/slideLayout5.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5.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8.xml"/><Relationship Id="rId5" Type="http://schemas.openxmlformats.org/officeDocument/2006/relationships/image" Target="../media/image37.jpeg"/><Relationship Id="rId4" Type="http://schemas.openxmlformats.org/officeDocument/2006/relationships/image" Target="../media/image36.jpeg"/></Relationships>
</file>

<file path=ppt/slides/_rels/slide16.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9.jpeg"/><Relationship Id="rId7" Type="http://schemas.openxmlformats.org/officeDocument/2006/relationships/image" Target="../media/image43.jpeg"/><Relationship Id="rId2" Type="http://schemas.openxmlformats.org/officeDocument/2006/relationships/image" Target="../media/image38.jpeg"/><Relationship Id="rId1" Type="http://schemas.openxmlformats.org/officeDocument/2006/relationships/slideLayout" Target="../slideLayouts/slideLayout6.xml"/><Relationship Id="rId6" Type="http://schemas.openxmlformats.org/officeDocument/2006/relationships/image" Target="../media/image42.jpeg"/><Relationship Id="rId5" Type="http://schemas.openxmlformats.org/officeDocument/2006/relationships/image" Target="../media/image41.jpeg"/><Relationship Id="rId4" Type="http://schemas.openxmlformats.org/officeDocument/2006/relationships/image" Target="../media/image40.jpeg"/><Relationship Id="rId9" Type="http://schemas.openxmlformats.org/officeDocument/2006/relationships/image" Target="../media/image45.jpeg"/></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8.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3.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28596" y="214290"/>
            <a:ext cx="8229600" cy="1828800"/>
          </a:xfrm>
        </p:spPr>
        <p:txBody>
          <a:bodyPr>
            <a:normAutofit/>
          </a:bodyPr>
          <a:lstStyle/>
          <a:p>
            <a:r>
              <a:rPr lang="ru-RU" sz="3600" i="1" dirty="0" smtClean="0">
                <a:latin typeface="Segoe Print" pitchFamily="2" charset="0"/>
              </a:rPr>
              <a:t>Влияние витаминов на организм человека</a:t>
            </a:r>
            <a:endParaRPr lang="ru-RU" sz="3600" i="1" dirty="0">
              <a:latin typeface="Segoe Print" pitchFamily="2" charset="0"/>
            </a:endParaRPr>
          </a:p>
        </p:txBody>
      </p:sp>
      <p:sp>
        <p:nvSpPr>
          <p:cNvPr id="3" name="Подзаголовок 2"/>
          <p:cNvSpPr>
            <a:spLocks noGrp="1"/>
          </p:cNvSpPr>
          <p:nvPr>
            <p:ph type="subTitle" idx="1"/>
          </p:nvPr>
        </p:nvSpPr>
        <p:spPr>
          <a:xfrm>
            <a:off x="2743200" y="5105400"/>
            <a:ext cx="6400800" cy="1752600"/>
          </a:xfrm>
        </p:spPr>
        <p:txBody>
          <a:bodyPr>
            <a:normAutofit/>
          </a:bodyPr>
          <a:lstStyle/>
          <a:p>
            <a:r>
              <a:rPr lang="ru-RU" sz="2400" dirty="0" smtClean="0">
                <a:solidFill>
                  <a:srgbClr val="002060"/>
                </a:solidFill>
                <a:latin typeface="Segoe Print" pitchFamily="2" charset="0"/>
              </a:rPr>
              <a:t>Презентация ученицы 11 «Б» класса Марии </a:t>
            </a:r>
            <a:r>
              <a:rPr lang="ru-RU" sz="2400" dirty="0" err="1" smtClean="0">
                <a:solidFill>
                  <a:srgbClr val="002060"/>
                </a:solidFill>
                <a:latin typeface="Segoe Print" pitchFamily="2" charset="0"/>
              </a:rPr>
              <a:t>Бельски</a:t>
            </a:r>
            <a:endParaRPr lang="ru-RU" sz="2400" dirty="0" smtClean="0">
              <a:solidFill>
                <a:srgbClr val="002060"/>
              </a:solidFill>
              <a:latin typeface="Segoe Print" pitchFamily="2" charset="0"/>
            </a:endParaRPr>
          </a:p>
          <a:p>
            <a:endParaRPr lang="ru-RU" sz="2400" dirty="0">
              <a:solidFill>
                <a:srgbClr val="002060"/>
              </a:solidFill>
              <a:latin typeface="Segoe Print" pitchFamily="2" charset="0"/>
            </a:endParaRPr>
          </a:p>
        </p:txBody>
      </p:sp>
      <p:pic>
        <p:nvPicPr>
          <p:cNvPr id="5" name="Рисунок 4" descr="vitamini_s_gradki.jpg"/>
          <p:cNvPicPr>
            <a:picLocks noChangeAspect="1"/>
          </p:cNvPicPr>
          <p:nvPr/>
        </p:nvPicPr>
        <p:blipFill>
          <a:blip r:embed="rId2" cstate="print"/>
          <a:stretch>
            <a:fillRect/>
          </a:stretch>
        </p:blipFill>
        <p:spPr>
          <a:xfrm>
            <a:off x="4500562" y="2071678"/>
            <a:ext cx="4391977" cy="2571768"/>
          </a:xfrm>
          <a:prstGeom prst="rect">
            <a:avLst/>
          </a:prstGeom>
          <a:ln>
            <a:noFill/>
          </a:ln>
          <a:effectLst>
            <a:softEdge rad="112500"/>
          </a:effectLst>
        </p:spPr>
      </p:pic>
      <p:pic>
        <p:nvPicPr>
          <p:cNvPr id="6" name="Рисунок 5" descr="The-Best-Vitamins-To-Eat-For-Healthy-Skin.jpg"/>
          <p:cNvPicPr>
            <a:picLocks noChangeAspect="1"/>
          </p:cNvPicPr>
          <p:nvPr/>
        </p:nvPicPr>
        <p:blipFill>
          <a:blip r:embed="rId3" cstate="print"/>
          <a:stretch>
            <a:fillRect/>
          </a:stretch>
        </p:blipFill>
        <p:spPr>
          <a:xfrm>
            <a:off x="357158" y="2071678"/>
            <a:ext cx="2398872" cy="3534249"/>
          </a:xfrm>
          <a:prstGeom prst="rect">
            <a:avLst/>
          </a:prstGeom>
          <a:ln>
            <a:noFill/>
          </a:ln>
          <a:effectLst>
            <a:softEdge rad="112500"/>
          </a:effectLst>
        </p:spPr>
      </p:pic>
    </p:spTree>
  </p:cSld>
  <p:clrMapOvr>
    <a:masterClrMapping/>
  </p:clrMapOvr>
  <p:transition spd="slow">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qqq039.jpg"/>
          <p:cNvPicPr>
            <a:picLocks noChangeAspect="1"/>
          </p:cNvPicPr>
          <p:nvPr/>
        </p:nvPicPr>
        <p:blipFill>
          <a:blip r:embed="rId2"/>
          <a:stretch>
            <a:fillRect/>
          </a:stretch>
        </p:blipFill>
        <p:spPr>
          <a:xfrm>
            <a:off x="6619889" y="4929198"/>
            <a:ext cx="2309809" cy="1732357"/>
          </a:xfrm>
          <a:prstGeom prst="rect">
            <a:avLst/>
          </a:prstGeom>
        </p:spPr>
      </p:pic>
      <p:sp>
        <p:nvSpPr>
          <p:cNvPr id="2" name="Заголовок 1"/>
          <p:cNvSpPr>
            <a:spLocks noGrp="1"/>
          </p:cNvSpPr>
          <p:nvPr>
            <p:ph type="title"/>
          </p:nvPr>
        </p:nvSpPr>
        <p:spPr/>
        <p:txBody>
          <a:bodyPr/>
          <a:lstStyle/>
          <a:p>
            <a:r>
              <a:rPr lang="ru-RU" dirty="0" smtClean="0"/>
              <a:t>Витамин </a:t>
            </a:r>
            <a:r>
              <a:rPr lang="en-US" dirty="0" smtClean="0"/>
              <a:t>D</a:t>
            </a:r>
            <a:endParaRPr lang="ru-RU" dirty="0"/>
          </a:p>
        </p:txBody>
      </p:sp>
      <p:sp>
        <p:nvSpPr>
          <p:cNvPr id="3" name="Текст 2"/>
          <p:cNvSpPr>
            <a:spLocks noGrp="1"/>
          </p:cNvSpPr>
          <p:nvPr>
            <p:ph type="body" idx="1"/>
          </p:nvPr>
        </p:nvSpPr>
        <p:spPr>
          <a:xfrm>
            <a:off x="500034" y="1000108"/>
            <a:ext cx="4040188" cy="750887"/>
          </a:xfrm>
        </p:spPr>
        <p:txBody>
          <a:bodyPr/>
          <a:lstStyle/>
          <a:p>
            <a:r>
              <a:rPr lang="ru-RU" dirty="0" smtClean="0"/>
              <a:t>При недостатке</a:t>
            </a:r>
            <a:endParaRPr lang="ru-RU" dirty="0"/>
          </a:p>
        </p:txBody>
      </p:sp>
      <p:sp>
        <p:nvSpPr>
          <p:cNvPr id="4" name="Текст 3"/>
          <p:cNvSpPr>
            <a:spLocks noGrp="1"/>
          </p:cNvSpPr>
          <p:nvPr>
            <p:ph type="body" sz="half" idx="3"/>
          </p:nvPr>
        </p:nvSpPr>
        <p:spPr>
          <a:xfrm>
            <a:off x="4643438" y="1071546"/>
            <a:ext cx="4041775" cy="750887"/>
          </a:xfrm>
        </p:spPr>
        <p:txBody>
          <a:bodyPr/>
          <a:lstStyle/>
          <a:p>
            <a:r>
              <a:rPr lang="ru-RU" dirty="0" smtClean="0"/>
              <a:t>Содержится в</a:t>
            </a:r>
            <a:endParaRPr lang="ru-RU" dirty="0"/>
          </a:p>
        </p:txBody>
      </p:sp>
      <p:sp>
        <p:nvSpPr>
          <p:cNvPr id="5" name="Содержимое 4"/>
          <p:cNvSpPr>
            <a:spLocks noGrp="1"/>
          </p:cNvSpPr>
          <p:nvPr>
            <p:ph sz="quarter" idx="2"/>
          </p:nvPr>
        </p:nvSpPr>
        <p:spPr/>
        <p:txBody>
          <a:bodyPr>
            <a:normAutofit fontScale="92500" lnSpcReduction="10000"/>
          </a:bodyPr>
          <a:lstStyle/>
          <a:p>
            <a:r>
              <a:rPr lang="ru-RU" dirty="0" smtClean="0"/>
              <a:t>Близорукость</a:t>
            </a:r>
          </a:p>
          <a:p>
            <a:r>
              <a:rPr lang="ru-RU" dirty="0" smtClean="0"/>
              <a:t>выпадение зубов</a:t>
            </a:r>
          </a:p>
          <a:p>
            <a:r>
              <a:rPr lang="ru-RU" dirty="0" smtClean="0"/>
              <a:t>слабые мускулы</a:t>
            </a:r>
          </a:p>
          <a:p>
            <a:r>
              <a:rPr lang="ru-RU" dirty="0" smtClean="0"/>
              <a:t>крошащиеся зубы</a:t>
            </a:r>
          </a:p>
          <a:p>
            <a:r>
              <a:rPr lang="ru-RU" dirty="0" smtClean="0"/>
              <a:t>увеличенные суставы в коленях</a:t>
            </a:r>
          </a:p>
          <a:p>
            <a:r>
              <a:rPr lang="ru-RU" dirty="0" smtClean="0"/>
              <a:t>нервные расстройства</a:t>
            </a:r>
          </a:p>
          <a:p>
            <a:r>
              <a:rPr lang="ru-RU" dirty="0" smtClean="0"/>
              <a:t>Раздражения</a:t>
            </a:r>
          </a:p>
          <a:p>
            <a:r>
              <a:rPr lang="ru-RU" dirty="0" smtClean="0"/>
              <a:t>плохой сон, пессимизм, депрессия.</a:t>
            </a:r>
            <a:endParaRPr lang="ru-RU" dirty="0"/>
          </a:p>
        </p:txBody>
      </p:sp>
      <p:sp>
        <p:nvSpPr>
          <p:cNvPr id="6" name="Содержимое 5"/>
          <p:cNvSpPr>
            <a:spLocks noGrp="1"/>
          </p:cNvSpPr>
          <p:nvPr>
            <p:ph sz="quarter" idx="4"/>
          </p:nvPr>
        </p:nvSpPr>
        <p:spPr/>
        <p:txBody>
          <a:bodyPr/>
          <a:lstStyle/>
          <a:p>
            <a:r>
              <a:rPr lang="ru-RU" dirty="0" smtClean="0"/>
              <a:t>масло из печени рыб</a:t>
            </a:r>
          </a:p>
          <a:p>
            <a:r>
              <a:rPr lang="ru-RU" dirty="0" smtClean="0"/>
              <a:t> сельдь</a:t>
            </a:r>
          </a:p>
          <a:p>
            <a:r>
              <a:rPr lang="ru-RU" dirty="0" smtClean="0"/>
              <a:t>Скумбрия</a:t>
            </a:r>
          </a:p>
          <a:p>
            <a:r>
              <a:rPr lang="ru-RU" dirty="0" smtClean="0"/>
              <a:t>семга</a:t>
            </a:r>
            <a:endParaRPr lang="ru-RU" dirty="0"/>
          </a:p>
        </p:txBody>
      </p:sp>
      <p:pic>
        <p:nvPicPr>
          <p:cNvPr id="8" name="Рисунок 7" descr="semga1.jpg"/>
          <p:cNvPicPr>
            <a:picLocks noChangeAspect="1"/>
          </p:cNvPicPr>
          <p:nvPr/>
        </p:nvPicPr>
        <p:blipFill>
          <a:blip r:embed="rId3"/>
          <a:stretch>
            <a:fillRect/>
          </a:stretch>
        </p:blipFill>
        <p:spPr>
          <a:xfrm>
            <a:off x="4929190" y="4143380"/>
            <a:ext cx="1966911" cy="1268175"/>
          </a:xfrm>
          <a:prstGeom prst="rect">
            <a:avLst/>
          </a:prstGeom>
        </p:spPr>
      </p:pic>
      <p:pic>
        <p:nvPicPr>
          <p:cNvPr id="7" name="Рисунок 6" descr="1290599579_img0660_1.jpg"/>
          <p:cNvPicPr>
            <a:picLocks noChangeAspect="1"/>
          </p:cNvPicPr>
          <p:nvPr/>
        </p:nvPicPr>
        <p:blipFill>
          <a:blip r:embed="rId4"/>
          <a:stretch>
            <a:fillRect/>
          </a:stretch>
        </p:blipFill>
        <p:spPr>
          <a:xfrm>
            <a:off x="6715140" y="3786190"/>
            <a:ext cx="1371600" cy="914400"/>
          </a:xfrm>
          <a:prstGeom prst="rect">
            <a:avLst/>
          </a:prstGeom>
        </p:spPr>
      </p:pic>
    </p:spTree>
  </p:cSld>
  <p:clrMapOvr>
    <a:masterClrMapping/>
  </p:clrMapOvr>
  <p:transition spd="slow">
    <p:plus/>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85918" y="214290"/>
            <a:ext cx="5486400" cy="714380"/>
          </a:xfrm>
        </p:spPr>
        <p:txBody>
          <a:bodyPr>
            <a:noAutofit/>
          </a:bodyPr>
          <a:lstStyle/>
          <a:p>
            <a:r>
              <a:rPr lang="ru-RU" sz="5400" dirty="0" smtClean="0"/>
              <a:t>Витамин Е</a:t>
            </a:r>
            <a:endParaRPr lang="ru-RU" sz="5400" dirty="0"/>
          </a:p>
        </p:txBody>
      </p:sp>
      <p:pic>
        <p:nvPicPr>
          <p:cNvPr id="5" name="Рисунок 4" descr="rol-vitamina-e-pri-beremennosti.jpg"/>
          <p:cNvPicPr>
            <a:picLocks noGrp="1" noChangeAspect="1"/>
          </p:cNvPicPr>
          <p:nvPr>
            <p:ph type="pic" idx="1"/>
          </p:nvPr>
        </p:nvPicPr>
        <p:blipFill>
          <a:blip r:embed="rId2"/>
          <a:srcRect l="4849" r="4849"/>
          <a:stretch>
            <a:fillRect/>
          </a:stretch>
        </p:blipFill>
        <p:spPr>
          <a:xfrm>
            <a:off x="428596" y="820717"/>
            <a:ext cx="8062606" cy="5822993"/>
          </a:xfrm>
          <a:prstGeom prst="ellipse">
            <a:avLst/>
          </a:prstGeom>
          <a:ln>
            <a:noFill/>
          </a:ln>
          <a:effectLst>
            <a:softEdge rad="112500"/>
          </a:effectLst>
        </p:spPr>
      </p:pic>
      <p:sp>
        <p:nvSpPr>
          <p:cNvPr id="4" name="Текст 3"/>
          <p:cNvSpPr>
            <a:spLocks noGrp="1"/>
          </p:cNvSpPr>
          <p:nvPr>
            <p:ph type="body" sz="half" idx="2"/>
          </p:nvPr>
        </p:nvSpPr>
        <p:spPr>
          <a:xfrm>
            <a:off x="714348" y="1166786"/>
            <a:ext cx="8072494" cy="5334047"/>
          </a:xfrm>
        </p:spPr>
        <p:txBody>
          <a:bodyPr>
            <a:normAutofit/>
          </a:bodyPr>
          <a:lstStyle/>
          <a:p>
            <a:pPr lvl="1">
              <a:buFont typeface="Wingdings" pitchFamily="2" charset="2"/>
              <a:buChar char="v"/>
            </a:pPr>
            <a:r>
              <a:rPr lang="ru-RU" sz="3000" b="1" i="1" dirty="0" smtClean="0">
                <a:solidFill>
                  <a:schemeClr val="accent5">
                    <a:lumMod val="50000"/>
                  </a:schemeClr>
                </a:solidFill>
              </a:rPr>
              <a:t>Предотвращает кровотечения и способствует свертыванию крови</a:t>
            </a:r>
          </a:p>
          <a:p>
            <a:pPr>
              <a:buFont typeface="Wingdings" pitchFamily="2" charset="2"/>
              <a:buChar char="v"/>
            </a:pPr>
            <a:r>
              <a:rPr lang="ru-RU" sz="3200" b="1" i="1" dirty="0" smtClean="0">
                <a:solidFill>
                  <a:schemeClr val="accent5">
                    <a:lumMod val="50000"/>
                  </a:schemeClr>
                </a:solidFill>
              </a:rPr>
              <a:t>Выполняет защитную функцию</a:t>
            </a:r>
          </a:p>
          <a:p>
            <a:pPr>
              <a:buFont typeface="Wingdings" pitchFamily="2" charset="2"/>
              <a:buChar char="v"/>
            </a:pPr>
            <a:r>
              <a:rPr lang="ru-RU" sz="3200" b="1" i="1" dirty="0" smtClean="0">
                <a:solidFill>
                  <a:schemeClr val="accent5">
                    <a:lumMod val="50000"/>
                  </a:schemeClr>
                </a:solidFill>
              </a:rPr>
              <a:t>Облегчает дыхание клеток</a:t>
            </a:r>
          </a:p>
          <a:p>
            <a:pPr>
              <a:buFont typeface="Wingdings" pitchFamily="2" charset="2"/>
              <a:buChar char="v"/>
            </a:pPr>
            <a:r>
              <a:rPr lang="ru-RU" sz="3200" b="1" i="1" dirty="0" smtClean="0">
                <a:solidFill>
                  <a:schemeClr val="accent5">
                    <a:lumMod val="50000"/>
                  </a:schemeClr>
                </a:solidFill>
              </a:rPr>
              <a:t>Препятствуют процессам воспаления</a:t>
            </a:r>
            <a:endParaRPr lang="ru-RU" sz="3200" b="1" i="1" dirty="0">
              <a:solidFill>
                <a:schemeClr val="accent5">
                  <a:lumMod val="50000"/>
                </a:schemeClr>
              </a:solidFill>
            </a:endParaRPr>
          </a:p>
        </p:txBody>
      </p:sp>
    </p:spTree>
  </p:cSld>
  <p:clrMapOvr>
    <a:masterClrMapping/>
  </p:clrMapOvr>
  <p:transition spd="slow">
    <p:spli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Рисунок 12" descr="grib__3_.jpg"/>
          <p:cNvPicPr>
            <a:picLocks noChangeAspect="1"/>
          </p:cNvPicPr>
          <p:nvPr/>
        </p:nvPicPr>
        <p:blipFill>
          <a:blip r:embed="rId2"/>
          <a:stretch>
            <a:fillRect/>
          </a:stretch>
        </p:blipFill>
        <p:spPr>
          <a:xfrm>
            <a:off x="4929190" y="2071678"/>
            <a:ext cx="1964520" cy="2619360"/>
          </a:xfrm>
          <a:prstGeom prst="rect">
            <a:avLst/>
          </a:prstGeom>
          <a:ln>
            <a:noFill/>
          </a:ln>
          <a:effectLst>
            <a:softEdge rad="112500"/>
          </a:effectLst>
        </p:spPr>
      </p:pic>
      <p:pic>
        <p:nvPicPr>
          <p:cNvPr id="12" name="Рисунок 11" descr="1286903357_cheese.jpg"/>
          <p:cNvPicPr>
            <a:picLocks noChangeAspect="1"/>
          </p:cNvPicPr>
          <p:nvPr/>
        </p:nvPicPr>
        <p:blipFill>
          <a:blip r:embed="rId3"/>
          <a:stretch>
            <a:fillRect/>
          </a:stretch>
        </p:blipFill>
        <p:spPr>
          <a:xfrm>
            <a:off x="6500826" y="4071942"/>
            <a:ext cx="2482753" cy="2524132"/>
          </a:xfrm>
          <a:prstGeom prst="rect">
            <a:avLst/>
          </a:prstGeom>
          <a:ln>
            <a:noFill/>
          </a:ln>
          <a:effectLst>
            <a:softEdge rad="112500"/>
          </a:effectLst>
        </p:spPr>
      </p:pic>
      <p:pic>
        <p:nvPicPr>
          <p:cNvPr id="11" name="Рисунок 10" descr="vitamin-B2.jpg"/>
          <p:cNvPicPr>
            <a:picLocks noChangeAspect="1"/>
          </p:cNvPicPr>
          <p:nvPr/>
        </p:nvPicPr>
        <p:blipFill>
          <a:blip r:embed="rId4" cstate="print"/>
          <a:stretch>
            <a:fillRect/>
          </a:stretch>
        </p:blipFill>
        <p:spPr>
          <a:xfrm>
            <a:off x="6858016" y="1142984"/>
            <a:ext cx="2024045" cy="1518034"/>
          </a:xfrm>
          <a:prstGeom prst="rect">
            <a:avLst/>
          </a:prstGeom>
          <a:ln>
            <a:noFill/>
          </a:ln>
          <a:effectLst>
            <a:softEdge rad="112500"/>
          </a:effectLst>
        </p:spPr>
      </p:pic>
      <p:pic>
        <p:nvPicPr>
          <p:cNvPr id="10" name="Рисунок 9" descr="rice_dish_2.jpg"/>
          <p:cNvPicPr>
            <a:picLocks noChangeAspect="1"/>
          </p:cNvPicPr>
          <p:nvPr/>
        </p:nvPicPr>
        <p:blipFill>
          <a:blip r:embed="rId5"/>
          <a:stretch>
            <a:fillRect/>
          </a:stretch>
        </p:blipFill>
        <p:spPr>
          <a:xfrm>
            <a:off x="500034" y="4357694"/>
            <a:ext cx="2314575" cy="1905000"/>
          </a:xfrm>
          <a:prstGeom prst="rect">
            <a:avLst/>
          </a:prstGeom>
          <a:ln>
            <a:noFill/>
          </a:ln>
          <a:effectLst>
            <a:softEdge rad="112500"/>
          </a:effectLst>
        </p:spPr>
      </p:pic>
      <p:pic>
        <p:nvPicPr>
          <p:cNvPr id="9" name="Рисунок 8" descr="rozh02.jpg"/>
          <p:cNvPicPr>
            <a:picLocks noChangeAspect="1"/>
          </p:cNvPicPr>
          <p:nvPr/>
        </p:nvPicPr>
        <p:blipFill>
          <a:blip r:embed="rId6"/>
          <a:stretch>
            <a:fillRect/>
          </a:stretch>
        </p:blipFill>
        <p:spPr>
          <a:xfrm>
            <a:off x="2285984" y="2714620"/>
            <a:ext cx="2667008" cy="2000256"/>
          </a:xfrm>
          <a:prstGeom prst="rect">
            <a:avLst/>
          </a:prstGeom>
          <a:ln>
            <a:noFill/>
          </a:ln>
          <a:effectLst>
            <a:softEdge rad="112500"/>
          </a:effectLst>
        </p:spPr>
      </p:pic>
      <p:pic>
        <p:nvPicPr>
          <p:cNvPr id="8" name="Рисунок 7" descr="vitamin-B11.jpg"/>
          <p:cNvPicPr>
            <a:picLocks noChangeAspect="1"/>
          </p:cNvPicPr>
          <p:nvPr/>
        </p:nvPicPr>
        <p:blipFill>
          <a:blip r:embed="rId7" cstate="print"/>
          <a:stretch>
            <a:fillRect/>
          </a:stretch>
        </p:blipFill>
        <p:spPr>
          <a:xfrm>
            <a:off x="285720" y="1142984"/>
            <a:ext cx="2762237" cy="2071678"/>
          </a:xfrm>
          <a:prstGeom prst="rect">
            <a:avLst/>
          </a:prstGeom>
          <a:ln>
            <a:noFill/>
          </a:ln>
          <a:effectLst>
            <a:softEdge rad="112500"/>
          </a:effectLst>
        </p:spPr>
      </p:pic>
      <p:sp>
        <p:nvSpPr>
          <p:cNvPr id="2" name="Заголовок 1"/>
          <p:cNvSpPr>
            <a:spLocks noGrp="1"/>
          </p:cNvSpPr>
          <p:nvPr>
            <p:ph type="title"/>
          </p:nvPr>
        </p:nvSpPr>
        <p:spPr>
          <a:xfrm>
            <a:off x="500034" y="0"/>
            <a:ext cx="8229600" cy="798496"/>
          </a:xfrm>
        </p:spPr>
        <p:txBody>
          <a:bodyPr/>
          <a:lstStyle/>
          <a:p>
            <a:r>
              <a:rPr lang="ru-RU" dirty="0" smtClean="0"/>
              <a:t>Комплекс витаминов группы В</a:t>
            </a:r>
            <a:endParaRPr lang="ru-RU" dirty="0"/>
          </a:p>
        </p:txBody>
      </p:sp>
      <p:sp>
        <p:nvSpPr>
          <p:cNvPr id="3" name="Текст 2"/>
          <p:cNvSpPr>
            <a:spLocks noGrp="1"/>
          </p:cNvSpPr>
          <p:nvPr>
            <p:ph type="body" idx="1"/>
          </p:nvPr>
        </p:nvSpPr>
        <p:spPr>
          <a:xfrm>
            <a:off x="357158" y="785794"/>
            <a:ext cx="4040188" cy="536566"/>
          </a:xfrm>
        </p:spPr>
        <p:txBody>
          <a:bodyPr/>
          <a:lstStyle/>
          <a:p>
            <a:r>
              <a:rPr lang="ru-RU" dirty="0" smtClean="0"/>
              <a:t>В1 </a:t>
            </a:r>
            <a:r>
              <a:rPr lang="en-US" dirty="0" smtClean="0"/>
              <a:t>(Thiamin)</a:t>
            </a:r>
            <a:endParaRPr lang="ru-RU" dirty="0"/>
          </a:p>
        </p:txBody>
      </p:sp>
      <p:sp>
        <p:nvSpPr>
          <p:cNvPr id="4" name="Текст 3"/>
          <p:cNvSpPr>
            <a:spLocks noGrp="1"/>
          </p:cNvSpPr>
          <p:nvPr>
            <p:ph type="body" sz="half" idx="3"/>
          </p:nvPr>
        </p:nvSpPr>
        <p:spPr>
          <a:xfrm>
            <a:off x="4786314" y="785794"/>
            <a:ext cx="4041775" cy="608004"/>
          </a:xfrm>
        </p:spPr>
        <p:txBody>
          <a:bodyPr/>
          <a:lstStyle/>
          <a:p>
            <a:r>
              <a:rPr lang="ru-RU" dirty="0" smtClean="0"/>
              <a:t>В2 </a:t>
            </a:r>
            <a:r>
              <a:rPr lang="en-US" dirty="0" smtClean="0"/>
              <a:t> (riboflavin)</a:t>
            </a:r>
            <a:endParaRPr lang="ru-RU" dirty="0"/>
          </a:p>
        </p:txBody>
      </p:sp>
      <p:sp>
        <p:nvSpPr>
          <p:cNvPr id="5" name="Содержимое 4"/>
          <p:cNvSpPr>
            <a:spLocks noGrp="1"/>
          </p:cNvSpPr>
          <p:nvPr>
            <p:ph sz="quarter" idx="2"/>
          </p:nvPr>
        </p:nvSpPr>
        <p:spPr>
          <a:xfrm>
            <a:off x="428596" y="1714488"/>
            <a:ext cx="4040188" cy="3763963"/>
          </a:xfrm>
        </p:spPr>
        <p:txBody>
          <a:bodyPr>
            <a:normAutofit fontScale="92500" lnSpcReduction="20000"/>
          </a:bodyPr>
          <a:lstStyle/>
          <a:p>
            <a:r>
              <a:rPr lang="ru-RU" dirty="0" smtClean="0"/>
              <a:t>Витамин В1 находится в ростках пшеницы, в хлебе из ржи, в отрубях, в пивных дрожжах и натуральном рисе.</a:t>
            </a:r>
          </a:p>
          <a:p>
            <a:r>
              <a:rPr lang="ru-RU" dirty="0" smtClean="0"/>
              <a:t>Для чего необходим тиамин? Нервы, душевная свежесть, кислотность в желудке, заживление ран, энергия клеток, аппетит, функции сердца, углеводный обмен.</a:t>
            </a:r>
            <a:endParaRPr lang="ru-RU" dirty="0"/>
          </a:p>
        </p:txBody>
      </p:sp>
      <p:sp>
        <p:nvSpPr>
          <p:cNvPr id="6" name="Содержимое 5"/>
          <p:cNvSpPr>
            <a:spLocks noGrp="1"/>
          </p:cNvSpPr>
          <p:nvPr>
            <p:ph sz="quarter" idx="4"/>
          </p:nvPr>
        </p:nvSpPr>
        <p:spPr>
          <a:xfrm>
            <a:off x="4643438" y="1428736"/>
            <a:ext cx="4041775" cy="5214950"/>
          </a:xfrm>
        </p:spPr>
        <p:txBody>
          <a:bodyPr>
            <a:normAutofit fontScale="70000" lnSpcReduction="20000"/>
          </a:bodyPr>
          <a:lstStyle/>
          <a:p>
            <a:r>
              <a:rPr lang="ru-RU" dirty="0" smtClean="0"/>
              <a:t>Этот важный витамин находится в молочных продуктах, мясе, рыбе, домашней птице, салатах и в продуктах, содержащих ячмень рожь. Особенно много витамина В2 в печени, ливерной колбасе, грибах, фарше, селедке, яйце, миндальном орехе, сыре.</a:t>
            </a:r>
          </a:p>
          <a:p>
            <a:r>
              <a:rPr lang="ru-RU" dirty="0" smtClean="0"/>
              <a:t>Для чего необходим витамин В2: углеводный обмен, обмен жиров, усвояемость белков, дыхание клеток, острота зрения, дополнительный вес, рост, ногти, энергия клеток, кожа, волосы.</a:t>
            </a:r>
          </a:p>
          <a:p>
            <a:r>
              <a:rPr lang="ru-RU" dirty="0" smtClean="0">
                <a:solidFill>
                  <a:srgbClr val="C00000"/>
                </a:solidFill>
              </a:rPr>
              <a:t>Признаки нехватки витамина В2: красный воспаленный язык, чувство песка в глазах, расширенные зрачки, сморщенные губы, жирная кожа, выпадение волос, облысение, чувство головокружения, плохая концентрация, плохой сон.</a:t>
            </a:r>
            <a:endParaRPr lang="ru-RU" dirty="0">
              <a:solidFill>
                <a:srgbClr val="C00000"/>
              </a:solidFill>
            </a:endParaRPr>
          </a:p>
        </p:txBody>
      </p:sp>
    </p:spTree>
  </p:cSld>
  <p:clrMapOvr>
    <a:masterClrMapping/>
  </p:clrMapOvr>
  <p:transition spd="slow">
    <p:zoom dir="in"/>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descr="pechen-zharenaya-v-muke-recept.jpg"/>
          <p:cNvPicPr>
            <a:picLocks noChangeAspect="1"/>
          </p:cNvPicPr>
          <p:nvPr/>
        </p:nvPicPr>
        <p:blipFill>
          <a:blip r:embed="rId2"/>
          <a:stretch>
            <a:fillRect/>
          </a:stretch>
        </p:blipFill>
        <p:spPr>
          <a:xfrm>
            <a:off x="6500826" y="4786322"/>
            <a:ext cx="2392917" cy="180498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3" name="Рисунок 12" descr="belor_yaico.jpg"/>
          <p:cNvPicPr>
            <a:picLocks noChangeAspect="1"/>
          </p:cNvPicPr>
          <p:nvPr/>
        </p:nvPicPr>
        <p:blipFill>
          <a:blip r:embed="rId3"/>
          <a:stretch>
            <a:fillRect/>
          </a:stretch>
        </p:blipFill>
        <p:spPr>
          <a:xfrm>
            <a:off x="4714876" y="3071810"/>
            <a:ext cx="2621080" cy="2071702"/>
          </a:xfrm>
          <a:prstGeom prst="ellipse">
            <a:avLst/>
          </a:prstGeom>
          <a:ln>
            <a:noFill/>
          </a:ln>
          <a:effectLst>
            <a:softEdge rad="112500"/>
          </a:effectLst>
        </p:spPr>
      </p:pic>
      <p:pic>
        <p:nvPicPr>
          <p:cNvPr id="12" name="Рисунок 11" descr="kukuruza.jpg"/>
          <p:cNvPicPr>
            <a:picLocks noChangeAspect="1"/>
          </p:cNvPicPr>
          <p:nvPr/>
        </p:nvPicPr>
        <p:blipFill>
          <a:blip r:embed="rId4"/>
          <a:stretch>
            <a:fillRect/>
          </a:stretch>
        </p:blipFill>
        <p:spPr>
          <a:xfrm>
            <a:off x="428596" y="4143380"/>
            <a:ext cx="2857500" cy="2495550"/>
          </a:xfrm>
          <a:prstGeom prst="rect">
            <a:avLst/>
          </a:prstGeom>
        </p:spPr>
      </p:pic>
      <p:pic>
        <p:nvPicPr>
          <p:cNvPr id="11" name="Рисунок 10" descr="20090430-145532-351.jpg"/>
          <p:cNvPicPr>
            <a:picLocks noChangeAspect="1"/>
          </p:cNvPicPr>
          <p:nvPr/>
        </p:nvPicPr>
        <p:blipFill>
          <a:blip r:embed="rId5"/>
          <a:stretch>
            <a:fillRect/>
          </a:stretch>
        </p:blipFill>
        <p:spPr>
          <a:xfrm>
            <a:off x="3000364" y="2714620"/>
            <a:ext cx="2000264" cy="2775751"/>
          </a:xfrm>
          <a:prstGeom prst="rect">
            <a:avLst/>
          </a:prstGeom>
        </p:spPr>
      </p:pic>
      <p:pic>
        <p:nvPicPr>
          <p:cNvPr id="10" name="Рисунок 9" descr="vitamin-B5-300x225.jpg"/>
          <p:cNvPicPr>
            <a:picLocks noChangeAspect="1"/>
          </p:cNvPicPr>
          <p:nvPr/>
        </p:nvPicPr>
        <p:blipFill>
          <a:blip r:embed="rId6"/>
          <a:stretch>
            <a:fillRect/>
          </a:stretch>
        </p:blipFill>
        <p:spPr>
          <a:xfrm>
            <a:off x="6000760" y="1285860"/>
            <a:ext cx="2857500" cy="2143125"/>
          </a:xfrm>
          <a:prstGeom prst="rect">
            <a:avLst/>
          </a:prstGeom>
          <a:ln>
            <a:noFill/>
          </a:ln>
          <a:effectLst>
            <a:softEdge rad="112500"/>
          </a:effectLst>
        </p:spPr>
      </p:pic>
      <p:pic>
        <p:nvPicPr>
          <p:cNvPr id="9" name="Рисунок 8" descr="vitamin-b3-01.jpg"/>
          <p:cNvPicPr>
            <a:picLocks noChangeAspect="1"/>
          </p:cNvPicPr>
          <p:nvPr/>
        </p:nvPicPr>
        <p:blipFill>
          <a:blip r:embed="rId7" cstate="print"/>
          <a:stretch>
            <a:fillRect/>
          </a:stretch>
        </p:blipFill>
        <p:spPr>
          <a:xfrm>
            <a:off x="285719" y="1214422"/>
            <a:ext cx="2837491" cy="2428892"/>
          </a:xfrm>
          <a:prstGeom prst="rect">
            <a:avLst/>
          </a:prstGeom>
          <a:ln>
            <a:noFill/>
          </a:ln>
          <a:effectLst>
            <a:softEdge rad="112500"/>
          </a:effectLst>
        </p:spPr>
      </p:pic>
      <p:sp>
        <p:nvSpPr>
          <p:cNvPr id="2" name="Заголовок 1"/>
          <p:cNvSpPr>
            <a:spLocks noGrp="1"/>
          </p:cNvSpPr>
          <p:nvPr>
            <p:ph type="title"/>
          </p:nvPr>
        </p:nvSpPr>
        <p:spPr>
          <a:xfrm>
            <a:off x="428596" y="214290"/>
            <a:ext cx="8229600" cy="655620"/>
          </a:xfrm>
        </p:spPr>
        <p:txBody>
          <a:bodyPr>
            <a:normAutofit fontScale="90000"/>
          </a:bodyPr>
          <a:lstStyle/>
          <a:p>
            <a:r>
              <a:rPr lang="ru-RU" dirty="0" smtClean="0"/>
              <a:t>Комплекс витаминов группы В</a:t>
            </a:r>
            <a:endParaRPr lang="ru-RU" b="0" dirty="0"/>
          </a:p>
        </p:txBody>
      </p:sp>
      <p:sp>
        <p:nvSpPr>
          <p:cNvPr id="3" name="Текст 2"/>
          <p:cNvSpPr>
            <a:spLocks noGrp="1"/>
          </p:cNvSpPr>
          <p:nvPr>
            <p:ph type="body" idx="1"/>
          </p:nvPr>
        </p:nvSpPr>
        <p:spPr>
          <a:xfrm>
            <a:off x="428596" y="785794"/>
            <a:ext cx="4040188" cy="536566"/>
          </a:xfrm>
        </p:spPr>
        <p:txBody>
          <a:bodyPr/>
          <a:lstStyle/>
          <a:p>
            <a:r>
              <a:rPr lang="ru-RU" dirty="0" smtClean="0"/>
              <a:t>В3 </a:t>
            </a:r>
            <a:r>
              <a:rPr lang="en-US" dirty="0" smtClean="0"/>
              <a:t> (Niacin)</a:t>
            </a:r>
            <a:endParaRPr lang="ru-RU" dirty="0"/>
          </a:p>
        </p:txBody>
      </p:sp>
      <p:sp>
        <p:nvSpPr>
          <p:cNvPr id="4" name="Текст 3"/>
          <p:cNvSpPr>
            <a:spLocks noGrp="1"/>
          </p:cNvSpPr>
          <p:nvPr>
            <p:ph type="body" sz="half" idx="3"/>
          </p:nvPr>
        </p:nvSpPr>
        <p:spPr>
          <a:xfrm>
            <a:off x="4572000" y="785794"/>
            <a:ext cx="4041775" cy="608004"/>
          </a:xfrm>
        </p:spPr>
        <p:txBody>
          <a:bodyPr/>
          <a:lstStyle/>
          <a:p>
            <a:r>
              <a:rPr lang="ru-RU" dirty="0" smtClean="0"/>
              <a:t>В5 </a:t>
            </a:r>
            <a:r>
              <a:rPr lang="en-US" dirty="0" smtClean="0"/>
              <a:t>(</a:t>
            </a:r>
            <a:r>
              <a:rPr lang="en-US" dirty="0" err="1" smtClean="0"/>
              <a:t>Pantothensaure</a:t>
            </a:r>
            <a:r>
              <a:rPr lang="en-US" dirty="0" smtClean="0"/>
              <a:t>)</a:t>
            </a:r>
            <a:endParaRPr lang="ru-RU" dirty="0"/>
          </a:p>
        </p:txBody>
      </p:sp>
      <p:sp>
        <p:nvSpPr>
          <p:cNvPr id="5" name="Содержимое 4"/>
          <p:cNvSpPr>
            <a:spLocks noGrp="1"/>
          </p:cNvSpPr>
          <p:nvPr>
            <p:ph sz="quarter" idx="2"/>
          </p:nvPr>
        </p:nvSpPr>
        <p:spPr>
          <a:xfrm>
            <a:off x="500034" y="1643050"/>
            <a:ext cx="4040188" cy="4857784"/>
          </a:xfrm>
        </p:spPr>
        <p:txBody>
          <a:bodyPr>
            <a:normAutofit fontScale="85000" lnSpcReduction="10000"/>
          </a:bodyPr>
          <a:lstStyle/>
          <a:p>
            <a:r>
              <a:rPr lang="ru-RU" dirty="0" smtClean="0"/>
              <a:t>Очень важен для нашей психики и сна, нашего душевного спокойствия белок триптофан. Наш организм может вырабатывать витамин В3 из аминокислоты триптофан. Когда большая часть витамина В3 используется на выработку энергии, то его не достает для спокойствия наших нервов и спокойствия сна. </a:t>
            </a:r>
          </a:p>
          <a:p>
            <a:r>
              <a:rPr lang="ru-RU" dirty="0" smtClean="0"/>
              <a:t>Витамин В3 находится в основном в жирном мясе, печени, рыбе, домашней птице, яйцах, овощах и кукурузе.</a:t>
            </a:r>
          </a:p>
          <a:p>
            <a:endParaRPr lang="ru-RU" dirty="0"/>
          </a:p>
        </p:txBody>
      </p:sp>
      <p:sp>
        <p:nvSpPr>
          <p:cNvPr id="6" name="Содержимое 5"/>
          <p:cNvSpPr>
            <a:spLocks noGrp="1"/>
          </p:cNvSpPr>
          <p:nvPr>
            <p:ph sz="quarter" idx="4"/>
          </p:nvPr>
        </p:nvSpPr>
        <p:spPr>
          <a:xfrm>
            <a:off x="4071934" y="1285860"/>
            <a:ext cx="4684717" cy="5072098"/>
          </a:xfrm>
        </p:spPr>
        <p:txBody>
          <a:bodyPr>
            <a:noAutofit/>
          </a:bodyPr>
          <a:lstStyle/>
          <a:p>
            <a:r>
              <a:rPr lang="ru-RU" sz="1400" b="1" dirty="0" smtClean="0"/>
              <a:t>Витамин В5 один из лучших веществ для похудения и против старения. Он поддерживает работу сердца и повышает нашу возможность концентрироваться, оберегает нас от преждевременного старения и образования морщин.</a:t>
            </a:r>
          </a:p>
          <a:p>
            <a:r>
              <a:rPr lang="ru-RU" sz="1400" b="1" dirty="0" smtClean="0">
                <a:solidFill>
                  <a:schemeClr val="tx1">
                    <a:lumMod val="85000"/>
                    <a:lumOff val="15000"/>
                  </a:schemeClr>
                </a:solidFill>
              </a:rPr>
              <a:t>Первые признаки недостатка витамина В5: боль в суставах и плохо гнущиеся суставы, выпадение волос, преждевременно седеющие волосы, небольшое раздражение век, глухота, судороги в руках и ногах, затрудненная учеба, раздражение, расстройство желудка.</a:t>
            </a:r>
          </a:p>
          <a:p>
            <a:r>
              <a:rPr lang="ru-RU" sz="1400" b="1" dirty="0" smtClean="0"/>
              <a:t> Витамин В5 содержится в печени, белке яйца и в продуктах из ржи и ячменя. Небольшая концентрация содержится в пивных дрожжах</a:t>
            </a:r>
          </a:p>
          <a:p>
            <a:r>
              <a:rPr lang="ru-RU" sz="1400" b="1" dirty="0" smtClean="0">
                <a:solidFill>
                  <a:srgbClr val="C00000"/>
                </a:solidFill>
              </a:rPr>
              <a:t>Витамин В5 необходим: для выработки энергии, для предотвращения воспалений, для разрушения жировых клеток, для бодрости духа, для концентрации, для кожи, для густоты и окраски волос, для кровообращения и обеспечения нервной системы.</a:t>
            </a:r>
            <a:endParaRPr lang="ru-RU" sz="1600" b="1" dirty="0">
              <a:solidFill>
                <a:srgbClr val="C00000"/>
              </a:solidFill>
            </a:endParaRPr>
          </a:p>
        </p:txBody>
      </p:sp>
    </p:spTree>
  </p:cSld>
  <p:clrMapOvr>
    <a:masterClrMapping/>
  </p:clrMapOvr>
  <p:transition spd="slow">
    <p:pull dir="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vitamin-B61.jpg"/>
          <p:cNvPicPr>
            <a:picLocks noChangeAspect="1"/>
          </p:cNvPicPr>
          <p:nvPr/>
        </p:nvPicPr>
        <p:blipFill>
          <a:blip r:embed="rId2"/>
          <a:stretch>
            <a:fillRect/>
          </a:stretch>
        </p:blipFill>
        <p:spPr>
          <a:xfrm>
            <a:off x="0" y="785794"/>
            <a:ext cx="9144000" cy="6072206"/>
          </a:xfrm>
          <a:prstGeom prst="rect">
            <a:avLst/>
          </a:prstGeom>
          <a:ln>
            <a:noFill/>
          </a:ln>
          <a:effectLst>
            <a:softEdge rad="112500"/>
          </a:effectLst>
        </p:spPr>
      </p:pic>
      <p:sp>
        <p:nvSpPr>
          <p:cNvPr id="2" name="TextBox 1"/>
          <p:cNvSpPr txBox="1"/>
          <p:nvPr/>
        </p:nvSpPr>
        <p:spPr>
          <a:xfrm>
            <a:off x="285720" y="857232"/>
            <a:ext cx="2143140" cy="369332"/>
          </a:xfrm>
          <a:prstGeom prst="rect">
            <a:avLst/>
          </a:prstGeom>
          <a:noFill/>
        </p:spPr>
        <p:txBody>
          <a:bodyPr wrap="square" rtlCol="0">
            <a:spAutoFit/>
          </a:bodyPr>
          <a:lstStyle/>
          <a:p>
            <a:pPr algn="ctr"/>
            <a:r>
              <a:rPr lang="ru-RU" dirty="0" smtClean="0">
                <a:solidFill>
                  <a:schemeClr val="bg1"/>
                </a:solidFill>
              </a:rPr>
              <a:t>В6 </a:t>
            </a:r>
            <a:r>
              <a:rPr lang="en-US" dirty="0">
                <a:solidFill>
                  <a:schemeClr val="bg1"/>
                </a:solidFill>
              </a:rPr>
              <a:t>(Biotin)</a:t>
            </a:r>
            <a:endParaRPr lang="ru-RU" dirty="0">
              <a:solidFill>
                <a:schemeClr val="bg1"/>
              </a:solidFill>
            </a:endParaRPr>
          </a:p>
        </p:txBody>
      </p:sp>
      <p:sp>
        <p:nvSpPr>
          <p:cNvPr id="3" name="TextBox 2"/>
          <p:cNvSpPr txBox="1"/>
          <p:nvPr/>
        </p:nvSpPr>
        <p:spPr>
          <a:xfrm>
            <a:off x="571472" y="285728"/>
            <a:ext cx="7572428" cy="584775"/>
          </a:xfrm>
          <a:prstGeom prst="rect">
            <a:avLst/>
          </a:prstGeom>
          <a:noFill/>
        </p:spPr>
        <p:txBody>
          <a:bodyPr wrap="square" rtlCol="0">
            <a:spAutoFit/>
          </a:bodyPr>
          <a:lstStyle/>
          <a:p>
            <a:pPr algn="ctr"/>
            <a:r>
              <a:rPr lang="ru-RU" sz="3200" dirty="0" smtClean="0">
                <a:solidFill>
                  <a:schemeClr val="accent1">
                    <a:lumMod val="60000"/>
                    <a:lumOff val="40000"/>
                  </a:schemeClr>
                </a:solidFill>
              </a:rPr>
              <a:t>Комплекс витаминов группы В</a:t>
            </a:r>
            <a:endParaRPr lang="ru-RU" sz="3200" dirty="0">
              <a:solidFill>
                <a:schemeClr val="accent1">
                  <a:lumMod val="60000"/>
                  <a:lumOff val="40000"/>
                </a:schemeClr>
              </a:solidFill>
            </a:endParaRPr>
          </a:p>
        </p:txBody>
      </p:sp>
      <p:sp>
        <p:nvSpPr>
          <p:cNvPr id="4" name="TextBox 3"/>
          <p:cNvSpPr txBox="1"/>
          <p:nvPr/>
        </p:nvSpPr>
        <p:spPr>
          <a:xfrm>
            <a:off x="357158" y="1348800"/>
            <a:ext cx="2143140" cy="5509200"/>
          </a:xfrm>
          <a:prstGeom prst="rect">
            <a:avLst/>
          </a:prstGeom>
          <a:noFill/>
        </p:spPr>
        <p:txBody>
          <a:bodyPr wrap="square" rtlCol="0">
            <a:spAutoFit/>
          </a:bodyPr>
          <a:lstStyle/>
          <a:p>
            <a:pPr>
              <a:buFont typeface="Wingdings" pitchFamily="2" charset="2"/>
              <a:buChar char="ü"/>
            </a:pPr>
            <a:r>
              <a:rPr lang="ru-RU" sz="1600" dirty="0"/>
              <a:t>Биотин имеет огромное значение для жирового обмена веществ, углеводного обмена веществ, кожи, волос, ногтей, клеток мускул, сахара в крови, энергии для мозга и нервных клеток</a:t>
            </a:r>
            <a:r>
              <a:rPr lang="ru-RU" sz="1600" dirty="0" smtClean="0"/>
              <a:t>.</a:t>
            </a:r>
          </a:p>
          <a:p>
            <a:pPr>
              <a:buFont typeface="Wingdings" pitchFamily="2" charset="2"/>
              <a:buChar char="ü"/>
            </a:pPr>
            <a:r>
              <a:rPr lang="ru-RU" sz="1600" dirty="0"/>
              <a:t>Богаты витамином: печень, желток, мука сои</a:t>
            </a:r>
            <a:r>
              <a:rPr lang="ru-RU" sz="1600" dirty="0" smtClean="0"/>
              <a:t>.</a:t>
            </a:r>
          </a:p>
          <a:p>
            <a:pPr>
              <a:buFont typeface="Wingdings" pitchFamily="2" charset="2"/>
              <a:buChar char="ü"/>
            </a:pPr>
            <a:r>
              <a:rPr lang="ru-RU" sz="1600" dirty="0"/>
              <a:t>При недостатке </a:t>
            </a:r>
            <a:r>
              <a:rPr lang="ru-RU" sz="1600" dirty="0" err="1"/>
              <a:t>блотина</a:t>
            </a:r>
            <a:r>
              <a:rPr lang="ru-RU" sz="1600" dirty="0"/>
              <a:t>: усталость, нервозность, боль в мускулах, состояние депрессии, выпадение волос, перхоть, проблема кожи, сухая или жирная.</a:t>
            </a:r>
          </a:p>
        </p:txBody>
      </p:sp>
      <p:sp>
        <p:nvSpPr>
          <p:cNvPr id="5" name="TextBox 4"/>
          <p:cNvSpPr txBox="1"/>
          <p:nvPr/>
        </p:nvSpPr>
        <p:spPr>
          <a:xfrm>
            <a:off x="2786050" y="857232"/>
            <a:ext cx="2286016" cy="369332"/>
          </a:xfrm>
          <a:prstGeom prst="rect">
            <a:avLst/>
          </a:prstGeom>
          <a:noFill/>
        </p:spPr>
        <p:txBody>
          <a:bodyPr wrap="square" rtlCol="0">
            <a:spAutoFit/>
          </a:bodyPr>
          <a:lstStyle/>
          <a:p>
            <a:pPr algn="ctr"/>
            <a:r>
              <a:rPr lang="ru-RU" dirty="0" smtClean="0">
                <a:solidFill>
                  <a:schemeClr val="bg1"/>
                </a:solidFill>
              </a:rPr>
              <a:t>Холин</a:t>
            </a:r>
            <a:endParaRPr lang="ru-RU" dirty="0">
              <a:solidFill>
                <a:schemeClr val="bg1"/>
              </a:solidFill>
            </a:endParaRPr>
          </a:p>
        </p:txBody>
      </p:sp>
      <p:sp>
        <p:nvSpPr>
          <p:cNvPr id="6" name="TextBox 5"/>
          <p:cNvSpPr txBox="1"/>
          <p:nvPr/>
        </p:nvSpPr>
        <p:spPr>
          <a:xfrm>
            <a:off x="2857488" y="1214422"/>
            <a:ext cx="2857520" cy="5324535"/>
          </a:xfrm>
          <a:prstGeom prst="rect">
            <a:avLst/>
          </a:prstGeom>
          <a:noFill/>
        </p:spPr>
        <p:txBody>
          <a:bodyPr wrap="square" rtlCol="0">
            <a:spAutoFit/>
          </a:bodyPr>
          <a:lstStyle/>
          <a:p>
            <a:pPr>
              <a:buFont typeface="Wingdings" pitchFamily="2" charset="2"/>
              <a:buChar char="ü"/>
            </a:pPr>
            <a:r>
              <a:rPr lang="ru-RU" sz="1700" dirty="0"/>
              <a:t>Значение холина: использование жира, функция желчного пузыря, для расслабления и спокойствия, предотвращает преждевременное старение, при низком содержании холестерина в крови, функция печени, при плохой концентрации, для сердечной </a:t>
            </a:r>
            <a:r>
              <a:rPr lang="ru-RU" sz="1700" dirty="0" smtClean="0"/>
              <a:t>деятельности</a:t>
            </a:r>
          </a:p>
          <a:p>
            <a:pPr>
              <a:buFont typeface="Wingdings" pitchFamily="2" charset="2"/>
              <a:buChar char="ü"/>
            </a:pPr>
            <a:r>
              <a:rPr lang="ru-RU" sz="1700" dirty="0"/>
              <a:t>При недостатках холина: забывчивость, плохая концентрация, состояние страха, падение духа, раздражительность, плохой сон, сердечная боль, ухудшение кровообращения, головная боль, запоры.</a:t>
            </a:r>
          </a:p>
        </p:txBody>
      </p:sp>
      <p:sp>
        <p:nvSpPr>
          <p:cNvPr id="7" name="TextBox 6"/>
          <p:cNvSpPr txBox="1"/>
          <p:nvPr/>
        </p:nvSpPr>
        <p:spPr>
          <a:xfrm>
            <a:off x="6215074" y="857232"/>
            <a:ext cx="2286016" cy="369332"/>
          </a:xfrm>
          <a:prstGeom prst="rect">
            <a:avLst/>
          </a:prstGeom>
          <a:noFill/>
        </p:spPr>
        <p:txBody>
          <a:bodyPr wrap="square" rtlCol="0">
            <a:spAutoFit/>
          </a:bodyPr>
          <a:lstStyle/>
          <a:p>
            <a:pPr algn="ctr"/>
            <a:r>
              <a:rPr lang="ru-RU" dirty="0">
                <a:solidFill>
                  <a:schemeClr val="bg1"/>
                </a:solidFill>
              </a:rPr>
              <a:t> В6 (</a:t>
            </a:r>
            <a:r>
              <a:rPr lang="en-US" dirty="0" err="1">
                <a:solidFill>
                  <a:schemeClr val="bg1"/>
                </a:solidFill>
              </a:rPr>
              <a:t>pyridoxin</a:t>
            </a:r>
            <a:r>
              <a:rPr lang="en-US" dirty="0">
                <a:solidFill>
                  <a:schemeClr val="bg1"/>
                </a:solidFill>
              </a:rPr>
              <a:t>)</a:t>
            </a:r>
            <a:endParaRPr lang="ru-RU" dirty="0">
              <a:solidFill>
                <a:schemeClr val="bg1"/>
              </a:solidFill>
            </a:endParaRPr>
          </a:p>
        </p:txBody>
      </p:sp>
      <p:sp>
        <p:nvSpPr>
          <p:cNvPr id="8" name="TextBox 7"/>
          <p:cNvSpPr txBox="1"/>
          <p:nvPr/>
        </p:nvSpPr>
        <p:spPr>
          <a:xfrm>
            <a:off x="6072198" y="1214422"/>
            <a:ext cx="2714644" cy="5478423"/>
          </a:xfrm>
          <a:prstGeom prst="rect">
            <a:avLst/>
          </a:prstGeom>
          <a:noFill/>
        </p:spPr>
        <p:txBody>
          <a:bodyPr wrap="square" rtlCol="0">
            <a:spAutoFit/>
          </a:bodyPr>
          <a:lstStyle/>
          <a:p>
            <a:pPr>
              <a:buFont typeface="Wingdings" pitchFamily="2" charset="2"/>
              <a:buChar char="ü"/>
            </a:pPr>
            <a:r>
              <a:rPr lang="ru-RU" sz="1400" dirty="0"/>
              <a:t>Витамин В: необходим: для использования белков, для кислотности желудочного сока, для иммунной системы, работы нервов, остроты зрения, жирового и углеводного обмена, для образования красных кровяных телец, для натриево-калиевого баланса, для содержания сахара в крови, для роста волос, для кровообращения, для работы мускулов</a:t>
            </a:r>
            <a:r>
              <a:rPr lang="ru-RU" sz="1400" dirty="0" smtClean="0"/>
              <a:t>.</a:t>
            </a:r>
          </a:p>
          <a:p>
            <a:pPr>
              <a:buFont typeface="Wingdings" pitchFamily="2" charset="2"/>
              <a:buChar char="ü"/>
            </a:pPr>
            <a:r>
              <a:rPr lang="ru-RU" sz="1400" dirty="0"/>
              <a:t>При недостатке витамина В6: усталость, состояние депрессии, страхи, нервозность, морщинистые уголки глаз и рта, артрит, слабая мускулатура, чувство пустоты в руках и ногах, выпадение волос, нарушение кровообращения, слабая концентрация</a:t>
            </a:r>
            <a:r>
              <a:rPr lang="ru-RU" sz="1400" dirty="0" smtClean="0"/>
              <a:t>.</a:t>
            </a:r>
          </a:p>
          <a:p>
            <a:pPr>
              <a:buFont typeface="Wingdings" pitchFamily="2" charset="2"/>
              <a:buChar char="ü"/>
            </a:pPr>
            <a:r>
              <a:rPr lang="ru-RU" sz="1400" dirty="0"/>
              <a:t>Как покрыть недостаток витамина В6: печень, бобы сои, ростки пшеницы, орехи, рыба.</a:t>
            </a:r>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soya.jpg"/>
          <p:cNvPicPr>
            <a:picLocks noChangeAspect="1"/>
          </p:cNvPicPr>
          <p:nvPr/>
        </p:nvPicPr>
        <p:blipFill>
          <a:blip r:embed="rId2"/>
          <a:stretch>
            <a:fillRect/>
          </a:stretch>
        </p:blipFill>
        <p:spPr>
          <a:xfrm>
            <a:off x="714348" y="3798625"/>
            <a:ext cx="3011820" cy="3059375"/>
          </a:xfrm>
          <a:prstGeom prst="ellipse">
            <a:avLst/>
          </a:prstGeom>
          <a:ln>
            <a:noFill/>
          </a:ln>
          <a:effectLst>
            <a:softEdge rad="112500"/>
          </a:effectLst>
        </p:spPr>
      </p:pic>
      <p:pic>
        <p:nvPicPr>
          <p:cNvPr id="7" name="Рисунок 6" descr="ustricy.jpg"/>
          <p:cNvPicPr>
            <a:picLocks noChangeAspect="1"/>
          </p:cNvPicPr>
          <p:nvPr/>
        </p:nvPicPr>
        <p:blipFill>
          <a:blip r:embed="rId3"/>
          <a:stretch>
            <a:fillRect/>
          </a:stretch>
        </p:blipFill>
        <p:spPr>
          <a:xfrm>
            <a:off x="5883376" y="4143380"/>
            <a:ext cx="3054708" cy="231139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6" name="Рисунок 5" descr="iz-zelenogo-luka.jpg"/>
          <p:cNvPicPr>
            <a:picLocks noChangeAspect="1"/>
          </p:cNvPicPr>
          <p:nvPr/>
        </p:nvPicPr>
        <p:blipFill>
          <a:blip r:embed="rId4"/>
          <a:stretch>
            <a:fillRect/>
          </a:stretch>
        </p:blipFill>
        <p:spPr>
          <a:xfrm>
            <a:off x="3000364" y="2214554"/>
            <a:ext cx="3376611" cy="25884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Заголовок 1"/>
          <p:cNvSpPr>
            <a:spLocks noGrp="1"/>
          </p:cNvSpPr>
          <p:nvPr>
            <p:ph type="title"/>
          </p:nvPr>
        </p:nvSpPr>
        <p:spPr/>
        <p:txBody>
          <a:bodyPr>
            <a:noAutofit/>
          </a:bodyPr>
          <a:lstStyle/>
          <a:p>
            <a:r>
              <a:rPr lang="ru-RU" sz="2400" dirty="0" smtClean="0"/>
              <a:t>Комплекс витаминов группы В</a:t>
            </a:r>
            <a:br>
              <a:rPr lang="ru-RU" sz="2400" dirty="0" smtClean="0"/>
            </a:br>
            <a:r>
              <a:rPr lang="ru-RU" sz="2400" dirty="0" smtClean="0">
                <a:solidFill>
                  <a:schemeClr val="tx1"/>
                </a:solidFill>
              </a:rPr>
              <a:t>В12</a:t>
            </a:r>
            <a:endParaRPr lang="ru-RU" sz="2400" dirty="0">
              <a:solidFill>
                <a:schemeClr val="tx1"/>
              </a:solidFill>
            </a:endParaRPr>
          </a:p>
        </p:txBody>
      </p:sp>
      <p:sp>
        <p:nvSpPr>
          <p:cNvPr id="3" name="Текст 2"/>
          <p:cNvSpPr>
            <a:spLocks noGrp="1"/>
          </p:cNvSpPr>
          <p:nvPr>
            <p:ph type="body" idx="2"/>
          </p:nvPr>
        </p:nvSpPr>
        <p:spPr/>
        <p:txBody>
          <a:bodyPr>
            <a:noAutofit/>
          </a:bodyPr>
          <a:lstStyle/>
          <a:p>
            <a:pPr>
              <a:buFont typeface="Wingdings" pitchFamily="2" charset="2"/>
              <a:buChar char="Ø"/>
            </a:pPr>
            <a:r>
              <a:rPr lang="ru-RU" sz="1600" dirty="0" smtClean="0"/>
              <a:t>Витамин В12 необходим для: голосовых связок, радости жизни, оптимизма, мозговой и нервной системы, образование костей, обмена веществ, переработке жира, позитивной реакции на стресс, духовной свежести, энергетического обмена, образование красных кровяных телец</a:t>
            </a:r>
          </a:p>
          <a:p>
            <a:pPr>
              <a:buFont typeface="Wingdings" pitchFamily="2" charset="2"/>
              <a:buChar char="Ø"/>
            </a:pPr>
            <a:r>
              <a:rPr lang="ru-RU" sz="1600" dirty="0" smtClean="0">
                <a:solidFill>
                  <a:schemeClr val="accent4">
                    <a:lumMod val="75000"/>
                  </a:schemeClr>
                </a:solidFill>
              </a:rPr>
              <a:t>При недостатке В12 проявляются: усталость, воспаление во рту, осложнение менструального цикла, депрессия, дурной запах тела, заикание, затруднение движения.</a:t>
            </a:r>
          </a:p>
          <a:p>
            <a:pPr>
              <a:buFont typeface="Wingdings" pitchFamily="2" charset="2"/>
              <a:buChar char="Ø"/>
            </a:pPr>
            <a:r>
              <a:rPr lang="ru-RU" sz="1600" dirty="0" smtClean="0"/>
              <a:t>Особенно богаты витамином В12: печень, куриная печень, ливерная колбаса, устрицы, сельдь.</a:t>
            </a:r>
            <a:endParaRPr lang="ru-RU" sz="1600" dirty="0"/>
          </a:p>
        </p:txBody>
      </p:sp>
      <p:pic>
        <p:nvPicPr>
          <p:cNvPr id="5" name="Содержимое 4" descr="vitamin-b122.jpg"/>
          <p:cNvPicPr>
            <a:picLocks noGrp="1" noChangeAspect="1"/>
          </p:cNvPicPr>
          <p:nvPr>
            <p:ph sz="half" idx="1"/>
          </p:nvPr>
        </p:nvPicPr>
        <p:blipFill>
          <a:blip r:embed="rId5"/>
          <a:stretch>
            <a:fillRect/>
          </a:stretch>
        </p:blipFill>
        <p:spPr>
          <a:xfrm>
            <a:off x="4143372" y="0"/>
            <a:ext cx="3797840" cy="284838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strips dir="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Витамины.jpg"/>
          <p:cNvPicPr>
            <a:picLocks noChangeAspect="1"/>
          </p:cNvPicPr>
          <p:nvPr/>
        </p:nvPicPr>
        <p:blipFill>
          <a:blip r:embed="rId2"/>
          <a:stretch>
            <a:fillRect/>
          </a:stretch>
        </p:blipFill>
        <p:spPr>
          <a:xfrm>
            <a:off x="214282" y="214290"/>
            <a:ext cx="2649821" cy="2071678"/>
          </a:xfrm>
          <a:prstGeom prst="rect">
            <a:avLst/>
          </a:prstGeom>
        </p:spPr>
      </p:pic>
      <p:pic>
        <p:nvPicPr>
          <p:cNvPr id="9" name="Рисунок 8" descr="s_20060621175002.jpg"/>
          <p:cNvPicPr>
            <a:picLocks noChangeAspect="1"/>
          </p:cNvPicPr>
          <p:nvPr/>
        </p:nvPicPr>
        <p:blipFill>
          <a:blip r:embed="rId3"/>
          <a:stretch>
            <a:fillRect/>
          </a:stretch>
        </p:blipFill>
        <p:spPr>
          <a:xfrm>
            <a:off x="4786314" y="2714620"/>
            <a:ext cx="2971800" cy="22383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Рисунок 7" descr="big_4472.jpg"/>
          <p:cNvPicPr>
            <a:picLocks noChangeAspect="1"/>
          </p:cNvPicPr>
          <p:nvPr/>
        </p:nvPicPr>
        <p:blipFill>
          <a:blip r:embed="rId4"/>
          <a:stretch>
            <a:fillRect/>
          </a:stretch>
        </p:blipFill>
        <p:spPr>
          <a:xfrm>
            <a:off x="0" y="2143116"/>
            <a:ext cx="4280685" cy="3214710"/>
          </a:xfrm>
          <a:prstGeom prst="rect">
            <a:avLst/>
          </a:prstGeom>
        </p:spPr>
      </p:pic>
      <p:pic>
        <p:nvPicPr>
          <p:cNvPr id="7" name="Рисунок 6" descr="fruits_265.jpg"/>
          <p:cNvPicPr>
            <a:picLocks noChangeAspect="1"/>
          </p:cNvPicPr>
          <p:nvPr/>
        </p:nvPicPr>
        <p:blipFill>
          <a:blip r:embed="rId5"/>
          <a:stretch>
            <a:fillRect/>
          </a:stretch>
        </p:blipFill>
        <p:spPr>
          <a:xfrm>
            <a:off x="5857884" y="4377912"/>
            <a:ext cx="3286116" cy="2480087"/>
          </a:xfrm>
          <a:prstGeom prst="ellipse">
            <a:avLst/>
          </a:prstGeom>
          <a:ln>
            <a:noFill/>
          </a:ln>
          <a:effectLst>
            <a:softEdge rad="112500"/>
          </a:effectLst>
        </p:spPr>
      </p:pic>
      <p:pic>
        <p:nvPicPr>
          <p:cNvPr id="6" name="Рисунок 5" descr="vitaminy_sport.jpg"/>
          <p:cNvPicPr>
            <a:picLocks noChangeAspect="1"/>
          </p:cNvPicPr>
          <p:nvPr/>
        </p:nvPicPr>
        <p:blipFill>
          <a:blip r:embed="rId6"/>
          <a:stretch>
            <a:fillRect/>
          </a:stretch>
        </p:blipFill>
        <p:spPr>
          <a:xfrm>
            <a:off x="6286512" y="214290"/>
            <a:ext cx="2571736" cy="2571736"/>
          </a:xfrm>
          <a:prstGeom prst="snip2DiagRect">
            <a:avLst/>
          </a:prstGeom>
          <a:solidFill>
            <a:srgbClr val="FFFFFF">
              <a:shade val="85000"/>
            </a:srgbClr>
          </a:solidFill>
          <a:ln w="88900" cap="sq">
            <a:solidFill>
              <a:srgbClr val="FFFFFF"/>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4" name="Рисунок 3" descr="bodybuilding-vitamins.jpg"/>
          <p:cNvPicPr>
            <a:picLocks noChangeAspect="1"/>
          </p:cNvPicPr>
          <p:nvPr/>
        </p:nvPicPr>
        <p:blipFill>
          <a:blip r:embed="rId7"/>
          <a:stretch>
            <a:fillRect/>
          </a:stretch>
        </p:blipFill>
        <p:spPr>
          <a:xfrm>
            <a:off x="3000364" y="214290"/>
            <a:ext cx="2857520" cy="2997221"/>
          </a:xfrm>
          <a:prstGeom prst="rect">
            <a:avLst/>
          </a:prstGeom>
          <a:ln>
            <a:noFill/>
          </a:ln>
          <a:effectLst>
            <a:softEdge rad="112500"/>
          </a:effectLst>
        </p:spPr>
      </p:pic>
      <p:sp>
        <p:nvSpPr>
          <p:cNvPr id="2" name="Заголовок 1"/>
          <p:cNvSpPr>
            <a:spLocks noGrp="1"/>
          </p:cNvSpPr>
          <p:nvPr>
            <p:ph type="title"/>
          </p:nvPr>
        </p:nvSpPr>
        <p:spPr>
          <a:xfrm>
            <a:off x="571472" y="2428868"/>
            <a:ext cx="8229600" cy="2297106"/>
          </a:xfrm>
        </p:spPr>
        <p:txBody>
          <a:bodyPr>
            <a:noAutofit/>
          </a:bodyPr>
          <a:lstStyle/>
          <a:p>
            <a:r>
              <a:rPr lang="ru-RU" sz="2400" dirty="0" smtClean="0">
                <a:solidFill>
                  <a:srgbClr val="002060"/>
                </a:solidFill>
              </a:rPr>
              <a:t>могу сказать еще раз о целебном действии витаминов: молодость, жизненная энергия, питание организма, здоровый сон и так далее. Витамины очень важны особенно в подростковый период. Особенно они важны на экзаменах, они помогают не </a:t>
            </a:r>
            <a:r>
              <a:rPr lang="ru-RU" sz="2400" dirty="0" err="1" smtClean="0">
                <a:solidFill>
                  <a:srgbClr val="002060"/>
                </a:solidFill>
              </a:rPr>
              <a:t>перенагружаться</a:t>
            </a:r>
            <a:r>
              <a:rPr lang="ru-RU" sz="2400" dirty="0" smtClean="0">
                <a:solidFill>
                  <a:srgbClr val="002060"/>
                </a:solidFill>
              </a:rPr>
              <a:t> и снимать стрессы и боязнь, то есть поддерживать вас в форме. Вот и все о чудодейственном лекарстве под названием витамин</a:t>
            </a:r>
            <a:r>
              <a:rPr lang="ru-RU" sz="2400" b="0" dirty="0" smtClean="0">
                <a:solidFill>
                  <a:srgbClr val="002060"/>
                </a:solidFill>
              </a:rPr>
              <a:t>.</a:t>
            </a:r>
            <a:endParaRPr lang="ru-RU" sz="2400" dirty="0">
              <a:solidFill>
                <a:srgbClr val="002060"/>
              </a:solidFill>
            </a:endParaRPr>
          </a:p>
        </p:txBody>
      </p:sp>
      <p:pic>
        <p:nvPicPr>
          <p:cNvPr id="5" name="Рисунок 4" descr="prosvet.png"/>
          <p:cNvPicPr>
            <a:picLocks noChangeAspect="1"/>
          </p:cNvPicPr>
          <p:nvPr/>
        </p:nvPicPr>
        <p:blipFill>
          <a:blip r:embed="rId8" cstate="print"/>
          <a:stretch>
            <a:fillRect/>
          </a:stretch>
        </p:blipFill>
        <p:spPr>
          <a:xfrm>
            <a:off x="0" y="5000989"/>
            <a:ext cx="2476015" cy="185701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Рисунок 9" descr="vitamin_groups.jpg"/>
          <p:cNvPicPr>
            <a:picLocks noChangeAspect="1"/>
          </p:cNvPicPr>
          <p:nvPr/>
        </p:nvPicPr>
        <p:blipFill>
          <a:blip r:embed="rId9"/>
          <a:stretch>
            <a:fillRect/>
          </a:stretch>
        </p:blipFill>
        <p:spPr>
          <a:xfrm>
            <a:off x="3143240" y="5162550"/>
            <a:ext cx="2857500" cy="1695450"/>
          </a:xfrm>
          <a:prstGeom prst="rect">
            <a:avLst/>
          </a:prstGeom>
          <a:ln>
            <a:noFill/>
          </a:ln>
          <a:effectLst>
            <a:softEdge rad="112500"/>
          </a:effectLst>
        </p:spPr>
      </p:pic>
    </p:spTree>
  </p:cSld>
  <p:clrMapOvr>
    <a:masterClrMapping/>
  </p:clrMapOvr>
  <p:transition spd="slow">
    <p:comb/>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6600" dirty="0" smtClean="0">
                <a:latin typeface="Gabriola" pitchFamily="82" charset="0"/>
              </a:rPr>
              <a:t>История происхождения</a:t>
            </a:r>
            <a:endParaRPr lang="ru-RU" sz="6600" dirty="0">
              <a:latin typeface="Gabriola" pitchFamily="82" charset="0"/>
            </a:endParaRPr>
          </a:p>
        </p:txBody>
      </p:sp>
      <p:pic>
        <p:nvPicPr>
          <p:cNvPr id="5" name="Содержимое 4" descr="1256247045_vector-old-book-paper-feather.jpg"/>
          <p:cNvPicPr>
            <a:picLocks noGrp="1" noChangeAspect="1"/>
          </p:cNvPicPr>
          <p:nvPr>
            <p:ph sz="half" idx="2"/>
          </p:nvPr>
        </p:nvPicPr>
        <p:blipFill>
          <a:blip r:embed="rId2"/>
          <a:stretch>
            <a:fillRect/>
          </a:stretch>
        </p:blipFill>
        <p:spPr>
          <a:xfrm>
            <a:off x="642910" y="1600164"/>
            <a:ext cx="8358246" cy="5043545"/>
          </a:xfrm>
          <a:prstGeom prst="rect">
            <a:avLst/>
          </a:prstGeom>
          <a:ln>
            <a:noFill/>
          </a:ln>
          <a:effectLst>
            <a:softEdge rad="112500"/>
          </a:effectLst>
        </p:spPr>
      </p:pic>
      <p:sp>
        <p:nvSpPr>
          <p:cNvPr id="3" name="Содержимое 2"/>
          <p:cNvSpPr>
            <a:spLocks noGrp="1"/>
          </p:cNvSpPr>
          <p:nvPr>
            <p:ph sz="half" idx="1"/>
          </p:nvPr>
        </p:nvSpPr>
        <p:spPr>
          <a:xfrm>
            <a:off x="457200" y="1785926"/>
            <a:ext cx="8472518" cy="4340237"/>
          </a:xfrm>
        </p:spPr>
        <p:txBody>
          <a:bodyPr>
            <a:normAutofit fontScale="77500" lnSpcReduction="20000"/>
          </a:bodyPr>
          <a:lstStyle/>
          <a:p>
            <a:r>
              <a:rPr lang="ru-RU" dirty="0" smtClean="0"/>
              <a:t>В 1889 году голландский врач Х. </a:t>
            </a:r>
            <a:r>
              <a:rPr lang="ru-RU" dirty="0" err="1" smtClean="0"/>
              <a:t>Эйкман</a:t>
            </a:r>
            <a:r>
              <a:rPr lang="ru-RU" dirty="0" smtClean="0"/>
              <a:t> обнаружил у кур заболевание, сходное с бери-бери. Болезнь вызывалась при питании пассированным рисом. В</a:t>
            </a:r>
            <a:br>
              <a:rPr lang="ru-RU" dirty="0" smtClean="0"/>
            </a:br>
            <a:r>
              <a:rPr lang="ru-RU" dirty="0" smtClean="0"/>
              <a:t>1910 году был накоплен достаточный материал для открытия витаминов. И в</a:t>
            </a:r>
            <a:br>
              <a:rPr lang="ru-RU" dirty="0" smtClean="0"/>
            </a:br>
            <a:r>
              <a:rPr lang="ru-RU" dirty="0" smtClean="0"/>
              <a:t>1911-1913 гг. произошел прорыв в этом направлении. За очень короткое время появилось большое число работ, заложивших основы учения о витаминах. В 1910 году директор </a:t>
            </a:r>
            <a:r>
              <a:rPr lang="ru-RU" dirty="0" err="1" smtClean="0"/>
              <a:t>Листеревского</a:t>
            </a:r>
            <a:r>
              <a:rPr lang="ru-RU" dirty="0" smtClean="0"/>
              <a:t> института в Лондоне Дж. </a:t>
            </a:r>
            <a:r>
              <a:rPr lang="ru-RU" dirty="0" err="1" smtClean="0"/>
              <a:t>Мортин</a:t>
            </a:r>
            <a:r>
              <a:rPr lang="ru-RU" dirty="0" smtClean="0"/>
              <a:t> поручил молодому поляку Н. </a:t>
            </a:r>
            <a:r>
              <a:rPr lang="ru-RU" dirty="0" err="1" smtClean="0"/>
              <a:t>Фунду</a:t>
            </a:r>
            <a:r>
              <a:rPr lang="ru-RU" dirty="0" smtClean="0"/>
              <a:t> заняться выделением вещества, которое предотвращает бери- бери. </a:t>
            </a:r>
            <a:r>
              <a:rPr lang="ru-RU" dirty="0" err="1" smtClean="0"/>
              <a:t>Мортин</a:t>
            </a:r>
            <a:r>
              <a:rPr lang="ru-RU" dirty="0" smtClean="0"/>
              <a:t> полагал, что это какая-то незаменимая аминокислота. Проведя ряд опытов и анализ книг, он пришел к выводу, что активным веществом является простое азотосодержащее органическое основание (амин) и применил методы исследования, разработанные для таких соединений.</a:t>
            </a:r>
            <a:endParaRPr lang="ru-RU" dirty="0"/>
          </a:p>
        </p:txBody>
      </p:sp>
    </p:spTree>
  </p:cSld>
  <p:clrMapOvr>
    <a:masterClrMapping/>
  </p:clrMapOvr>
  <p:transition spd="slow">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28596" y="357166"/>
            <a:ext cx="4067204" cy="5572165"/>
          </a:xfrm>
        </p:spPr>
        <p:txBody>
          <a:bodyPr>
            <a:noAutofit/>
          </a:bodyPr>
          <a:lstStyle/>
          <a:p>
            <a:r>
              <a:rPr lang="ru-RU" sz="1600" dirty="0" smtClean="0"/>
              <a:t>В 1911 году </a:t>
            </a:r>
            <a:r>
              <a:rPr lang="ru-RU" sz="1600" dirty="0" err="1" smtClean="0"/>
              <a:t>Функ</a:t>
            </a:r>
            <a:r>
              <a:rPr lang="ru-RU" sz="1600" dirty="0" smtClean="0"/>
              <a:t> сделал первое сообщение о выделении </a:t>
            </a:r>
            <a:r>
              <a:rPr lang="ru-RU" sz="1600" dirty="0" err="1" smtClean="0"/>
              <a:t>кристаллически</a:t>
            </a:r>
            <a:r>
              <a:rPr lang="ru-RU" sz="1600" dirty="0" smtClean="0"/>
              <a:t>- активного вещества из рисовых отрубей </a:t>
            </a:r>
          </a:p>
          <a:p>
            <a:pPr>
              <a:buNone/>
            </a:pPr>
            <a:r>
              <a:rPr lang="ru-RU" sz="1600" dirty="0" err="1" smtClean="0"/>
              <a:t>Функ</a:t>
            </a:r>
            <a:r>
              <a:rPr lang="ru-RU" sz="1600" dirty="0" smtClean="0"/>
              <a:t> назвал открытое им вещество ''витамин''</a:t>
            </a:r>
            <a:br>
              <a:rPr lang="ru-RU" sz="1600" dirty="0" smtClean="0"/>
            </a:br>
            <a:r>
              <a:rPr lang="ru-RU" sz="1600" dirty="0" smtClean="0"/>
              <a:t>(</a:t>
            </a:r>
            <a:r>
              <a:rPr lang="ru-RU" sz="1600" dirty="0" err="1" smtClean="0">
                <a:solidFill>
                  <a:srgbClr val="C00000"/>
                </a:solidFill>
              </a:rPr>
              <a:t>vitamine</a:t>
            </a:r>
            <a:r>
              <a:rPr lang="ru-RU" sz="1600" dirty="0" smtClean="0">
                <a:solidFill>
                  <a:srgbClr val="C00000"/>
                </a:solidFill>
              </a:rPr>
              <a:t>): </a:t>
            </a:r>
            <a:r>
              <a:rPr lang="ru-RU" sz="1600" dirty="0" smtClean="0"/>
              <a:t>от лат </a:t>
            </a:r>
            <a:r>
              <a:rPr lang="ru-RU" sz="1600" dirty="0" smtClean="0">
                <a:solidFill>
                  <a:schemeClr val="accent5">
                    <a:lumMod val="75000"/>
                  </a:schemeClr>
                </a:solidFill>
              </a:rPr>
              <a:t>– </a:t>
            </a:r>
            <a:r>
              <a:rPr lang="ru-RU" sz="1600" dirty="0" err="1" smtClean="0">
                <a:solidFill>
                  <a:schemeClr val="accent5">
                    <a:lumMod val="75000"/>
                  </a:schemeClr>
                </a:solidFill>
              </a:rPr>
              <a:t>vita</a:t>
            </a:r>
            <a:r>
              <a:rPr lang="ru-RU" sz="1600" dirty="0" smtClean="0">
                <a:solidFill>
                  <a:schemeClr val="accent5">
                    <a:lumMod val="75000"/>
                  </a:schemeClr>
                </a:solidFill>
              </a:rPr>
              <a:t> </a:t>
            </a:r>
            <a:r>
              <a:rPr lang="ru-RU" sz="1600" dirty="0" smtClean="0"/>
              <a:t>– жизнь, и ''</a:t>
            </a:r>
            <a:r>
              <a:rPr lang="ru-RU" sz="1600" dirty="0" smtClean="0">
                <a:solidFill>
                  <a:schemeClr val="accent5">
                    <a:lumMod val="50000"/>
                  </a:schemeClr>
                </a:solidFill>
              </a:rPr>
              <a:t>амин</a:t>
            </a:r>
            <a:r>
              <a:rPr lang="ru-RU" sz="1600" dirty="0" smtClean="0"/>
              <a:t>'' – тоже химическое соединение, к которому принадлежит это вещество. Большая заслуга </a:t>
            </a:r>
            <a:r>
              <a:rPr lang="ru-RU" sz="1600" dirty="0" err="1" smtClean="0"/>
              <a:t>Функа</a:t>
            </a:r>
            <a:r>
              <a:rPr lang="ru-RU" sz="1600" dirty="0" smtClean="0"/>
              <a:t> в том, что он собрал данные о многих болезнях и заявил, что эти болезни вызываются отсутствием специфического вещества. Почти одновременно  </a:t>
            </a:r>
            <a:r>
              <a:rPr lang="ru-RU" sz="1600" dirty="0" err="1" smtClean="0"/>
              <a:t>Ф.Г.Хопкинс</a:t>
            </a:r>
            <a:r>
              <a:rPr lang="ru-RU" sz="1600" dirty="0" smtClean="0"/>
              <a:t> В эксперименте над крысами он доказал, что для роста животных необходимы вещества, присутствующие в молоке в небольших количествах, при этом их действие не связано с улучшением усвояемости основных компонентов пищи, то есть имеют самостоятельное значение.</a:t>
            </a:r>
            <a:endParaRPr lang="ru-RU" sz="1600" dirty="0"/>
          </a:p>
        </p:txBody>
      </p:sp>
      <p:pic>
        <p:nvPicPr>
          <p:cNvPr id="5" name="Содержимое 4" descr="0_b1db5_329f216c_orig.jpg"/>
          <p:cNvPicPr>
            <a:picLocks noGrp="1" noChangeAspect="1"/>
          </p:cNvPicPr>
          <p:nvPr>
            <p:ph sz="half" idx="2"/>
          </p:nvPr>
        </p:nvPicPr>
        <p:blipFill>
          <a:blip r:embed="rId2"/>
          <a:stretch>
            <a:fillRect/>
          </a:stretch>
        </p:blipFill>
        <p:spPr>
          <a:xfrm>
            <a:off x="4471283" y="1428736"/>
            <a:ext cx="4215517" cy="395026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0" dirty="0" smtClean="0"/>
              <a:t>ЗНАЧЕНИЯ И РАЗНОВИДНОСТИ ВИТАМИНОВ</a:t>
            </a:r>
            <a:endParaRPr lang="ru-RU" dirty="0"/>
          </a:p>
        </p:txBody>
      </p:sp>
      <p:sp>
        <p:nvSpPr>
          <p:cNvPr id="3" name="Содержимое 2"/>
          <p:cNvSpPr>
            <a:spLocks noGrp="1"/>
          </p:cNvSpPr>
          <p:nvPr>
            <p:ph sz="half" idx="1"/>
          </p:nvPr>
        </p:nvSpPr>
        <p:spPr/>
        <p:txBody>
          <a:bodyPr>
            <a:normAutofit fontScale="85000" lnSpcReduction="20000"/>
          </a:bodyPr>
          <a:lstStyle/>
          <a:p>
            <a:pPr>
              <a:buNone/>
            </a:pPr>
            <a:r>
              <a:rPr lang="ru-RU" b="1" i="1" dirty="0" smtClean="0">
                <a:solidFill>
                  <a:srgbClr val="0070C0"/>
                </a:solidFill>
              </a:rPr>
              <a:t>ВИТАМИН А</a:t>
            </a:r>
            <a:r>
              <a:rPr lang="ru-RU" dirty="0" smtClean="0"/>
              <a:t>: </a:t>
            </a:r>
            <a:r>
              <a:rPr lang="ru-RU" dirty="0" err="1" smtClean="0"/>
              <a:t>ретинал</a:t>
            </a:r>
            <a:r>
              <a:rPr lang="ru-RU" dirty="0" smtClean="0"/>
              <a:t> и его производное (</a:t>
            </a:r>
            <a:r>
              <a:rPr lang="ru-RU" dirty="0" err="1" smtClean="0"/>
              <a:t>ретиналь</a:t>
            </a:r>
            <a:r>
              <a:rPr lang="ru-RU" dirty="0" smtClean="0"/>
              <a:t>, </a:t>
            </a:r>
            <a:r>
              <a:rPr lang="ru-RU" dirty="0" err="1" smtClean="0"/>
              <a:t>ретиновая</a:t>
            </a:r>
            <a:r>
              <a:rPr lang="ru-RU" dirty="0" smtClean="0"/>
              <a:t> кислота), необходим для роста и дифференцирования тканей, процессов, фоторецепции, репродукции, его недостаток вызывает ксерофтальмию. Необходим для:</a:t>
            </a:r>
          </a:p>
          <a:p>
            <a:pPr>
              <a:buFont typeface="Wingdings" pitchFamily="2" charset="2"/>
              <a:buChar char="ü"/>
            </a:pPr>
            <a:r>
              <a:rPr lang="ru-RU" i="1" dirty="0" smtClean="0">
                <a:solidFill>
                  <a:srgbClr val="FFC000"/>
                </a:solidFill>
              </a:rPr>
              <a:t>Органов зрения, слуха, обоняния, вкуса</a:t>
            </a:r>
          </a:p>
          <a:p>
            <a:pPr>
              <a:buFont typeface="Wingdings" pitchFamily="2" charset="2"/>
              <a:buChar char="ü"/>
            </a:pPr>
            <a:r>
              <a:rPr lang="ru-RU" i="1" dirty="0" smtClean="0">
                <a:solidFill>
                  <a:srgbClr val="FFC000"/>
                </a:solidFill>
              </a:rPr>
              <a:t>Для развития  здоровой ткани, костей, зубной эмали, кожи, волос.</a:t>
            </a:r>
            <a:endParaRPr lang="ru-RU" i="1" dirty="0">
              <a:solidFill>
                <a:srgbClr val="FFC000"/>
              </a:solidFill>
            </a:endParaRPr>
          </a:p>
        </p:txBody>
      </p:sp>
      <p:pic>
        <p:nvPicPr>
          <p:cNvPr id="5" name="Содержимое 4" descr="kill-liver-06.jpg"/>
          <p:cNvPicPr>
            <a:picLocks noGrp="1" noChangeAspect="1"/>
          </p:cNvPicPr>
          <p:nvPr>
            <p:ph sz="half" idx="2"/>
          </p:nvPr>
        </p:nvPicPr>
        <p:blipFill>
          <a:blip r:embed="rId2"/>
          <a:stretch>
            <a:fillRect/>
          </a:stretch>
        </p:blipFill>
        <p:spPr>
          <a:xfrm rot="5400000">
            <a:off x="4068352" y="2200819"/>
            <a:ext cx="5272631" cy="3550956"/>
          </a:xfrm>
          <a:prstGeom prst="rect">
            <a:avLst/>
          </a:prstGeom>
          <a:ln>
            <a:noFill/>
          </a:ln>
          <a:effectLst>
            <a:softEdge rad="112500"/>
          </a:effectLst>
        </p:spPr>
      </p:pic>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600" i="1" dirty="0" smtClean="0"/>
              <a:t>Недостаток витамина А</a:t>
            </a:r>
            <a:endParaRPr lang="ru-RU" sz="3600" i="1" dirty="0"/>
          </a:p>
        </p:txBody>
      </p:sp>
      <p:sp>
        <p:nvSpPr>
          <p:cNvPr id="3" name="Текст 2"/>
          <p:cNvSpPr>
            <a:spLocks noGrp="1"/>
          </p:cNvSpPr>
          <p:nvPr>
            <p:ph type="body" idx="2"/>
          </p:nvPr>
        </p:nvSpPr>
        <p:spPr/>
        <p:txBody>
          <a:bodyPr/>
          <a:lstStyle/>
          <a:p>
            <a:r>
              <a:rPr lang="ru-RU" sz="3600" b="1" dirty="0" smtClean="0">
                <a:solidFill>
                  <a:srgbClr val="00B050"/>
                </a:solidFill>
              </a:rPr>
              <a:t>Признаки:</a:t>
            </a:r>
          </a:p>
          <a:p>
            <a:pPr>
              <a:buFont typeface="Wingdings" pitchFamily="2" charset="2"/>
              <a:buChar char="Ø"/>
            </a:pPr>
            <a:r>
              <a:rPr lang="ru-RU" sz="2400" dirty="0" smtClean="0">
                <a:solidFill>
                  <a:srgbClr val="002060"/>
                </a:solidFill>
              </a:rPr>
              <a:t>сухие и ломкие волосы</a:t>
            </a:r>
          </a:p>
          <a:p>
            <a:pPr>
              <a:buFont typeface="Wingdings" pitchFamily="2" charset="2"/>
              <a:buChar char="Ø"/>
            </a:pPr>
            <a:r>
              <a:rPr lang="ru-RU" sz="2400" dirty="0" smtClean="0">
                <a:solidFill>
                  <a:srgbClr val="002060"/>
                </a:solidFill>
              </a:rPr>
              <a:t>сухая кожа</a:t>
            </a:r>
          </a:p>
          <a:p>
            <a:pPr>
              <a:buFont typeface="Wingdings" pitchFamily="2" charset="2"/>
              <a:buChar char="Ø"/>
            </a:pPr>
            <a:r>
              <a:rPr lang="ru-RU" sz="2400" dirty="0" smtClean="0">
                <a:solidFill>
                  <a:srgbClr val="002060"/>
                </a:solidFill>
              </a:rPr>
              <a:t>сыпь на коже</a:t>
            </a:r>
          </a:p>
          <a:p>
            <a:pPr>
              <a:buFont typeface="Wingdings" pitchFamily="2" charset="2"/>
              <a:buChar char="Ø"/>
            </a:pPr>
            <a:r>
              <a:rPr lang="ru-RU" sz="2400" dirty="0" smtClean="0">
                <a:solidFill>
                  <a:srgbClr val="002060"/>
                </a:solidFill>
              </a:rPr>
              <a:t>плохой аппетит</a:t>
            </a:r>
          </a:p>
          <a:p>
            <a:pPr>
              <a:buFont typeface="Wingdings" pitchFamily="2" charset="2"/>
              <a:buChar char="Ø"/>
            </a:pPr>
            <a:r>
              <a:rPr lang="ru-RU" sz="2400" dirty="0" smtClean="0">
                <a:solidFill>
                  <a:srgbClr val="002060"/>
                </a:solidFill>
              </a:rPr>
              <a:t>ночная слепота</a:t>
            </a:r>
          </a:p>
          <a:p>
            <a:pPr>
              <a:buFont typeface="Wingdings" pitchFamily="2" charset="2"/>
              <a:buChar char="Ø"/>
            </a:pPr>
            <a:r>
              <a:rPr lang="ru-RU" sz="2400" dirty="0" smtClean="0">
                <a:solidFill>
                  <a:srgbClr val="002060"/>
                </a:solidFill>
              </a:rPr>
              <a:t>плохой рост</a:t>
            </a:r>
          </a:p>
          <a:p>
            <a:pPr>
              <a:buFont typeface="Wingdings" pitchFamily="2" charset="2"/>
              <a:buChar char="Ø"/>
            </a:pPr>
            <a:r>
              <a:rPr lang="ru-RU" sz="2400" dirty="0" smtClean="0">
                <a:solidFill>
                  <a:srgbClr val="002060"/>
                </a:solidFill>
              </a:rPr>
              <a:t>ломкие, медленно растущие ногти</a:t>
            </a:r>
          </a:p>
        </p:txBody>
      </p:sp>
      <p:pic>
        <p:nvPicPr>
          <p:cNvPr id="5" name="Содержимое 4" descr="72443870_56338.jpg"/>
          <p:cNvPicPr>
            <a:picLocks noGrp="1" noChangeAspect="1"/>
          </p:cNvPicPr>
          <p:nvPr>
            <p:ph sz="half" idx="1"/>
          </p:nvPr>
        </p:nvPicPr>
        <p:blipFill>
          <a:blip r:embed="rId2"/>
          <a:stretch>
            <a:fillRect/>
          </a:stretch>
        </p:blipFill>
        <p:spPr>
          <a:xfrm>
            <a:off x="3857620" y="785794"/>
            <a:ext cx="3178420" cy="2218537"/>
          </a:xfrm>
          <a:prstGeom prst="rect">
            <a:avLst/>
          </a:prstGeom>
          <a:ln>
            <a:noFill/>
          </a:ln>
          <a:effectLst>
            <a:softEdge rad="112500"/>
          </a:effectLst>
        </p:spPr>
      </p:pic>
      <p:pic>
        <p:nvPicPr>
          <p:cNvPr id="6" name="Рисунок 5" descr="20100323-112356-22.jpg"/>
          <p:cNvPicPr>
            <a:picLocks noChangeAspect="1"/>
          </p:cNvPicPr>
          <p:nvPr/>
        </p:nvPicPr>
        <p:blipFill>
          <a:blip r:embed="rId3"/>
          <a:stretch>
            <a:fillRect/>
          </a:stretch>
        </p:blipFill>
        <p:spPr>
          <a:xfrm>
            <a:off x="6572264" y="2285992"/>
            <a:ext cx="2091549" cy="2819408"/>
          </a:xfrm>
          <a:prstGeom prst="rect">
            <a:avLst/>
          </a:prstGeom>
          <a:ln>
            <a:noFill/>
          </a:ln>
          <a:effectLst>
            <a:softEdge rad="112500"/>
          </a:effectLst>
        </p:spPr>
      </p:pic>
      <p:pic>
        <p:nvPicPr>
          <p:cNvPr id="7" name="Рисунок 6" descr="bioactiv_3.jpg"/>
          <p:cNvPicPr>
            <a:picLocks noChangeAspect="1"/>
          </p:cNvPicPr>
          <p:nvPr/>
        </p:nvPicPr>
        <p:blipFill>
          <a:blip r:embed="rId4"/>
          <a:stretch>
            <a:fillRect/>
          </a:stretch>
        </p:blipFill>
        <p:spPr>
          <a:xfrm>
            <a:off x="3714744" y="3929066"/>
            <a:ext cx="3333747" cy="2500310"/>
          </a:xfrm>
          <a:prstGeom prst="rect">
            <a:avLst/>
          </a:prstGeom>
          <a:ln>
            <a:noFill/>
          </a:ln>
          <a:effectLst>
            <a:softEdge rad="112500"/>
          </a:effectLst>
        </p:spPr>
      </p:pic>
    </p:spTree>
  </p:cSld>
  <p:clrMapOvr>
    <a:masterClrMapping/>
  </p:clrMapOvr>
  <p:transition spd="slow">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shpinat.jpg"/>
          <p:cNvPicPr>
            <a:picLocks noChangeAspect="1"/>
          </p:cNvPicPr>
          <p:nvPr/>
        </p:nvPicPr>
        <p:blipFill>
          <a:blip r:embed="rId2"/>
          <a:stretch>
            <a:fillRect/>
          </a:stretch>
        </p:blipFill>
        <p:spPr>
          <a:xfrm>
            <a:off x="2214546" y="2357430"/>
            <a:ext cx="3771909" cy="2507166"/>
          </a:xfrm>
          <a:prstGeom prst="rect">
            <a:avLst/>
          </a:prstGeom>
        </p:spPr>
      </p:pic>
      <p:pic>
        <p:nvPicPr>
          <p:cNvPr id="5" name="Рисунок 4" descr="6939eaadf50debdb7bb03d6ab20706f1.jpg"/>
          <p:cNvPicPr>
            <a:picLocks noChangeAspect="1"/>
          </p:cNvPicPr>
          <p:nvPr/>
        </p:nvPicPr>
        <p:blipFill>
          <a:blip r:embed="rId3"/>
          <a:stretch>
            <a:fillRect/>
          </a:stretch>
        </p:blipFill>
        <p:spPr>
          <a:xfrm>
            <a:off x="5357818" y="3714752"/>
            <a:ext cx="3463295" cy="2928958"/>
          </a:xfrm>
          <a:prstGeom prst="rect">
            <a:avLst/>
          </a:prstGeom>
        </p:spPr>
      </p:pic>
      <p:pic>
        <p:nvPicPr>
          <p:cNvPr id="4" name="Рисунок 3" descr="3.jpg"/>
          <p:cNvPicPr>
            <a:picLocks noChangeAspect="1"/>
          </p:cNvPicPr>
          <p:nvPr/>
        </p:nvPicPr>
        <p:blipFill>
          <a:blip r:embed="rId4"/>
          <a:stretch>
            <a:fillRect/>
          </a:stretch>
        </p:blipFill>
        <p:spPr>
          <a:xfrm>
            <a:off x="0" y="857232"/>
            <a:ext cx="2547798" cy="2938460"/>
          </a:xfrm>
          <a:prstGeom prst="rect">
            <a:avLst/>
          </a:prstGeom>
        </p:spPr>
      </p:pic>
      <p:sp>
        <p:nvSpPr>
          <p:cNvPr id="2" name="Заголовок 1"/>
          <p:cNvSpPr>
            <a:spLocks noGrp="1"/>
          </p:cNvSpPr>
          <p:nvPr>
            <p:ph type="title"/>
          </p:nvPr>
        </p:nvSpPr>
        <p:spPr>
          <a:xfrm>
            <a:off x="1571604" y="214290"/>
            <a:ext cx="7086600" cy="676260"/>
          </a:xfrm>
        </p:spPr>
        <p:txBody>
          <a:bodyPr/>
          <a:lstStyle/>
          <a:p>
            <a:pPr algn="ctr"/>
            <a:r>
              <a:rPr lang="ru-RU" dirty="0" smtClean="0"/>
              <a:t>Источники</a:t>
            </a:r>
            <a:endParaRPr lang="ru-RU" dirty="0"/>
          </a:p>
        </p:txBody>
      </p:sp>
      <p:sp>
        <p:nvSpPr>
          <p:cNvPr id="3" name="Текст 2"/>
          <p:cNvSpPr>
            <a:spLocks noGrp="1"/>
          </p:cNvSpPr>
          <p:nvPr>
            <p:ph type="body" idx="1"/>
          </p:nvPr>
        </p:nvSpPr>
        <p:spPr>
          <a:xfrm>
            <a:off x="1928794" y="1214422"/>
            <a:ext cx="5643602" cy="4572032"/>
          </a:xfrm>
        </p:spPr>
        <p:txBody>
          <a:bodyPr>
            <a:normAutofit fontScale="92500" lnSpcReduction="10000"/>
          </a:bodyPr>
          <a:lstStyle/>
          <a:p>
            <a:pPr>
              <a:buFont typeface="Arial" pitchFamily="34" charset="0"/>
              <a:buChar char="•"/>
            </a:pPr>
            <a:r>
              <a:rPr lang="ru-RU" dirty="0" smtClean="0"/>
              <a:t>цельное молоко</a:t>
            </a:r>
          </a:p>
          <a:p>
            <a:pPr>
              <a:buFont typeface="Arial" pitchFamily="34" charset="0"/>
              <a:buChar char="•"/>
            </a:pPr>
            <a:r>
              <a:rPr lang="ru-RU" dirty="0" smtClean="0"/>
              <a:t>сливочное масло</a:t>
            </a:r>
          </a:p>
          <a:p>
            <a:pPr>
              <a:buFont typeface="Arial" pitchFamily="34" charset="0"/>
              <a:buChar char="•"/>
            </a:pPr>
            <a:r>
              <a:rPr lang="ru-RU" dirty="0" smtClean="0"/>
              <a:t>маргарин</a:t>
            </a:r>
          </a:p>
          <a:p>
            <a:pPr>
              <a:buFont typeface="Arial" pitchFamily="34" charset="0"/>
              <a:buChar char="•"/>
            </a:pPr>
            <a:r>
              <a:rPr lang="ru-RU" dirty="0" smtClean="0"/>
              <a:t>печень</a:t>
            </a:r>
          </a:p>
          <a:p>
            <a:pPr>
              <a:buFont typeface="Arial" pitchFamily="34" charset="0"/>
              <a:buChar char="•"/>
            </a:pPr>
            <a:r>
              <a:rPr lang="ru-RU" dirty="0" smtClean="0"/>
              <a:t>яйца</a:t>
            </a:r>
          </a:p>
          <a:p>
            <a:pPr>
              <a:buFont typeface="Arial" pitchFamily="34" charset="0"/>
              <a:buChar char="•"/>
            </a:pPr>
            <a:r>
              <a:rPr lang="ru-RU" dirty="0" err="1" smtClean="0"/>
              <a:t>темно-жетые</a:t>
            </a:r>
            <a:r>
              <a:rPr lang="ru-RU" dirty="0" smtClean="0"/>
              <a:t> и оранжевые овощи. </a:t>
            </a:r>
          </a:p>
          <a:p>
            <a:endParaRPr lang="ru-RU" dirty="0" smtClean="0"/>
          </a:p>
          <a:p>
            <a:endParaRPr lang="ru-RU" dirty="0" smtClean="0"/>
          </a:p>
          <a:p>
            <a:r>
              <a:rPr lang="ru-RU" dirty="0" smtClean="0"/>
              <a:t>Интересно что:</a:t>
            </a:r>
          </a:p>
          <a:p>
            <a:r>
              <a:rPr lang="ru-RU" dirty="0" smtClean="0"/>
              <a:t>Без каротина вся флора средней Европы превратилась бы в завядшую коричневую массу. Также как и у растений, каротин защищает человеческие клетки от сгорания. Без каротина человек может за минуту внутренне растаять и сгореть.</a:t>
            </a:r>
          </a:p>
          <a:p>
            <a:endParaRPr lang="ru-RU" dirty="0"/>
          </a:p>
        </p:txBody>
      </p:sp>
    </p:spTree>
  </p:cSld>
  <p:clrMapOvr>
    <a:masterClrMapping/>
  </p:clrMapOvr>
  <p:transition spd="slow">
    <p:comb dir="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Vitamin-C1.jpg"/>
          <p:cNvPicPr>
            <a:picLocks noGrp="1" noChangeAspect="1"/>
          </p:cNvPicPr>
          <p:nvPr>
            <p:ph type="pic" idx="1"/>
          </p:nvPr>
        </p:nvPicPr>
        <p:blipFill>
          <a:blip r:embed="rId2"/>
          <a:srcRect t="1852" b="1852"/>
          <a:stretch>
            <a:fillRect/>
          </a:stretch>
        </p:blipFill>
        <p:spPr>
          <a:xfrm>
            <a:off x="500034" y="544471"/>
            <a:ext cx="8215370" cy="5956363"/>
          </a:xfrm>
        </p:spPr>
      </p:pic>
      <p:sp>
        <p:nvSpPr>
          <p:cNvPr id="2" name="Заголовок 1"/>
          <p:cNvSpPr>
            <a:spLocks noGrp="1"/>
          </p:cNvSpPr>
          <p:nvPr>
            <p:ph type="title"/>
          </p:nvPr>
        </p:nvSpPr>
        <p:spPr>
          <a:xfrm>
            <a:off x="1785918" y="357166"/>
            <a:ext cx="5486400" cy="522288"/>
          </a:xfrm>
        </p:spPr>
        <p:txBody>
          <a:bodyPr>
            <a:noAutofit/>
          </a:bodyPr>
          <a:lstStyle/>
          <a:p>
            <a:r>
              <a:rPr lang="ru-RU" sz="4400" dirty="0" smtClean="0"/>
              <a:t>Витамин С</a:t>
            </a:r>
            <a:endParaRPr lang="ru-RU" sz="4400" dirty="0"/>
          </a:p>
        </p:txBody>
      </p:sp>
      <p:sp>
        <p:nvSpPr>
          <p:cNvPr id="4" name="Текст 3"/>
          <p:cNvSpPr>
            <a:spLocks noGrp="1"/>
          </p:cNvSpPr>
          <p:nvPr>
            <p:ph type="body" sz="half" idx="2"/>
          </p:nvPr>
        </p:nvSpPr>
        <p:spPr>
          <a:xfrm>
            <a:off x="1071538" y="1000108"/>
            <a:ext cx="7429552" cy="5214973"/>
          </a:xfrm>
        </p:spPr>
        <p:txBody>
          <a:bodyPr>
            <a:normAutofit fontScale="92500" lnSpcReduction="20000"/>
          </a:bodyPr>
          <a:lstStyle/>
          <a:p>
            <a:r>
              <a:rPr lang="ru-RU" sz="2000" dirty="0" smtClean="0"/>
              <a:t>участвует в окислительно-восстановительных реакциях, его недостаток приводит к цинге. У этого витамина в нашем организме две великие задачи: стабилизировать психику, защитный иммунитет. Витамин С – злейший враг всех болезней. С помощью витамина происходит сокращение расширенных вен, геморроя, складки и помятости исчезают, кроме того, укрепляются и делаются глаже все стенки сосудов в нашем организме. Так как витамин С дает возможность стрессовым гормонам разбивать жиры, это средство для похудания №1.</a:t>
            </a:r>
          </a:p>
          <a:p>
            <a:r>
              <a:rPr lang="ru-RU" sz="2000" dirty="0" smtClean="0"/>
              <a:t>Это витамин красоты.</a:t>
            </a:r>
          </a:p>
          <a:p>
            <a:r>
              <a:rPr lang="ru-RU" sz="2000" dirty="0" smtClean="0"/>
              <a:t>Витамин С выполняет и чисто защитную функцию от болезней и, с другой стороны, активно борется с бактериями в организме.</a:t>
            </a:r>
          </a:p>
          <a:p>
            <a:r>
              <a:rPr lang="ru-RU" sz="2000" dirty="0" smtClean="0"/>
              <a:t>Каждая сигарета требует дополнительно 30 мг витамина С. Он растворяется в воде и поэтому излишки выводятся из организма.</a:t>
            </a:r>
          </a:p>
          <a:p>
            <a:r>
              <a:rPr lang="ru-RU" sz="2000" b="1" i="1" dirty="0" smtClean="0"/>
              <a:t>Значение витамина С: кальциевый обмен, разбивает жировые клетки, крепкий волос, здоровые нервы, снижает стрессовое состояние, улучшает состояние кровеносных сосудов, крепкая гладкая кожа, острота зрения, здоровый сон, улучшает голосовые связки.</a:t>
            </a:r>
          </a:p>
          <a:p>
            <a:endParaRPr lang="ru-RU" sz="2000" dirty="0"/>
          </a:p>
        </p:txBody>
      </p:sp>
    </p:spTree>
  </p:cSld>
  <p:clrMapOvr>
    <a:masterClrMapping/>
  </p:clrMapOvr>
  <p:transition spd="slow">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descr="lemon-man-350px.jpg"/>
          <p:cNvPicPr>
            <a:picLocks noChangeAspect="1"/>
          </p:cNvPicPr>
          <p:nvPr/>
        </p:nvPicPr>
        <p:blipFill>
          <a:blip r:embed="rId2"/>
          <a:stretch>
            <a:fillRect/>
          </a:stretch>
        </p:blipFill>
        <p:spPr>
          <a:xfrm>
            <a:off x="4572000" y="2214554"/>
            <a:ext cx="4058507" cy="4071966"/>
          </a:xfrm>
          <a:prstGeom prst="rect">
            <a:avLst/>
          </a:prstGeom>
          <a:ln>
            <a:noFill/>
          </a:ln>
          <a:effectLst>
            <a:softEdge rad="112500"/>
          </a:effectLst>
        </p:spPr>
      </p:pic>
      <p:pic>
        <p:nvPicPr>
          <p:cNvPr id="7" name="Рисунок 6" descr="diabet.jpg"/>
          <p:cNvPicPr>
            <a:picLocks noChangeAspect="1"/>
          </p:cNvPicPr>
          <p:nvPr/>
        </p:nvPicPr>
        <p:blipFill>
          <a:blip r:embed="rId3"/>
          <a:stretch>
            <a:fillRect/>
          </a:stretch>
        </p:blipFill>
        <p:spPr>
          <a:xfrm>
            <a:off x="214282" y="2143116"/>
            <a:ext cx="4428338" cy="4214842"/>
          </a:xfrm>
          <a:prstGeom prst="rect">
            <a:avLst/>
          </a:prstGeom>
          <a:ln>
            <a:noFill/>
          </a:ln>
          <a:effectLst>
            <a:softEdge rad="112500"/>
          </a:effectLst>
        </p:spPr>
      </p:pic>
      <p:sp>
        <p:nvSpPr>
          <p:cNvPr id="2" name="Заголовок 1"/>
          <p:cNvSpPr>
            <a:spLocks noGrp="1"/>
          </p:cNvSpPr>
          <p:nvPr>
            <p:ph type="title"/>
          </p:nvPr>
        </p:nvSpPr>
        <p:spPr/>
        <p:txBody>
          <a:bodyPr/>
          <a:lstStyle/>
          <a:p>
            <a:r>
              <a:rPr lang="ru-RU" dirty="0" smtClean="0"/>
              <a:t>Недостаток и восполнение</a:t>
            </a:r>
            <a:endParaRPr lang="ru-RU" dirty="0"/>
          </a:p>
        </p:txBody>
      </p:sp>
      <p:sp>
        <p:nvSpPr>
          <p:cNvPr id="3" name="Текст 2"/>
          <p:cNvSpPr>
            <a:spLocks noGrp="1"/>
          </p:cNvSpPr>
          <p:nvPr>
            <p:ph type="body" idx="1"/>
          </p:nvPr>
        </p:nvSpPr>
        <p:spPr>
          <a:xfrm>
            <a:off x="500034" y="1214422"/>
            <a:ext cx="4040188" cy="642949"/>
          </a:xfrm>
        </p:spPr>
        <p:txBody>
          <a:bodyPr/>
          <a:lstStyle/>
          <a:p>
            <a:r>
              <a:rPr lang="ru-RU" dirty="0" smtClean="0"/>
              <a:t>Недостаток. признаки</a:t>
            </a:r>
            <a:endParaRPr lang="ru-RU" dirty="0"/>
          </a:p>
        </p:txBody>
      </p:sp>
      <p:sp>
        <p:nvSpPr>
          <p:cNvPr id="4" name="Текст 3"/>
          <p:cNvSpPr>
            <a:spLocks noGrp="1"/>
          </p:cNvSpPr>
          <p:nvPr>
            <p:ph type="body" sz="half" idx="3"/>
          </p:nvPr>
        </p:nvSpPr>
        <p:spPr>
          <a:xfrm>
            <a:off x="4643438" y="1214423"/>
            <a:ext cx="4041775" cy="642942"/>
          </a:xfrm>
        </p:spPr>
        <p:txBody>
          <a:bodyPr/>
          <a:lstStyle/>
          <a:p>
            <a:r>
              <a:rPr lang="ru-RU" dirty="0" smtClean="0"/>
              <a:t>Богаты витамином С</a:t>
            </a:r>
            <a:endParaRPr lang="ru-RU" dirty="0"/>
          </a:p>
        </p:txBody>
      </p:sp>
      <p:sp>
        <p:nvSpPr>
          <p:cNvPr id="5" name="Содержимое 4"/>
          <p:cNvSpPr>
            <a:spLocks noGrp="1"/>
          </p:cNvSpPr>
          <p:nvPr>
            <p:ph sz="quarter" idx="2"/>
          </p:nvPr>
        </p:nvSpPr>
        <p:spPr>
          <a:xfrm>
            <a:off x="457200" y="1928802"/>
            <a:ext cx="4040188" cy="4357718"/>
          </a:xfrm>
        </p:spPr>
        <p:txBody>
          <a:bodyPr>
            <a:normAutofit fontScale="92500" lnSpcReduction="20000"/>
          </a:bodyPr>
          <a:lstStyle/>
          <a:p>
            <a:pPr>
              <a:buFont typeface="Wingdings" pitchFamily="2" charset="2"/>
              <a:buChar char="§"/>
            </a:pPr>
            <a:r>
              <a:rPr lang="ru-RU" dirty="0" smtClean="0"/>
              <a:t>кровоточат десна</a:t>
            </a:r>
          </a:p>
          <a:p>
            <a:pPr>
              <a:buFont typeface="Wingdings" pitchFamily="2" charset="2"/>
              <a:buChar char="§"/>
            </a:pPr>
            <a:r>
              <a:rPr lang="ru-RU" dirty="0" smtClean="0"/>
              <a:t>расширение вен</a:t>
            </a:r>
          </a:p>
          <a:p>
            <a:pPr>
              <a:buFont typeface="Wingdings" pitchFamily="2" charset="2"/>
              <a:buChar char="§"/>
            </a:pPr>
            <a:r>
              <a:rPr lang="ru-RU" dirty="0" smtClean="0"/>
              <a:t>геморрой</a:t>
            </a:r>
          </a:p>
          <a:p>
            <a:pPr>
              <a:buFont typeface="Wingdings" pitchFamily="2" charset="2"/>
              <a:buChar char="§"/>
            </a:pPr>
            <a:r>
              <a:rPr lang="ru-RU" dirty="0" smtClean="0"/>
              <a:t>слабые нервы</a:t>
            </a:r>
          </a:p>
          <a:p>
            <a:pPr>
              <a:buFont typeface="Wingdings" pitchFamily="2" charset="2"/>
              <a:buChar char="§"/>
            </a:pPr>
            <a:r>
              <a:rPr lang="ru-RU" dirty="0" smtClean="0"/>
              <a:t>плохая концентрация</a:t>
            </a:r>
          </a:p>
          <a:p>
            <a:pPr>
              <a:buFont typeface="Wingdings" pitchFamily="2" charset="2"/>
              <a:buChar char="§"/>
            </a:pPr>
            <a:r>
              <a:rPr lang="ru-RU" dirty="0" smtClean="0"/>
              <a:t>частые простуды</a:t>
            </a:r>
          </a:p>
          <a:p>
            <a:pPr>
              <a:buFont typeface="Wingdings" pitchFamily="2" charset="2"/>
              <a:buChar char="§"/>
            </a:pPr>
            <a:r>
              <a:rPr lang="ru-RU" dirty="0" smtClean="0"/>
              <a:t>излишний вес</a:t>
            </a:r>
          </a:p>
          <a:p>
            <a:pPr>
              <a:buFont typeface="Wingdings" pitchFamily="2" charset="2"/>
              <a:buChar char="§"/>
            </a:pPr>
            <a:r>
              <a:rPr lang="ru-RU" dirty="0" smtClean="0"/>
              <a:t>усталость, депрессия</a:t>
            </a:r>
          </a:p>
          <a:p>
            <a:pPr>
              <a:buFont typeface="Wingdings" pitchFamily="2" charset="2"/>
              <a:buChar char="§"/>
            </a:pPr>
            <a:r>
              <a:rPr lang="ru-RU" dirty="0" smtClean="0"/>
              <a:t>выпадение волос</a:t>
            </a:r>
          </a:p>
          <a:p>
            <a:pPr>
              <a:buFont typeface="Wingdings" pitchFamily="2" charset="2"/>
              <a:buChar char="§"/>
            </a:pPr>
            <a:r>
              <a:rPr lang="ru-RU" dirty="0" smtClean="0"/>
              <a:t>складки, помятости, морщины</a:t>
            </a:r>
          </a:p>
          <a:p>
            <a:pPr>
              <a:buFont typeface="Wingdings" pitchFamily="2" charset="2"/>
              <a:buChar char="§"/>
            </a:pPr>
            <a:r>
              <a:rPr lang="ru-RU" dirty="0" smtClean="0"/>
              <a:t>плохой сон</a:t>
            </a:r>
          </a:p>
          <a:p>
            <a:pPr>
              <a:buFont typeface="Wingdings" pitchFamily="2" charset="2"/>
              <a:buChar char="§"/>
            </a:pPr>
            <a:r>
              <a:rPr lang="ru-RU" dirty="0" smtClean="0"/>
              <a:t>слабое зрение.</a:t>
            </a:r>
            <a:endParaRPr lang="ru-RU" dirty="0"/>
          </a:p>
        </p:txBody>
      </p:sp>
      <p:sp>
        <p:nvSpPr>
          <p:cNvPr id="6" name="Содержимое 5"/>
          <p:cNvSpPr>
            <a:spLocks noGrp="1"/>
          </p:cNvSpPr>
          <p:nvPr>
            <p:ph sz="quarter" idx="4"/>
          </p:nvPr>
        </p:nvSpPr>
        <p:spPr/>
        <p:txBody>
          <a:bodyPr/>
          <a:lstStyle/>
          <a:p>
            <a:r>
              <a:rPr lang="ru-RU" dirty="0" smtClean="0"/>
              <a:t>плоды бузины</a:t>
            </a:r>
          </a:p>
          <a:p>
            <a:r>
              <a:rPr lang="ru-RU" dirty="0" smtClean="0"/>
              <a:t>Киви</a:t>
            </a:r>
          </a:p>
          <a:p>
            <a:r>
              <a:rPr lang="ru-RU" dirty="0" smtClean="0"/>
              <a:t>Апельсины</a:t>
            </a:r>
          </a:p>
          <a:p>
            <a:r>
              <a:rPr lang="ru-RU" dirty="0" smtClean="0"/>
              <a:t>лимоны с мякотью</a:t>
            </a:r>
          </a:p>
          <a:p>
            <a:r>
              <a:rPr lang="ru-RU" dirty="0" smtClean="0"/>
              <a:t>сок лимонов.</a:t>
            </a:r>
            <a:endParaRPr lang="ru-RU" dirty="0"/>
          </a:p>
        </p:txBody>
      </p:sp>
    </p:spTree>
  </p:cSld>
  <p:clrMapOvr>
    <a:masterClrMapping/>
  </p:clrMapOvr>
  <p:transition spd="slow">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Витамин </a:t>
            </a:r>
            <a:r>
              <a:rPr lang="en-US" dirty="0" smtClean="0"/>
              <a:t>D</a:t>
            </a:r>
            <a:endParaRPr lang="ru-RU" dirty="0"/>
          </a:p>
        </p:txBody>
      </p:sp>
      <p:sp>
        <p:nvSpPr>
          <p:cNvPr id="3" name="Содержимое 2"/>
          <p:cNvSpPr>
            <a:spLocks noGrp="1"/>
          </p:cNvSpPr>
          <p:nvPr>
            <p:ph sz="half" idx="1"/>
          </p:nvPr>
        </p:nvSpPr>
        <p:spPr/>
        <p:txBody>
          <a:bodyPr>
            <a:normAutofit fontScale="77500" lnSpcReduction="20000"/>
          </a:bodyPr>
          <a:lstStyle/>
          <a:p>
            <a:r>
              <a:rPr lang="ru-RU" dirty="0" smtClean="0"/>
              <a:t>Он является незаменимым средством, способствующим усвоению кальция в наших костях и зубах. Витамин Д поддерживает наш скелет крепким и стабильным.</a:t>
            </a:r>
          </a:p>
          <a:p>
            <a:r>
              <a:rPr lang="ru-RU" dirty="0" smtClean="0"/>
              <a:t>Для чего важен витамин Д: образования ногтей, крепкие нервы, здоровые зубы, работа мускулов, крепкое сердце, иммунитет, образование гормонов, отчистка организма от свинца, оптимистическое настроение, раскованность.</a:t>
            </a:r>
          </a:p>
          <a:p>
            <a:endParaRPr lang="ru-RU" dirty="0"/>
          </a:p>
        </p:txBody>
      </p:sp>
      <p:pic>
        <p:nvPicPr>
          <p:cNvPr id="5" name="Содержимое 4" descr="vitamin-D-gen-novosti-dnk-bolezn-lechenie.jpg"/>
          <p:cNvPicPr>
            <a:picLocks noGrp="1" noChangeAspect="1"/>
          </p:cNvPicPr>
          <p:nvPr>
            <p:ph sz="half" idx="2"/>
          </p:nvPr>
        </p:nvPicPr>
        <p:blipFill>
          <a:blip r:embed="rId2"/>
          <a:stretch>
            <a:fillRect/>
          </a:stretch>
        </p:blipFill>
        <p:spPr>
          <a:xfrm>
            <a:off x="4643438" y="1571612"/>
            <a:ext cx="4038600" cy="4929222"/>
          </a:xfrm>
        </p:spPr>
      </p:pic>
    </p:spTree>
  </p:cSld>
  <p:clrMapOvr>
    <a:masterClrMapping/>
  </p:clrMapOvr>
  <p:transition spd="slow">
    <p:wheel spokes="8"/>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Апекс">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175</TotalTime>
  <Words>1225</Words>
  <Application>Microsoft Office PowerPoint</Application>
  <PresentationFormat>Экран (4:3)</PresentationFormat>
  <Paragraphs>113</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Апекс</vt:lpstr>
      <vt:lpstr>Влияние витаминов на организм человека</vt:lpstr>
      <vt:lpstr>История происхождения</vt:lpstr>
      <vt:lpstr>Слайд 3</vt:lpstr>
      <vt:lpstr>ЗНАЧЕНИЯ И РАЗНОВИДНОСТИ ВИТАМИНОВ</vt:lpstr>
      <vt:lpstr>Недостаток витамина А</vt:lpstr>
      <vt:lpstr>Источники</vt:lpstr>
      <vt:lpstr>Витамин С</vt:lpstr>
      <vt:lpstr>Недостаток и восполнение</vt:lpstr>
      <vt:lpstr>Витамин D</vt:lpstr>
      <vt:lpstr>Витамин D</vt:lpstr>
      <vt:lpstr>Витамин Е</vt:lpstr>
      <vt:lpstr>Комплекс витаминов группы В</vt:lpstr>
      <vt:lpstr>Комплекс витаминов группы В</vt:lpstr>
      <vt:lpstr>Слайд 14</vt:lpstr>
      <vt:lpstr>Комплекс витаминов группы В В12</vt:lpstr>
      <vt:lpstr>могу сказать еще раз о целебном действии витаминов: молодость, жизненная энергия, питание организма, здоровый сон и так далее. Витамины очень важны особенно в подростковый период. Особенно они важны на экзаменах, они помогают не перенагружаться и снимать стрессы и боязнь, то есть поддерживать вас в форме. Вот и все о чудодейственном лекарстве под названием витамин.</vt:lpstr>
    </vt:vector>
  </TitlesOfParts>
  <Company>Krokoz™ Inc.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мария</dc:creator>
  <cp:lastModifiedBy>Admin</cp:lastModifiedBy>
  <cp:revision>18</cp:revision>
  <dcterms:created xsi:type="dcterms:W3CDTF">2012-10-24T13:53:50Z</dcterms:created>
  <dcterms:modified xsi:type="dcterms:W3CDTF">2012-10-26T01:00:42Z</dcterms:modified>
</cp:coreProperties>
</file>