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96" r:id="rId3"/>
    <p:sldMasterId id="2147483709" r:id="rId4"/>
    <p:sldMasterId id="2147483722" r:id="rId5"/>
  </p:sldMasterIdLst>
  <p:notesMasterIdLst>
    <p:notesMasterId r:id="rId33"/>
  </p:notesMasterIdLst>
  <p:sldIdLst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1" r:id="rId16"/>
    <p:sldId id="268" r:id="rId17"/>
    <p:sldId id="272" r:id="rId18"/>
    <p:sldId id="273" r:id="rId19"/>
    <p:sldId id="269" r:id="rId20"/>
    <p:sldId id="274" r:id="rId21"/>
    <p:sldId id="270" r:id="rId22"/>
    <p:sldId id="278" r:id="rId23"/>
    <p:sldId id="275" r:id="rId24"/>
    <p:sldId id="276" r:id="rId25"/>
    <p:sldId id="277" r:id="rId26"/>
    <p:sldId id="279" r:id="rId27"/>
    <p:sldId id="281" r:id="rId28"/>
    <p:sldId id="284" r:id="rId29"/>
    <p:sldId id="280" r:id="rId30"/>
    <p:sldId id="282" r:id="rId31"/>
    <p:sldId id="25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BC72EC-A6B7-4097-BF36-A9CF8BC565D8}" type="datetimeFigureOut">
              <a:rPr lang="ru-RU" smtClean="0"/>
              <a:t>10.05.2012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ED15A5-0588-428C-B4E2-219689C2539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BFEC99F-EE88-4694-BD42-5772F82B7378}" type="slidenum">
              <a:rPr lang="ru-RU" smtClean="0">
                <a:ea typeface="Arial Unicode MS" pitchFamily="34" charset="-128"/>
                <a:cs typeface="Arial Unicode MS" pitchFamily="34" charset="-128"/>
              </a:rPr>
              <a:pPr/>
              <a:t>27</a:t>
            </a:fld>
            <a:endParaRPr lang="ru-RU" smtClean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4579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4580" name="Rectangle 2"/>
          <p:cNvSpPr>
            <a:spLocks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440" y="2129984"/>
            <a:ext cx="7773120" cy="14703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2321" y="3885528"/>
            <a:ext cx="6400800" cy="1752664"/>
          </a:xfrm>
        </p:spPr>
        <p:txBody>
          <a:bodyPr/>
          <a:lstStyle>
            <a:lvl1pPr marL="0" indent="0" algn="ctr">
              <a:buNone/>
              <a:defRPr/>
            </a:lvl1pPr>
            <a:lvl2pPr marL="414726" indent="0" algn="ctr">
              <a:buNone/>
              <a:defRPr/>
            </a:lvl2pPr>
            <a:lvl3pPr marL="829452" indent="0" algn="ctr">
              <a:buNone/>
              <a:defRPr/>
            </a:lvl3pPr>
            <a:lvl4pPr marL="1244178" indent="0" algn="ctr">
              <a:buNone/>
              <a:defRPr/>
            </a:lvl4pPr>
            <a:lvl5pPr marL="1658904" indent="0" algn="ctr">
              <a:buNone/>
              <a:defRPr/>
            </a:lvl5pPr>
            <a:lvl6pPr marL="2073631" indent="0" algn="ctr">
              <a:buNone/>
              <a:defRPr/>
            </a:lvl6pPr>
            <a:lvl7pPr marL="2488357" indent="0" algn="ctr">
              <a:buNone/>
              <a:defRPr/>
            </a:lvl7pPr>
            <a:lvl8pPr marL="2903083" indent="0" algn="ctr">
              <a:buNone/>
              <a:defRPr/>
            </a:lvl8pPr>
            <a:lvl9pPr marL="3317809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/>
              <a:t>Собенина Н.А., ГО Верхняя Тура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5AA9C2-F4FF-43C4-8E44-A54426C2D1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/>
              <a:t>Собенина Н.А., ГО Верхняя Тура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05C872-ADA1-4B14-947F-F7585B7476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880" y="273629"/>
            <a:ext cx="2056320" cy="585565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6481" y="273629"/>
            <a:ext cx="6032160" cy="585565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/>
              <a:t>Собенина Н.А., ГО Верхняя Тура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D7151C-C05A-43AF-A547-ED4DF74374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0F5E3D-E435-4CCF-BD13-DACB275C73E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70E443-4FFB-42DD-B6EE-63865797C6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E2A158-885D-4324-B7CC-FCA53B21C4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A2E02-EBBD-47D0-B7EF-53424B0EE0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43CDF4-DE85-402A-83F0-3BA7860B6E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4E0E49-C912-4BA3-8AA3-0F7CA932F7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082097-B12B-4531-85AC-3E521A84B6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67EAE-CD51-4235-9914-EB912DBAE5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/>
              <a:t>Собенина Н.А., ГО Верхняя Тура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A5020D-5F31-44A7-A34F-08EE35FFCB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93DEEA-845E-42EA-BBAC-41F944CACB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A0BB23-081B-4A5A-B077-D51E64554F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4D9958-80EA-42F6-88CF-0032EA9281C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EE5254F-E27D-49CC-93F0-CD8ACC54A9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20FC504E-B1C9-4B47-97C6-CE210A8387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58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259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19D2F0-9991-4F28-9B70-23E4D6DEF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F52142-5AA6-4DC7-BDFF-46F40D7A45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571C3-AA0F-4498-9B15-A4D8D3C99F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2F556-9344-4851-B5FB-F6EFCD416C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35E11-A69D-48DC-89DC-CAD64AA75F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880" y="4406863"/>
            <a:ext cx="7771680" cy="1362383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880" y="2906225"/>
            <a:ext cx="7771680" cy="1500638"/>
          </a:xfrm>
        </p:spPr>
        <p:txBody>
          <a:bodyPr anchor="b"/>
          <a:lstStyle>
            <a:lvl1pPr marL="0" indent="0">
              <a:buNone/>
              <a:defRPr sz="1800"/>
            </a:lvl1pPr>
            <a:lvl2pPr marL="414726" indent="0">
              <a:buNone/>
              <a:defRPr sz="1600"/>
            </a:lvl2pPr>
            <a:lvl3pPr marL="829452" indent="0">
              <a:buNone/>
              <a:defRPr sz="1500"/>
            </a:lvl3pPr>
            <a:lvl4pPr marL="1244178" indent="0">
              <a:buNone/>
              <a:defRPr sz="1300"/>
            </a:lvl4pPr>
            <a:lvl5pPr marL="1658904" indent="0">
              <a:buNone/>
              <a:defRPr sz="1300"/>
            </a:lvl5pPr>
            <a:lvl6pPr marL="2073631" indent="0">
              <a:buNone/>
              <a:defRPr sz="1300"/>
            </a:lvl6pPr>
            <a:lvl7pPr marL="2488357" indent="0">
              <a:buNone/>
              <a:defRPr sz="1300"/>
            </a:lvl7pPr>
            <a:lvl8pPr marL="2903083" indent="0">
              <a:buNone/>
              <a:defRPr sz="1300"/>
            </a:lvl8pPr>
            <a:lvl9pPr marL="3317809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/>
              <a:t>Собенина Н.А., ГО Верхняя Тура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03A7A-C7D8-4581-A063-E8E0B1BBB3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2FBC49-1D1B-4B48-8767-454E4D01CC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5B62BE-8057-4A0C-9C41-A9BE45CDFD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9E4C8-FB14-43D0-95F3-641F4552FD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F0207-676D-4253-BA2A-AC8782FCB3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5B8E82-CC6E-4A46-B699-F74D897F21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48BF99-C8BF-44CB-ACBD-8A95E614B8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70A4E9-6396-495D-A4E2-1300E95C75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72AE4C-F502-402B-BC99-1A47D25FB8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3AE4F3-6D10-45B3-B237-D9B71806266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AF6502-D414-4AEC-B4F9-EBDE7986A4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6480" y="1604329"/>
            <a:ext cx="4043520" cy="452495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8241" y="1604329"/>
            <a:ext cx="4044960" cy="4524955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/>
              <a:t>Собенина Н.А., ГО Верхняя Тура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39D94-FC96-4741-8573-9837C30EFF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03D9FF-554E-4F56-BADD-6C59E9B1D64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7771E1-7467-4A2D-AB5E-F7D0DC272A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47C88-8AA1-4F9F-93C2-ECD33C429D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31B42D-E7B5-4E23-B5CA-56B900AD50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45D6AE-DD13-4FC4-A9D3-93369EFE0F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CFD864-F363-4B4E-81DE-6C1823B6F3E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55857E-38A8-4404-BA4E-59C770AB6A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3747D3-CFF5-4B1E-A632-A25AD24ED5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00BA87-08B2-453E-B7EB-88BA9EBF5F7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zo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01908E-957D-4913-A134-0E6408FC14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1" y="275070"/>
            <a:ext cx="8229600" cy="114203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920" y="1535201"/>
            <a:ext cx="403920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920" y="2174628"/>
            <a:ext cx="403920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441" y="1535201"/>
            <a:ext cx="4042080" cy="639427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4726" indent="0">
              <a:buNone/>
              <a:defRPr sz="1800" b="1"/>
            </a:lvl2pPr>
            <a:lvl3pPr marL="829452" indent="0">
              <a:buNone/>
              <a:defRPr sz="1600" b="1"/>
            </a:lvl3pPr>
            <a:lvl4pPr marL="1244178" indent="0">
              <a:buNone/>
              <a:defRPr sz="1500" b="1"/>
            </a:lvl4pPr>
            <a:lvl5pPr marL="1658904" indent="0">
              <a:buNone/>
              <a:defRPr sz="1500" b="1"/>
            </a:lvl5pPr>
            <a:lvl6pPr marL="2073631" indent="0">
              <a:buNone/>
              <a:defRPr sz="1500" b="1"/>
            </a:lvl6pPr>
            <a:lvl7pPr marL="2488357" indent="0">
              <a:buNone/>
              <a:defRPr sz="1500" b="1"/>
            </a:lvl7pPr>
            <a:lvl8pPr marL="2903083" indent="0">
              <a:buNone/>
              <a:defRPr sz="1500" b="1"/>
            </a:lvl8pPr>
            <a:lvl9pPr marL="3317809" indent="0">
              <a:buNone/>
              <a:defRPr sz="15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441" y="2174628"/>
            <a:ext cx="4042080" cy="3951775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/>
              <a:t>Собенина Н.А., ГО Верхняя Тура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DF2D6F-5FAA-4E22-820E-68D163F979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4D128D-A3AE-4814-9CE0-922588E8FA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zo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82A2CE-C1AD-4012-BAF3-17507971B7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zo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D09325-D200-45EC-94E9-C3CD7FD722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zo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192F91-767E-4F98-823B-70A9CA9B05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zo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B6560D-9C7F-497F-BCDF-2E7B276EF1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zo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AF2597-64FB-4973-9B80-BCADFAF477E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zo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AD9169-84E2-4B98-90D8-3B439FF65A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zo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38DF84-76E0-4812-9A11-E288B5A7FA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zo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79803-E196-416D-AEBD-8C804019306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/>
              <a:t>Собенина Н.А., ГО Верхняя Тура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DE179-CFE2-47B8-9210-28E1D458C7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/>
              <a:t>Собенина Н.А., ГО Верхняя Тура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44BF68-BF0A-40E1-ACF4-696ECDBC4C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20" y="273629"/>
            <a:ext cx="3008160" cy="116076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521" y="273629"/>
            <a:ext cx="5112000" cy="585277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920" y="1434391"/>
            <a:ext cx="3008160" cy="4692013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/>
              <a:t>Собенина Н.А., ГО Верхняя Тура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8303E-3765-41AD-90CC-8934388973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801" y="4800025"/>
            <a:ext cx="5486400" cy="56742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801" y="612065"/>
            <a:ext cx="5486400" cy="4115952"/>
          </a:xfrm>
        </p:spPr>
        <p:txBody>
          <a:bodyPr/>
          <a:lstStyle>
            <a:lvl1pPr marL="0" indent="0">
              <a:buNone/>
              <a:defRPr sz="2900"/>
            </a:lvl1pPr>
            <a:lvl2pPr marL="414726" indent="0">
              <a:buNone/>
              <a:defRPr sz="2500"/>
            </a:lvl2pPr>
            <a:lvl3pPr marL="829452" indent="0">
              <a:buNone/>
              <a:defRPr sz="2200"/>
            </a:lvl3pPr>
            <a:lvl4pPr marL="1244178" indent="0">
              <a:buNone/>
              <a:defRPr sz="1800"/>
            </a:lvl4pPr>
            <a:lvl5pPr marL="1658904" indent="0">
              <a:buNone/>
              <a:defRPr sz="1800"/>
            </a:lvl5pPr>
            <a:lvl6pPr marL="2073631" indent="0">
              <a:buNone/>
              <a:defRPr sz="1800"/>
            </a:lvl6pPr>
            <a:lvl7pPr marL="2488357" indent="0">
              <a:buNone/>
              <a:defRPr sz="1800"/>
            </a:lvl7pPr>
            <a:lvl8pPr marL="2903083" indent="0">
              <a:buNone/>
              <a:defRPr sz="1800"/>
            </a:lvl8pPr>
            <a:lvl9pPr marL="3317809" indent="0">
              <a:buNone/>
              <a:defRPr sz="18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801" y="5367444"/>
            <a:ext cx="5486400" cy="805044"/>
          </a:xfrm>
        </p:spPr>
        <p:txBody>
          <a:bodyPr/>
          <a:lstStyle>
            <a:lvl1pPr marL="0" indent="0">
              <a:buNone/>
              <a:defRPr sz="1300"/>
            </a:lvl1pPr>
            <a:lvl2pPr marL="414726" indent="0">
              <a:buNone/>
              <a:defRPr sz="1100"/>
            </a:lvl2pPr>
            <a:lvl3pPr marL="829452" indent="0">
              <a:buNone/>
              <a:defRPr sz="900"/>
            </a:lvl3pPr>
            <a:lvl4pPr marL="1244178" indent="0">
              <a:buNone/>
              <a:defRPr sz="800"/>
            </a:lvl4pPr>
            <a:lvl5pPr marL="1658904" indent="0">
              <a:buNone/>
              <a:defRPr sz="800"/>
            </a:lvl5pPr>
            <a:lvl6pPr marL="2073631" indent="0">
              <a:buNone/>
              <a:defRPr sz="800"/>
            </a:lvl6pPr>
            <a:lvl7pPr marL="2488357" indent="0">
              <a:buNone/>
              <a:defRPr sz="800"/>
            </a:lvl7pPr>
            <a:lvl8pPr marL="2903083" indent="0">
              <a:buNone/>
              <a:defRPr sz="800"/>
            </a:lvl8pPr>
            <a:lvl9pPr marL="3317809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/>
              <a:t>Собенина Н.А., ГО Верхняя Тура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BB4CC-0628-4779-9350-05F51D4EAC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6481" y="273629"/>
            <a:ext cx="8226720" cy="114348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481" y="1604329"/>
            <a:ext cx="8226720" cy="452495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5602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6481" y="6247376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656650" algn="l"/>
                <a:tab pos="1313299" algn="l"/>
                <a:tab pos="1969949" algn="l"/>
              </a:tabLst>
              <a:defRPr sz="1300">
                <a:solidFill>
                  <a:srgbClr val="000000"/>
                </a:solidFill>
                <a:latin typeface="Times New Roman" pitchFamily="18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680" y="6247376"/>
            <a:ext cx="289728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defRPr sz="13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r>
              <a:rPr lang="ru-RU"/>
              <a:t>Собенина Н.А., ГО Верхняя Тура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6321" y="6247376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656650" algn="l"/>
                <a:tab pos="1313299" algn="l"/>
                <a:tab pos="1969949" algn="l"/>
              </a:tabLst>
              <a:defRPr sz="1300">
                <a:solidFill>
                  <a:srgbClr val="000000"/>
                </a:solidFill>
                <a:latin typeface="Times New Roman" pitchFamily="18" charset="0"/>
                <a:ea typeface="+mn-ea"/>
                <a:cs typeface="Arial Unicode MS" charset="0"/>
              </a:defRPr>
            </a:lvl1pPr>
          </a:lstStyle>
          <a:p>
            <a:pPr>
              <a:defRPr/>
            </a:pPr>
            <a:fld id="{5ABEDDD9-1573-4824-A659-85A4BCB68E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407526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07526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2pPr>
      <a:lvl3pPr algn="ctr" defTabSz="407526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3pPr>
      <a:lvl4pPr algn="ctr" defTabSz="407526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4pPr>
      <a:lvl5pPr algn="ctr" defTabSz="407526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5pPr>
      <a:lvl6pPr marL="2280994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6pPr>
      <a:lvl7pPr marL="2695720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7pPr>
      <a:lvl8pPr marL="3110446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8pPr>
      <a:lvl9pPr marL="3525172" indent="-207363" algn="ctr" defTabSz="40752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000">
          <a:solidFill>
            <a:srgbClr val="000000"/>
          </a:solidFill>
          <a:latin typeface="Arial" charset="0"/>
          <a:ea typeface="MS Gothic" charset="0"/>
          <a:cs typeface="MS Gothic" charset="0"/>
        </a:defRPr>
      </a:lvl9pPr>
    </p:titleStyle>
    <p:bodyStyle>
      <a:lvl1pPr marL="311045" indent="-311045" algn="l" defTabSz="407526" rtl="0" eaLnBrk="0" fontAlgn="base" hangingPunct="0">
        <a:lnSpc>
          <a:spcPct val="93000"/>
        </a:lnSpc>
        <a:spcBef>
          <a:spcPct val="0"/>
        </a:spcBef>
        <a:spcAft>
          <a:spcPts val="1293"/>
        </a:spcAft>
        <a:buClr>
          <a:srgbClr val="000000"/>
        </a:buClr>
        <a:buSzPct val="100000"/>
        <a:buFont typeface="Times New Roman" pitchFamily="18" charset="0"/>
        <a:buChar char="•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673930" indent="-259204" algn="l" defTabSz="407526" rtl="0" eaLnBrk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itchFamily="18" charset="0"/>
        <a:buChar char="–"/>
        <a:defRPr sz="2500">
          <a:solidFill>
            <a:srgbClr val="000000"/>
          </a:solidFill>
          <a:latin typeface="+mn-lt"/>
          <a:ea typeface="+mn-ea"/>
          <a:cs typeface="+mn-cs"/>
        </a:defRPr>
      </a:lvl2pPr>
      <a:lvl3pPr marL="1036815" indent="-207363" algn="l" defTabSz="407526" rtl="0" eaLnBrk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itchFamily="18" charset="0"/>
        <a:buChar char="•"/>
        <a:defRPr sz="2200">
          <a:solidFill>
            <a:srgbClr val="000000"/>
          </a:solidFill>
          <a:latin typeface="+mn-lt"/>
          <a:ea typeface="+mn-ea"/>
          <a:cs typeface="+mn-cs"/>
        </a:defRPr>
      </a:lvl3pPr>
      <a:lvl4pPr marL="1451541" indent="-207363" algn="l" defTabSz="407526" rtl="0" eaLnBrk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itchFamily="18" charset="0"/>
        <a:buChar char="–"/>
        <a:defRPr sz="1800">
          <a:solidFill>
            <a:srgbClr val="000000"/>
          </a:solidFill>
          <a:latin typeface="+mn-lt"/>
          <a:ea typeface="+mn-ea"/>
          <a:cs typeface="+mn-cs"/>
        </a:defRPr>
      </a:lvl4pPr>
      <a:lvl5pPr marL="1866268" indent="-207363" algn="l" defTabSz="407526" rtl="0" eaLnBrk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8" charset="0"/>
        <a:buChar char="»"/>
        <a:defRPr sz="1800">
          <a:solidFill>
            <a:srgbClr val="000000"/>
          </a:solidFill>
          <a:latin typeface="+mn-lt"/>
          <a:ea typeface="+mn-ea"/>
          <a:cs typeface="+mn-cs"/>
        </a:defRPr>
      </a:lvl5pPr>
      <a:lvl6pPr marL="2280994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8" charset="0"/>
        <a:defRPr sz="1800">
          <a:solidFill>
            <a:srgbClr val="000000"/>
          </a:solidFill>
          <a:latin typeface="+mn-lt"/>
          <a:ea typeface="+mn-ea"/>
          <a:cs typeface="+mn-cs"/>
        </a:defRPr>
      </a:lvl6pPr>
      <a:lvl7pPr marL="2695720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8" charset="0"/>
        <a:defRPr sz="1800">
          <a:solidFill>
            <a:srgbClr val="000000"/>
          </a:solidFill>
          <a:latin typeface="+mn-lt"/>
          <a:ea typeface="+mn-ea"/>
          <a:cs typeface="+mn-cs"/>
        </a:defRPr>
      </a:lvl7pPr>
      <a:lvl8pPr marL="3110446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8" charset="0"/>
        <a:defRPr sz="1800">
          <a:solidFill>
            <a:srgbClr val="000000"/>
          </a:solidFill>
          <a:latin typeface="+mn-lt"/>
          <a:ea typeface="+mn-ea"/>
          <a:cs typeface="+mn-cs"/>
        </a:defRPr>
      </a:lvl8pPr>
      <a:lvl9pPr marL="3525172" indent="-207363" algn="l" defTabSz="407526" rtl="0" fontAlgn="base" hangingPunct="0">
        <a:lnSpc>
          <a:spcPct val="93000"/>
        </a:lnSpc>
        <a:spcBef>
          <a:spcPct val="0"/>
        </a:spcBef>
        <a:spcAft>
          <a:spcPts val="261"/>
        </a:spcAft>
        <a:buClr>
          <a:srgbClr val="000000"/>
        </a:buClr>
        <a:buSzPct val="100000"/>
        <a:buFont typeface="Times New Roman" pitchFamily="18" charset="0"/>
        <a:defRPr sz="18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726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9452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178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8904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73631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88357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03083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17809" algn="l" defTabSz="82945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A4ADCEA-2BF1-4EA0-BFD8-203F9AB3360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721" r:id="rId12"/>
    <p:sldLayoutId id="2147483734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9219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0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1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2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3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4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5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6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7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8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9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30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31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32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33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9234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35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36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37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29ACD4F0-7DA8-4E2F-993E-CA2EB2650A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23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ransition>
    <p:blinds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F5D8E360-60DB-4E13-BDD4-89288925645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A2B2C73-F394-47A6-B7D4-31B891F6EAC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ransition spd="slow" advTm="5000">
    <p:zo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proza.ru/pics/2008/04/23/381.jpg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C:\Documents%20and%20Settings\&#1051;&#1102;&#1089;&#1077;&#1085;&#1100;&#1082;&#1072;\&#1052;&#1086;&#1080;%20&#1076;&#1086;&#1082;&#1091;&#1084;&#1077;&#1085;&#1090;&#1099;\&#1086;&#1093;&#1088;&#1072;&#1085;&#1072;%20&#1086;&#1082;&#1088;%20&#1089;&#1088;&#1077;&#1076;&#1099;\&#1089;&#1083;2.wav" TargetMode="Externa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52.wmf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56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3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0" y="428605"/>
            <a:ext cx="9144000" cy="2714644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7593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kern="10" dirty="0" smtClean="0">
                <a:ln w="11430">
                  <a:solidFill>
                    <a:srgbClr val="C000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Стражи земных </a:t>
            </a:r>
            <a:r>
              <a:rPr lang="ru-RU" sz="3600" b="1" kern="10" dirty="0" smtClean="0">
                <a:ln w="11430">
                  <a:solidFill>
                    <a:srgbClr val="C00000"/>
                  </a:solidFill>
                </a:ln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/>
              </a:rPr>
              <a:t>друзей</a:t>
            </a:r>
            <a:endParaRPr lang="ru-RU" sz="3600" b="1" kern="10" dirty="0">
              <a:ln w="11430">
                <a:solidFill>
                  <a:srgbClr val="C00000"/>
                </a:solidFill>
              </a:ln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3357554" y="5929330"/>
            <a:ext cx="5786446" cy="720707"/>
          </a:xfrm>
          <a:prstGeom prst="rect">
            <a:avLst/>
          </a:prstGeom>
          <a:solidFill>
            <a:srgbClr val="FFCCCC"/>
          </a:solidFill>
          <a:ln w="2857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r>
              <a:rPr lang="ru-RU" sz="2800" b="1" dirty="0" smtClean="0">
                <a:solidFill>
                  <a:srgbClr val="800000"/>
                </a:solidFill>
              </a:rPr>
              <a:t>Автор:  </a:t>
            </a:r>
            <a:r>
              <a:rPr lang="ru-RU" sz="2800" b="1" dirty="0" smtClean="0">
                <a:solidFill>
                  <a:srgbClr val="7030A0"/>
                </a:solidFill>
              </a:rPr>
              <a:t>Ивина Дарья   4Г класс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6" name="Picture 5" descr="D:\клипарты\люди\19376f9e3df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357430"/>
            <a:ext cx="3852863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  <p:bldP spid="205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D1FF"/>
            </a:gs>
            <a:gs pos="100000">
              <a:srgbClr val="9F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62"/>
          <a:stretch>
            <a:fillRect/>
          </a:stretch>
        </p:blipFill>
        <p:spPr bwMode="auto">
          <a:xfrm>
            <a:off x="285720" y="1500174"/>
            <a:ext cx="3313112" cy="3233737"/>
          </a:xfrm>
          <a:prstGeom prst="rect">
            <a:avLst/>
          </a:prstGeom>
          <a:noFill/>
        </p:spPr>
      </p:pic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4286248" y="0"/>
            <a:ext cx="4857752" cy="6858000"/>
            <a:chOff x="2768" y="91"/>
            <a:chExt cx="2879" cy="4156"/>
          </a:xfrm>
        </p:grpSpPr>
        <p:pic>
          <p:nvPicPr>
            <p:cNvPr id="12298" name="Picture 10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768" y="91"/>
              <a:ext cx="2879" cy="4156"/>
            </a:xfrm>
            <a:prstGeom prst="rect">
              <a:avLst/>
            </a:prstGeom>
            <a:noFill/>
            <a:ln w="57150">
              <a:solidFill>
                <a:srgbClr val="000066"/>
              </a:solidFill>
              <a:miter lim="800000"/>
              <a:headEnd/>
              <a:tailEnd/>
            </a:ln>
            <a:effectLst/>
          </p:spPr>
        </p:pic>
        <p:pic>
          <p:nvPicPr>
            <p:cNvPr id="12299" name="Picture 11" descr="подснежники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96" y="674"/>
              <a:ext cx="1497" cy="1123"/>
            </a:xfrm>
            <a:prstGeom prst="rect">
              <a:avLst/>
            </a:prstGeom>
            <a:noFill/>
            <a:ln w="57150">
              <a:solidFill>
                <a:srgbClr val="000066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Запомни правило!</a:t>
            </a:r>
          </a:p>
        </p:txBody>
      </p:sp>
      <p:sp>
        <p:nvSpPr>
          <p:cNvPr id="116741" name="Rectangle 5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ru-RU"/>
              <a:t>Находясь в природе, нельзя срывать растения для букетов. Букеты можно составлять только из тех растений, которые выращены человеком.</a:t>
            </a:r>
          </a:p>
        </p:txBody>
      </p:sp>
      <p:sp>
        <p:nvSpPr>
          <p:cNvPr id="116742" name="Rectangle 6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r>
              <a:rPr lang="ru-RU"/>
              <a:t>Собирать лекарственные растения можно только в тех местах, где их много. Часть растений нужно обязательно оставлять в природе</a:t>
            </a:r>
            <a:r>
              <a:rPr lang="ru-RU" sz="2400"/>
              <a:t>.</a:t>
            </a:r>
          </a:p>
        </p:txBody>
      </p:sp>
      <p:pic>
        <p:nvPicPr>
          <p:cNvPr id="11674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4929198"/>
            <a:ext cx="1571625" cy="1714500"/>
          </a:xfrm>
          <a:prstGeom prst="rect">
            <a:avLst/>
          </a:prstGeom>
          <a:noFill/>
        </p:spPr>
      </p:pic>
      <p:pic>
        <p:nvPicPr>
          <p:cNvPr id="116745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5072074"/>
            <a:ext cx="1562100" cy="1600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D1FF"/>
            </a:gs>
            <a:gs pos="50000">
              <a:srgbClr val="9FFFFF"/>
            </a:gs>
            <a:gs pos="100000">
              <a:srgbClr val="FFD1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138" b="9517"/>
          <a:stretch>
            <a:fillRect/>
          </a:stretch>
        </p:blipFill>
        <p:spPr bwMode="auto">
          <a:xfrm>
            <a:off x="71438" y="115888"/>
            <a:ext cx="8677275" cy="663733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429000"/>
            <a:ext cx="9143999" cy="3429000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ru-RU" sz="2000" dirty="0">
                <a:solidFill>
                  <a:srgbClr val="FFFF00"/>
                </a:solidFill>
              </a:rPr>
              <a:t>      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Бывает, что люди, даже не срывая растений, губят их. Причина этого - </a:t>
            </a:r>
            <a:r>
              <a:rPr lang="ru-RU" sz="28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вытаптывание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Идет человек по лесу и не замечает, как у него под ногами ломаются, вытаптываются в землю хрупкие травы. К тому же под ногами людей уплотняется почва. В такой почве остаётся мало воздуха, воды, и растения на ней жить не могут, они 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погибают.</a:t>
            </a:r>
            <a:r>
              <a:rPr lang="ru-RU" sz="2800" dirty="0" smtClean="0">
                <a:solidFill>
                  <a:srgbClr val="FFFF00"/>
                </a:solidFill>
              </a:rPr>
              <a:t>.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118791" name="Picture 7" descr="Картинка 8 из 1242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0"/>
            <a:ext cx="4103687" cy="3182937"/>
          </a:xfrm>
          <a:prstGeom prst="rect">
            <a:avLst/>
          </a:prstGeom>
          <a:noFill/>
        </p:spPr>
      </p:pic>
      <p:pic>
        <p:nvPicPr>
          <p:cNvPr id="4" name="Picture 11" descr="божьи коровки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00174"/>
            <a:ext cx="2219325" cy="809625"/>
          </a:xfrm>
          <a:prstGeom prst="rect">
            <a:avLst/>
          </a:prstGeom>
          <a:noFill/>
        </p:spPr>
      </p:pic>
      <p:pic>
        <p:nvPicPr>
          <p:cNvPr id="5" name="Picture 11" descr="божьи коровки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4675" y="1285860"/>
            <a:ext cx="2219325" cy="8096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7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Запомни правило!</a:t>
            </a:r>
          </a:p>
        </p:txBody>
      </p:sp>
      <p:sp>
        <p:nvSpPr>
          <p:cNvPr id="119820" name="Rectangle 12"/>
          <p:cNvSpPr>
            <a:spLocks noGrp="1" noChangeArrowheads="1"/>
          </p:cNvSpPr>
          <p:nvPr>
            <p:ph type="body" sz="half" idx="3"/>
          </p:nvPr>
        </p:nvSpPr>
        <p:spPr>
          <a:xfrm>
            <a:off x="457200" y="4357693"/>
            <a:ext cx="8229600" cy="1773231"/>
          </a:xfrm>
        </p:spPr>
        <p:txBody>
          <a:bodyPr/>
          <a:lstStyle/>
          <a:p>
            <a:r>
              <a:rPr lang="ru-RU" sz="2400" dirty="0"/>
              <a:t> </a:t>
            </a:r>
            <a:r>
              <a:rPr lang="ru-RU" dirty="0" smtClean="0"/>
              <a:t>На </a:t>
            </a:r>
            <a:r>
              <a:rPr lang="ru-RU" dirty="0"/>
              <a:t>природе, особенно в лесу, нужно стараться ходить по тропинкам, чтобы растения не погибли от </a:t>
            </a:r>
            <a:r>
              <a:rPr lang="ru-RU" dirty="0" err="1"/>
              <a:t>вытаптывания</a:t>
            </a:r>
            <a:r>
              <a:rPr lang="ru-RU" dirty="0"/>
              <a:t>.</a:t>
            </a:r>
            <a:endParaRPr lang="ru-RU" sz="2800" dirty="0"/>
          </a:p>
        </p:txBody>
      </p:sp>
      <p:pic>
        <p:nvPicPr>
          <p:cNvPr id="119821" name="Picture 1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00364" y="1428736"/>
            <a:ext cx="2928958" cy="2500329"/>
          </a:xfrm>
        </p:spPr>
      </p:pic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 b="-6667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2085975" y="1446213"/>
            <a:ext cx="4995863" cy="3089275"/>
          </a:xfrm>
          <a:prstGeom prst="rect">
            <a:avLst/>
          </a:prstGeom>
          <a:solidFill>
            <a:srgbClr val="FFFFCC"/>
          </a:solidFill>
          <a:ln w="762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400">
                <a:solidFill>
                  <a:schemeClr val="accent2"/>
                </a:solidFill>
              </a:rPr>
              <a:t>Любите родную природу–</a:t>
            </a:r>
          </a:p>
          <a:p>
            <a:pPr algn="ctr"/>
            <a:r>
              <a:rPr lang="ru-RU" sz="2400">
                <a:solidFill>
                  <a:schemeClr val="accent2"/>
                </a:solidFill>
              </a:rPr>
              <a:t>Озера, леса и поля,</a:t>
            </a:r>
          </a:p>
          <a:p>
            <a:pPr algn="ctr"/>
            <a:r>
              <a:rPr lang="ru-RU" sz="2400">
                <a:solidFill>
                  <a:schemeClr val="accent2"/>
                </a:solidFill>
              </a:rPr>
              <a:t>Ведь это же наша с тобою</a:t>
            </a:r>
          </a:p>
          <a:p>
            <a:pPr algn="ctr"/>
            <a:r>
              <a:rPr lang="ru-RU" sz="2400">
                <a:solidFill>
                  <a:schemeClr val="accent2"/>
                </a:solidFill>
              </a:rPr>
              <a:t>Навеки родная земля.</a:t>
            </a:r>
          </a:p>
          <a:p>
            <a:pPr algn="ctr"/>
            <a:r>
              <a:rPr lang="ru-RU" sz="2400">
                <a:solidFill>
                  <a:schemeClr val="accent2"/>
                </a:solidFill>
              </a:rPr>
              <a:t>На ней мы с тобою родились,</a:t>
            </a:r>
          </a:p>
          <a:p>
            <a:pPr algn="ctr"/>
            <a:r>
              <a:rPr lang="ru-RU" sz="2400">
                <a:solidFill>
                  <a:schemeClr val="accent2"/>
                </a:solidFill>
              </a:rPr>
              <a:t>Живем мы с тобой на ней,</a:t>
            </a:r>
          </a:p>
          <a:p>
            <a:pPr algn="ctr"/>
            <a:r>
              <a:rPr lang="ru-RU" sz="2400">
                <a:solidFill>
                  <a:schemeClr val="accent2"/>
                </a:solidFill>
              </a:rPr>
              <a:t>Так будем же, люди, все вместе</a:t>
            </a:r>
          </a:p>
          <a:p>
            <a:pPr algn="ctr"/>
            <a:r>
              <a:rPr lang="ru-RU" sz="2400">
                <a:solidFill>
                  <a:schemeClr val="accent2"/>
                </a:solidFill>
              </a:rPr>
              <a:t>Мы к ней относиться добрей.</a:t>
            </a: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FFFFF"/>
            </a:gs>
            <a:gs pos="50000">
              <a:srgbClr val="FFD1FF"/>
            </a:gs>
            <a:gs pos="100000">
              <a:srgbClr val="9F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3429000"/>
            <a:ext cx="2947988" cy="2992438"/>
          </a:xfrm>
          <a:prstGeom prst="rect">
            <a:avLst/>
          </a:prstGeom>
          <a:noFill/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163" y="188913"/>
            <a:ext cx="3457575" cy="3359150"/>
          </a:xfrm>
          <a:prstGeom prst="rect">
            <a:avLst/>
          </a:prstGeom>
          <a:noFill/>
        </p:spPr>
      </p:pic>
      <p:pic>
        <p:nvPicPr>
          <p:cNvPr id="14346" name="Picture 10" descr="ох жи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4463" y="144463"/>
            <a:ext cx="4048125" cy="2952750"/>
          </a:xfrm>
          <a:prstGeom prst="rect">
            <a:avLst/>
          </a:prstGeom>
          <a:noFill/>
          <a:ln w="57150">
            <a:solidFill>
              <a:srgbClr val="993300"/>
            </a:solidFill>
            <a:miter lim="800000"/>
            <a:headEnd/>
            <a:tailEnd/>
          </a:ln>
        </p:spPr>
      </p:pic>
      <p:pic>
        <p:nvPicPr>
          <p:cNvPr id="14347" name="Picture 11" descr="ох птиц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68875" y="3668713"/>
            <a:ext cx="3995738" cy="3000375"/>
          </a:xfrm>
          <a:prstGeom prst="rect">
            <a:avLst/>
          </a:prstGeom>
          <a:noFill/>
          <a:ln w="57150">
            <a:solidFill>
              <a:srgbClr val="9933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Tm="5000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FFFFF"/>
            </a:gs>
            <a:gs pos="50000">
              <a:srgbClr val="FFD1FF"/>
            </a:gs>
            <a:gs pos="100000">
              <a:srgbClr val="9F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0" name="Picture 10" descr="охран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99025" y="142852"/>
            <a:ext cx="4244975" cy="6715148"/>
          </a:xfrm>
          <a:prstGeom prst="rect">
            <a:avLst/>
          </a:prstGeom>
          <a:noFill/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1214422"/>
            <a:ext cx="3887788" cy="38512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4143380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Давайте   сохраним     на лугу, на пруду и   на болоте.</a:t>
            </a:r>
            <a:br>
              <a:rPr lang="ru-RU" sz="3200" b="1" dirty="0" smtClean="0"/>
            </a:br>
            <a:r>
              <a:rPr lang="ru-RU" sz="3200" b="1" dirty="0" smtClean="0"/>
              <a:t>Давайте наши души в мире сохраним,</a:t>
            </a:r>
            <a:br>
              <a:rPr lang="ru-RU" sz="3200" b="1" dirty="0" smtClean="0"/>
            </a:br>
            <a:r>
              <a:rPr lang="ru-RU" sz="3200" b="1" dirty="0" smtClean="0"/>
              <a:t>Тогда мы на Земле </a:t>
            </a:r>
            <a:br>
              <a:rPr lang="ru-RU" sz="3200" b="1" dirty="0" smtClean="0"/>
            </a:br>
            <a:r>
              <a:rPr lang="ru-RU" sz="3200" b="1" dirty="0" smtClean="0"/>
              <a:t> И сами сохранимся!</a:t>
            </a:r>
            <a:endParaRPr lang="ru-RU" sz="3200" b="1" dirty="0"/>
          </a:p>
        </p:txBody>
      </p:sp>
      <p:pic>
        <p:nvPicPr>
          <p:cNvPr id="7" name="Picture 5" descr="посад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0"/>
            <a:ext cx="5454650" cy="4084644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5000">
    <p:comb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FFFFF"/>
            </a:gs>
            <a:gs pos="50000">
              <a:srgbClr val="FFD5FF"/>
            </a:gs>
            <a:gs pos="100000">
              <a:srgbClr val="9F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огон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33375"/>
            <a:ext cx="4257675" cy="3227388"/>
          </a:xfrm>
          <a:prstGeom prst="rect">
            <a:avLst/>
          </a:prstGeom>
          <a:noFill/>
          <a:ln w="57150">
            <a:solidFill>
              <a:srgbClr val="993300"/>
            </a:solidFill>
            <a:miter lim="800000"/>
            <a:headEnd/>
            <a:tailEnd/>
          </a:ln>
        </p:spPr>
      </p:pic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971550" y="3697288"/>
            <a:ext cx="3132138" cy="3116262"/>
            <a:chOff x="793" y="2205"/>
            <a:chExt cx="1973" cy="1963"/>
          </a:xfrm>
        </p:grpSpPr>
        <p:pic>
          <p:nvPicPr>
            <p:cNvPr id="15367" name="Picture 7" descr="костер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89" y="2478"/>
              <a:ext cx="665" cy="1315"/>
            </a:xfrm>
            <a:prstGeom prst="rect">
              <a:avLst/>
            </a:prstGeom>
            <a:noFill/>
          </p:spPr>
        </p:pic>
        <p:pic>
          <p:nvPicPr>
            <p:cNvPr id="15365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93" y="2205"/>
              <a:ext cx="1973" cy="1963"/>
            </a:xfrm>
            <a:prstGeom prst="rect">
              <a:avLst/>
            </a:prstGeom>
            <a:noFill/>
          </p:spPr>
        </p:pic>
      </p:grpSp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95850" y="693738"/>
            <a:ext cx="4068763" cy="5688012"/>
          </a:xfrm>
          <a:prstGeom prst="rect">
            <a:avLst/>
          </a:prstGeom>
          <a:noFill/>
          <a:ln w="57150">
            <a:solidFill>
              <a:srgbClr val="9933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Tm="5000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6699"/>
            </a:gs>
            <a:gs pos="100000">
              <a:srgbClr val="0000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2" name="Picture 22" descr="ох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995863" cy="6858000"/>
          </a:xfrm>
          <a:prstGeom prst="rect">
            <a:avLst/>
          </a:prstGeom>
          <a:noFill/>
        </p:spPr>
      </p:pic>
      <p:pic>
        <p:nvPicPr>
          <p:cNvPr id="5125" name="сл2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55650" y="6237288"/>
            <a:ext cx="304800" cy="304800"/>
          </a:xfrm>
          <a:prstGeom prst="rect">
            <a:avLst/>
          </a:prstGeom>
          <a:noFill/>
        </p:spPr>
      </p:pic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323850" y="4365625"/>
            <a:ext cx="1547813" cy="1439863"/>
            <a:chOff x="0" y="2432"/>
            <a:chExt cx="1355" cy="1253"/>
          </a:xfrm>
        </p:grpSpPr>
        <p:pic>
          <p:nvPicPr>
            <p:cNvPr id="5131" name="Picture 11" descr="мульт ромашки букет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2432"/>
              <a:ext cx="743" cy="981"/>
            </a:xfrm>
            <a:prstGeom prst="rect">
              <a:avLst/>
            </a:prstGeom>
            <a:noFill/>
          </p:spPr>
        </p:pic>
        <p:pic>
          <p:nvPicPr>
            <p:cNvPr id="5133" name="Picture 13" descr="мульт ромашки букет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2" y="2704"/>
              <a:ext cx="743" cy="981"/>
            </a:xfrm>
            <a:prstGeom prst="rect">
              <a:avLst/>
            </a:prstGeom>
            <a:noFill/>
          </p:spPr>
        </p:pic>
      </p:grpSp>
      <p:pic>
        <p:nvPicPr>
          <p:cNvPr id="5134" name="Picture 14" descr="мульт ромашки букет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5300663"/>
            <a:ext cx="1036638" cy="1368425"/>
          </a:xfrm>
          <a:prstGeom prst="rect">
            <a:avLst/>
          </a:prstGeom>
          <a:noFill/>
        </p:spPr>
      </p:pic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6588125" y="4437063"/>
            <a:ext cx="2232025" cy="2305050"/>
            <a:chOff x="3923" y="2432"/>
            <a:chExt cx="1769" cy="1724"/>
          </a:xfrm>
        </p:grpSpPr>
        <p:pic>
          <p:nvPicPr>
            <p:cNvPr id="5129" name="Picture 9" descr="мульт лилия водная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092" y="2704"/>
              <a:ext cx="600" cy="570"/>
            </a:xfrm>
            <a:prstGeom prst="rect">
              <a:avLst/>
            </a:prstGeom>
            <a:noFill/>
          </p:spPr>
        </p:pic>
        <p:pic>
          <p:nvPicPr>
            <p:cNvPr id="5135" name="Picture 15" descr="мульт лилия водная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923" y="3158"/>
              <a:ext cx="600" cy="570"/>
            </a:xfrm>
            <a:prstGeom prst="rect">
              <a:avLst/>
            </a:prstGeom>
            <a:noFill/>
          </p:spPr>
        </p:pic>
        <p:pic>
          <p:nvPicPr>
            <p:cNvPr id="5137" name="Picture 17" descr="мульт лилия водная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785" y="3586"/>
              <a:ext cx="600" cy="570"/>
            </a:xfrm>
            <a:prstGeom prst="rect">
              <a:avLst/>
            </a:prstGeom>
            <a:noFill/>
          </p:spPr>
        </p:pic>
        <p:pic>
          <p:nvPicPr>
            <p:cNvPr id="5138" name="Picture 18" descr="мульт лилия водная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377" y="2432"/>
              <a:ext cx="600" cy="570"/>
            </a:xfrm>
            <a:prstGeom prst="rect">
              <a:avLst/>
            </a:prstGeom>
            <a:noFill/>
          </p:spPr>
        </p:pic>
      </p:grpSp>
      <p:pic>
        <p:nvPicPr>
          <p:cNvPr id="5141" name="Picture 2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375" y="5373688"/>
            <a:ext cx="1738313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43" name="WordArt 23"/>
          <p:cNvSpPr>
            <a:spLocks noChangeArrowheads="1" noChangeShapeType="1" noTextEdit="1"/>
          </p:cNvSpPr>
          <p:nvPr/>
        </p:nvSpPr>
        <p:spPr bwMode="auto">
          <a:xfrm>
            <a:off x="5565775" y="260350"/>
            <a:ext cx="3038475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 dirty="0">
                <a:ln w="635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Нам жить в одной семье</a:t>
            </a:r>
            <a:r>
              <a:rPr lang="ru-RU" sz="2000" kern="10" dirty="0">
                <a:ln w="635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,</a:t>
            </a:r>
          </a:p>
        </p:txBody>
      </p:sp>
      <p:sp>
        <p:nvSpPr>
          <p:cNvPr id="5144" name="WordArt 24"/>
          <p:cNvSpPr>
            <a:spLocks noChangeArrowheads="1" noChangeShapeType="1" noTextEdit="1"/>
          </p:cNvSpPr>
          <p:nvPr/>
        </p:nvSpPr>
        <p:spPr bwMode="auto">
          <a:xfrm>
            <a:off x="5580063" y="620713"/>
            <a:ext cx="2962275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 dirty="0">
                <a:ln w="635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Нам жить в одном кругу,</a:t>
            </a:r>
          </a:p>
        </p:txBody>
      </p:sp>
      <p:sp>
        <p:nvSpPr>
          <p:cNvPr id="5145" name="WordArt 25"/>
          <p:cNvSpPr>
            <a:spLocks noChangeArrowheads="1" noChangeShapeType="1" noTextEdit="1"/>
          </p:cNvSpPr>
          <p:nvPr/>
        </p:nvSpPr>
        <p:spPr bwMode="auto">
          <a:xfrm>
            <a:off x="5580063" y="963613"/>
            <a:ext cx="25146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 dirty="0">
                <a:ln w="635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Идти в одном строю</a:t>
            </a:r>
            <a:r>
              <a:rPr lang="ru-RU" sz="2000" kern="10" dirty="0">
                <a:ln w="635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,</a:t>
            </a:r>
          </a:p>
        </p:txBody>
      </p:sp>
      <p:sp>
        <p:nvSpPr>
          <p:cNvPr id="5146" name="WordArt 26"/>
          <p:cNvSpPr>
            <a:spLocks noChangeArrowheads="1" noChangeShapeType="1" noTextEdit="1"/>
          </p:cNvSpPr>
          <p:nvPr/>
        </p:nvSpPr>
        <p:spPr bwMode="auto">
          <a:xfrm>
            <a:off x="5580063" y="1323975"/>
            <a:ext cx="30099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 dirty="0">
                <a:ln w="635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Лететь в одном полёте...</a:t>
            </a:r>
          </a:p>
        </p:txBody>
      </p:sp>
      <p:sp>
        <p:nvSpPr>
          <p:cNvPr id="5147" name="WordArt 27"/>
          <p:cNvSpPr>
            <a:spLocks noChangeArrowheads="1" noChangeShapeType="1" noTextEdit="1"/>
          </p:cNvSpPr>
          <p:nvPr/>
        </p:nvSpPr>
        <p:spPr bwMode="auto">
          <a:xfrm>
            <a:off x="5580063" y="1684338"/>
            <a:ext cx="22098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 dirty="0">
                <a:ln w="635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Давайте сохраним</a:t>
            </a:r>
          </a:p>
        </p:txBody>
      </p:sp>
      <p:sp>
        <p:nvSpPr>
          <p:cNvPr id="5148" name="WordArt 28"/>
          <p:cNvSpPr>
            <a:spLocks noChangeArrowheads="1" noChangeShapeType="1" noTextEdit="1"/>
          </p:cNvSpPr>
          <p:nvPr/>
        </p:nvSpPr>
        <p:spPr bwMode="auto">
          <a:xfrm>
            <a:off x="5580063" y="2044700"/>
            <a:ext cx="211455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 dirty="0">
                <a:ln w="635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Ромашку на лугу</a:t>
            </a:r>
            <a:r>
              <a:rPr lang="ru-RU" sz="2000" kern="10" dirty="0">
                <a:ln w="635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,</a:t>
            </a:r>
          </a:p>
        </p:txBody>
      </p:sp>
      <p:sp>
        <p:nvSpPr>
          <p:cNvPr id="5149" name="WordArt 29"/>
          <p:cNvSpPr>
            <a:spLocks noChangeArrowheads="1" noChangeShapeType="1" noTextEdit="1"/>
          </p:cNvSpPr>
          <p:nvPr/>
        </p:nvSpPr>
        <p:spPr bwMode="auto">
          <a:xfrm>
            <a:off x="5580063" y="2403475"/>
            <a:ext cx="2143125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 dirty="0">
                <a:ln w="635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Кувшинку на реке</a:t>
            </a:r>
          </a:p>
        </p:txBody>
      </p:sp>
      <p:sp>
        <p:nvSpPr>
          <p:cNvPr id="5150" name="WordArt 30"/>
          <p:cNvSpPr>
            <a:spLocks noChangeArrowheads="1" noChangeShapeType="1" noTextEdit="1"/>
          </p:cNvSpPr>
          <p:nvPr/>
        </p:nvSpPr>
        <p:spPr bwMode="auto">
          <a:xfrm>
            <a:off x="5580063" y="2763838"/>
            <a:ext cx="2600325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 dirty="0">
                <a:ln w="635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И клюкву на болоте...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42" fill="hold"/>
                                        <p:tgtEl>
                                          <p:spTgt spid="51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5"/>
                </p:tgtEl>
              </p:cMediaNode>
            </p:audio>
          </p:childTnLst>
        </p:cTn>
      </p:par>
    </p:tnLst>
    <p:bldLst>
      <p:bldP spid="5143" grpId="0" animBg="1"/>
      <p:bldP spid="5144" grpId="0" animBg="1"/>
      <p:bldP spid="5145" grpId="0" animBg="1"/>
      <p:bldP spid="5146" grpId="0" animBg="1"/>
      <p:bldP spid="5147" grpId="0" animBg="1"/>
      <p:bldP spid="5148" grpId="0" animBg="1"/>
      <p:bldP spid="5149" grpId="0" animBg="1"/>
      <p:bldP spid="515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FFFFF"/>
            </a:gs>
            <a:gs pos="50000">
              <a:srgbClr val="FFD5FF"/>
            </a:gs>
            <a:gs pos="100000">
              <a:srgbClr val="9F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13050" y="3470275"/>
            <a:ext cx="3343275" cy="3198813"/>
          </a:xfrm>
          <a:prstGeom prst="rect">
            <a:avLst/>
          </a:prstGeom>
          <a:noFill/>
        </p:spPr>
      </p:pic>
      <p:pic>
        <p:nvPicPr>
          <p:cNvPr id="16402" name="Picture 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83313" y="188913"/>
            <a:ext cx="2709862" cy="3024187"/>
          </a:xfrm>
          <a:prstGeom prst="rect">
            <a:avLst/>
          </a:prstGeom>
          <a:noFill/>
          <a:ln w="57150">
            <a:solidFill>
              <a:srgbClr val="993300"/>
            </a:solidFill>
            <a:miter lim="800000"/>
            <a:headEnd/>
            <a:tailEnd/>
          </a:ln>
          <a:effectLst/>
        </p:spPr>
      </p:pic>
      <p:pic>
        <p:nvPicPr>
          <p:cNvPr id="16405" name="Picture 2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9A8848"/>
              </a:clrFrom>
              <a:clrTo>
                <a:srgbClr val="9A8848">
                  <a:alpha val="0"/>
                </a:srgbClr>
              </a:clrTo>
            </a:clrChange>
          </a:blip>
          <a:srcRect t="11366"/>
          <a:stretch>
            <a:fillRect/>
          </a:stretch>
        </p:blipFill>
        <p:spPr bwMode="auto">
          <a:xfrm>
            <a:off x="6418263" y="3500438"/>
            <a:ext cx="2330450" cy="3168650"/>
          </a:xfrm>
          <a:prstGeom prst="rect">
            <a:avLst/>
          </a:prstGeom>
          <a:noFill/>
          <a:ln w="57150">
            <a:solidFill>
              <a:srgbClr val="993300"/>
            </a:solidFill>
            <a:miter lim="800000"/>
            <a:headEnd/>
            <a:tailEnd/>
          </a:ln>
          <a:effectLst/>
        </p:spPr>
      </p:pic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252413" y="188913"/>
            <a:ext cx="4751387" cy="3097212"/>
            <a:chOff x="1111" y="482"/>
            <a:chExt cx="3600" cy="2196"/>
          </a:xfrm>
        </p:grpSpPr>
        <p:pic>
          <p:nvPicPr>
            <p:cNvPr id="16406" name="Picture 2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111" y="482"/>
              <a:ext cx="3600" cy="2196"/>
            </a:xfrm>
            <a:prstGeom prst="rect">
              <a:avLst/>
            </a:prstGeom>
            <a:noFill/>
            <a:ln w="57150">
              <a:solidFill>
                <a:srgbClr val="993300"/>
              </a:solidFill>
              <a:miter lim="800000"/>
              <a:headEnd/>
              <a:tailEnd/>
            </a:ln>
            <a:effectLst/>
          </p:spPr>
        </p:pic>
        <p:pic>
          <p:nvPicPr>
            <p:cNvPr id="16398" name="Picture 14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62" y="2251"/>
              <a:ext cx="281" cy="363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  <a:effectLst/>
          </p:spPr>
        </p:pic>
        <p:pic>
          <p:nvPicPr>
            <p:cNvPr id="16399" name="Picture 15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90" y="2341"/>
              <a:ext cx="246" cy="317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6408" name="Picture 24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199" r="5864"/>
          <a:stretch>
            <a:fillRect/>
          </a:stretch>
        </p:blipFill>
        <p:spPr bwMode="auto">
          <a:xfrm>
            <a:off x="142875" y="4005263"/>
            <a:ext cx="2628900" cy="189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5" presetClass="emph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FFFFF"/>
            </a:gs>
            <a:gs pos="50000">
              <a:srgbClr val="FFD5FF"/>
            </a:gs>
            <a:gs pos="100000">
              <a:srgbClr val="9F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2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4681538" cy="3756025"/>
          </a:xfrm>
          <a:prstGeom prst="rect">
            <a:avLst/>
          </a:prstGeom>
          <a:noFill/>
          <a:ln w="57150">
            <a:solidFill>
              <a:srgbClr val="993300"/>
            </a:solidFill>
            <a:miter lim="800000"/>
            <a:headEnd/>
            <a:tailEnd/>
          </a:ln>
          <a:effectLst/>
        </p:spPr>
      </p:pic>
      <p:pic>
        <p:nvPicPr>
          <p:cNvPr id="18438" name="Picture 6" descr="охра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9388" y="1916113"/>
            <a:ext cx="3686175" cy="4681537"/>
          </a:xfrm>
          <a:prstGeom prst="rect">
            <a:avLst/>
          </a:prstGeom>
          <a:noFill/>
          <a:ln w="57150">
            <a:solidFill>
              <a:srgbClr val="993300"/>
            </a:solidFill>
            <a:miter lim="800000"/>
            <a:headEnd/>
            <a:tailEnd/>
          </a:ln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6013" y="4076700"/>
            <a:ext cx="2303462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40" name="Picture 8" descr="знак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3509963"/>
            <a:ext cx="3600450" cy="34480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000"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7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500174"/>
            <a:ext cx="8964612" cy="5357825"/>
          </a:xfrm>
        </p:spPr>
        <p:txBody>
          <a:bodyPr/>
          <a:lstStyle/>
          <a:p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 algn="just"/>
            <a:r>
              <a:rPr lang="ru-RU" sz="2400" dirty="0" smtClean="0"/>
              <a:t> </a:t>
            </a:r>
            <a:r>
              <a:rPr lang="ru-RU" sz="2800" dirty="0"/>
              <a:t>В нашей стране проводится большая работа по охране растений. Редкие растения запрещено собирать. Под особой защитой они находятся в заповедниках. Много редких растений со всего мира выращивают в ботанических садах</a:t>
            </a:r>
            <a:r>
              <a:rPr lang="ru-RU" sz="2800" dirty="0" smtClean="0"/>
              <a:t>.</a:t>
            </a:r>
            <a:endParaRPr lang="ru-RU" sz="2800" dirty="0"/>
          </a:p>
          <a:p>
            <a:pPr algn="just"/>
            <a:r>
              <a:rPr lang="ru-RU" sz="2800" dirty="0"/>
              <a:t> Конечно, охранять надо не только редкие, но и другие, даже обычные виды растений. Каждый должен выполнять правила поведения в природе, больше сажать растений в городах и сёлах.</a:t>
            </a:r>
          </a:p>
        </p:txBody>
      </p:sp>
      <p:pic>
        <p:nvPicPr>
          <p:cNvPr id="5" name="Picture 8" descr="MCj0437805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214290"/>
            <a:ext cx="235745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 descr="божьи коровки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6048375"/>
            <a:ext cx="2219325" cy="8096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kidandplan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 r="-14213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2051050" y="1628774"/>
            <a:ext cx="5453063" cy="3785652"/>
          </a:xfrm>
          <a:prstGeom prst="rect">
            <a:avLst/>
          </a:prstGeom>
          <a:gradFill rotWithShape="1">
            <a:gsLst>
              <a:gs pos="0">
                <a:srgbClr val="CCECFF"/>
              </a:gs>
              <a:gs pos="50000">
                <a:schemeClr val="bg1"/>
              </a:gs>
              <a:gs pos="100000">
                <a:srgbClr val="CCECFF"/>
              </a:gs>
            </a:gsLst>
            <a:lin ang="5400000" scaled="1"/>
          </a:gradFill>
          <a:ln w="76200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dirty="0" smtClean="0"/>
              <a:t> </a:t>
            </a:r>
            <a:r>
              <a:rPr lang="ru-RU" sz="2400" b="1" dirty="0" smtClean="0">
                <a:solidFill>
                  <a:schemeClr val="accent2"/>
                </a:solidFill>
              </a:rPr>
              <a:t>Берегите Землю, берегите</a:t>
            </a:r>
          </a:p>
          <a:p>
            <a:r>
              <a:rPr lang="ru-RU" sz="2400" b="1" dirty="0" smtClean="0">
                <a:solidFill>
                  <a:schemeClr val="accent2"/>
                </a:solidFill>
              </a:rPr>
              <a:t>Жаворонка в </a:t>
            </a:r>
            <a:r>
              <a:rPr lang="ru-RU" sz="2400" b="1" dirty="0" err="1" smtClean="0">
                <a:solidFill>
                  <a:schemeClr val="accent2"/>
                </a:solidFill>
              </a:rPr>
              <a:t>голубом</a:t>
            </a:r>
            <a:r>
              <a:rPr lang="ru-RU" sz="2400" b="1" dirty="0" smtClean="0">
                <a:solidFill>
                  <a:schemeClr val="accent2"/>
                </a:solidFill>
              </a:rPr>
              <a:t> зените</a:t>
            </a:r>
          </a:p>
          <a:p>
            <a:r>
              <a:rPr lang="ru-RU" sz="2400" b="1" dirty="0" smtClean="0">
                <a:solidFill>
                  <a:schemeClr val="accent2"/>
                </a:solidFill>
              </a:rPr>
              <a:t>Бабочку на листьях повилики</a:t>
            </a:r>
          </a:p>
          <a:p>
            <a:r>
              <a:rPr lang="ru-RU" sz="2400" b="1" dirty="0" smtClean="0">
                <a:solidFill>
                  <a:schemeClr val="accent2"/>
                </a:solidFill>
              </a:rPr>
              <a:t>На травинках солнечные блики</a:t>
            </a:r>
          </a:p>
          <a:p>
            <a:r>
              <a:rPr lang="ru-RU" sz="2400" b="1" dirty="0" smtClean="0">
                <a:solidFill>
                  <a:schemeClr val="accent2"/>
                </a:solidFill>
              </a:rPr>
              <a:t>На камнях играющего краба;</a:t>
            </a:r>
          </a:p>
          <a:p>
            <a:r>
              <a:rPr lang="ru-RU" sz="2400" b="1" dirty="0" smtClean="0">
                <a:solidFill>
                  <a:schemeClr val="accent2"/>
                </a:solidFill>
              </a:rPr>
              <a:t>Над пустыней тень от баобаба. </a:t>
            </a:r>
          </a:p>
          <a:p>
            <a:r>
              <a:rPr lang="ru-RU" sz="2400" b="1" dirty="0" smtClean="0">
                <a:solidFill>
                  <a:schemeClr val="accent2"/>
                </a:solidFill>
              </a:rPr>
              <a:t>Ястреба, парящего над полем</a:t>
            </a:r>
          </a:p>
          <a:p>
            <a:r>
              <a:rPr lang="ru-RU" sz="2400" b="1" dirty="0" smtClean="0">
                <a:solidFill>
                  <a:schemeClr val="accent2"/>
                </a:solidFill>
              </a:rPr>
              <a:t>Ясный месяц над речным покоем</a:t>
            </a:r>
          </a:p>
          <a:p>
            <a:r>
              <a:rPr lang="ru-RU" sz="2400" b="1" dirty="0" smtClean="0">
                <a:solidFill>
                  <a:schemeClr val="accent2"/>
                </a:solidFill>
              </a:rPr>
              <a:t>Ласточку, мелькающую  в жите.</a:t>
            </a:r>
          </a:p>
          <a:p>
            <a:r>
              <a:rPr lang="ru-RU" sz="2400" b="1" dirty="0" smtClean="0">
                <a:solidFill>
                  <a:schemeClr val="accent2"/>
                </a:solidFill>
              </a:rPr>
              <a:t>Берегите Землю! Берегите!</a:t>
            </a:r>
          </a:p>
        </p:txBody>
      </p:sp>
      <p:pic>
        <p:nvPicPr>
          <p:cNvPr id="32778" name="Picture 10" descr="092ff9b5fac1e8fba8b6912b2f79bafe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214546" cy="2605348"/>
          </a:xfrm>
          <a:prstGeom prst="rect">
            <a:avLst/>
          </a:prstGeom>
          <a:noFill/>
        </p:spPr>
      </p:pic>
      <p:pic>
        <p:nvPicPr>
          <p:cNvPr id="32780" name="Picture 12" descr="bestgif_narod_ru_57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-357214"/>
            <a:ext cx="2381276" cy="17859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651 0.91348 C -0.84497 0.88549 -0.82465 0.85773 -0.81458 0.84293 C -0.80451 0.82812 -0.80712 0.84524 -0.80486 0.82512 C -0.80278 0.80499 -0.7974 0.81424 -0.80122 0.72241 C -0.80503 0.63034 -0.84965 0.37612 -0.82778 0.27457 C -0.8059 0.17302 -0.70208 0.16493 -0.66997 0.11242 C -0.63785 0.05991 -0.66562 -0.00625 -0.63507 -0.04002 C -0.60451 -0.0738 -0.54809 -0.07333 -0.48681 -0.08976 C -0.42552 -0.10618 -0.32587 -0.14967 -0.26753 -0.1381 C -0.2092 -0.12654 -0.16858 -0.05668 -0.13628 -0.02082 C -0.10399 0.0148 -0.08646 0.06153 -0.07361 0.07703 C -0.06076 0.09252 -0.07135 0.08512 -0.05903 0.07217 C -0.0467 0.05921 -0.02344 0.0296 4.44444E-6 3.97872E-7 " pathEditMode="relative" ptsTypes="aaaaaaaaaaaaA">
                                      <p:cBhvr>
                                        <p:cTn id="6" dur="5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2f407597acf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493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785794"/>
            <a:ext cx="8229600" cy="5429287"/>
          </a:xfrm>
        </p:spPr>
        <p:txBody>
          <a:bodyPr/>
          <a:lstStyle/>
          <a:p>
            <a:pPr marL="0" lvl="0" indent="0" algn="ctr">
              <a:buClr>
                <a:srgbClr val="EEC85E"/>
              </a:buClr>
              <a:buSzPct val="70000"/>
              <a:buNone/>
              <a:defRPr/>
            </a:pPr>
            <a:endParaRPr lang="ru-RU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/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 r="-22684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6" name="WordArt 14"/>
          <p:cNvSpPr>
            <a:spLocks noChangeArrowheads="1" noChangeShapeType="1" noTextEdit="1"/>
          </p:cNvSpPr>
          <p:nvPr/>
        </p:nvSpPr>
        <p:spPr bwMode="auto">
          <a:xfrm>
            <a:off x="714348" y="1125538"/>
            <a:ext cx="8072493" cy="2374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Сохраним жизнь </a:t>
            </a:r>
          </a:p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на Земле!</a:t>
            </a:r>
          </a:p>
        </p:txBody>
      </p:sp>
      <p:pic>
        <p:nvPicPr>
          <p:cNvPr id="33808" name="Picture 16" descr="Картинка 19 из 170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3644900"/>
            <a:ext cx="2263775" cy="30257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 rot="-1132473">
            <a:off x="354908" y="1569943"/>
            <a:ext cx="8290708" cy="1930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936" tIns="41469" rIns="82936" bIns="41469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47014953_1249158239_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571480"/>
            <a:ext cx="91439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800" b="1" i="0" u="none" strike="noStrike" kern="10" cap="none" spc="0" normalizeH="0" baseline="0" noProof="0" dirty="0" smtClean="0">
                <a:ln w="38100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uLnTx/>
                <a:uFillTx/>
                <a:latin typeface="Arial Black"/>
                <a:ea typeface="+mn-ea"/>
                <a:cs typeface="+mn-cs"/>
              </a:rPr>
              <a:t>Как прекрасен этот мир </a:t>
            </a:r>
            <a:r>
              <a:rPr kumimoji="0" lang="ru-RU" sz="5400" b="1" i="0" u="none" strike="noStrike" kern="10" cap="none" spc="0" normalizeH="0" baseline="0" noProof="0" dirty="0" smtClean="0">
                <a:ln w="38100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uLnTx/>
                <a:uFillTx/>
                <a:latin typeface="Arial Black"/>
                <a:ea typeface="+mn-ea"/>
                <a:cs typeface="+mn-cs"/>
              </a:rPr>
              <a:t>!</a:t>
            </a:r>
            <a:endParaRPr kumimoji="0" lang="ru-RU" sz="4000" b="1" i="0" u="none" strike="noStrike" kern="10" cap="none" spc="0" normalizeH="0" baseline="0" noProof="0" dirty="0">
              <a:ln w="38100">
                <a:solidFill>
                  <a:srgbClr val="990033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uLnTx/>
              <a:uFillTx/>
              <a:latin typeface="Arial Black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конституц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341438"/>
            <a:ext cx="3335338" cy="51689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5148263" y="1268413"/>
            <a:ext cx="3455987" cy="5256212"/>
          </a:xfrm>
          <a:prstGeom prst="rect">
            <a:avLst/>
          </a:prstGeom>
          <a:solidFill>
            <a:srgbClr val="FFCCCC"/>
          </a:solidFill>
          <a:ln w="381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ru-RU"/>
          </a:p>
        </p:txBody>
      </p:sp>
      <p:pic>
        <p:nvPicPr>
          <p:cNvPr id="26630" name="Picture 6" descr="конс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1557338"/>
            <a:ext cx="2592388" cy="1879600"/>
          </a:xfrm>
          <a:prstGeom prst="rect">
            <a:avLst/>
          </a:prstGeom>
          <a:noFill/>
        </p:spPr>
      </p:pic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5364163" y="3716338"/>
            <a:ext cx="3240087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1600" b="1">
                <a:solidFill>
                  <a:srgbClr val="CC0000"/>
                </a:solidFill>
              </a:rPr>
              <a:t>Статья 58  Конституции РФ</a:t>
            </a:r>
          </a:p>
          <a:p>
            <a:pPr algn="l">
              <a:spcBef>
                <a:spcPct val="50000"/>
              </a:spcBef>
            </a:pPr>
            <a:r>
              <a:rPr lang="ru-RU" b="1">
                <a:solidFill>
                  <a:srgbClr val="A50021"/>
                </a:solidFill>
              </a:rPr>
              <a:t>гласит: </a:t>
            </a:r>
          </a:p>
          <a:p>
            <a:pPr algn="l">
              <a:spcBef>
                <a:spcPct val="50000"/>
              </a:spcBef>
            </a:pPr>
            <a:r>
              <a:rPr lang="ru-RU" b="1">
                <a:solidFill>
                  <a:srgbClr val="A50021"/>
                </a:solidFill>
              </a:rPr>
              <a:t>« Каждый обязан сохранять  природу  и окружающую   среду, бережно относиться  к природным богатствам».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500034" y="4000504"/>
            <a:ext cx="8365623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ru-RU" sz="2400" b="1" dirty="0">
                <a:solidFill>
                  <a:srgbClr val="CC0000"/>
                </a:solidFill>
              </a:rPr>
              <a:t>         Красная книга Российской Федерации</a:t>
            </a:r>
          </a:p>
          <a:p>
            <a:pPr algn="l"/>
            <a:r>
              <a:rPr lang="ru-RU" sz="2000" b="1" dirty="0">
                <a:solidFill>
                  <a:srgbClr val="A50021"/>
                </a:solidFill>
              </a:rPr>
              <a:t>является   основным   юридическим   документом  в   области </a:t>
            </a:r>
          </a:p>
          <a:p>
            <a:pPr algn="l"/>
            <a:r>
              <a:rPr lang="ru-RU" sz="2000" b="1" dirty="0">
                <a:solidFill>
                  <a:srgbClr val="A50021"/>
                </a:solidFill>
              </a:rPr>
              <a:t>охраны    редких   видов    животных   и   растений   в   России.</a:t>
            </a:r>
          </a:p>
          <a:p>
            <a:pPr algn="l"/>
            <a:endParaRPr lang="ru-RU" sz="2000" b="1" dirty="0">
              <a:solidFill>
                <a:srgbClr val="A50021"/>
              </a:solidFill>
            </a:endParaRPr>
          </a:p>
          <a:p>
            <a:pPr algn="l"/>
            <a:r>
              <a:rPr lang="ru-RU" sz="2000" b="1" dirty="0">
                <a:solidFill>
                  <a:srgbClr val="A50021"/>
                </a:solidFill>
              </a:rPr>
              <a:t>Она содержит данные, характеризующие состояние и условия </a:t>
            </a:r>
          </a:p>
          <a:p>
            <a:pPr algn="l"/>
            <a:r>
              <a:rPr lang="ru-RU" sz="2000" b="1" dirty="0">
                <a:solidFill>
                  <a:srgbClr val="A50021"/>
                </a:solidFill>
              </a:rPr>
              <a:t>существования   редких исчезающих видов (распространение, </a:t>
            </a:r>
          </a:p>
          <a:p>
            <a:pPr algn="l"/>
            <a:r>
              <a:rPr lang="ru-RU" sz="2000" b="1" dirty="0">
                <a:solidFill>
                  <a:srgbClr val="A50021"/>
                </a:solidFill>
              </a:rPr>
              <a:t>численность,    лимитирующие   факторы),   и    перечень   мер, </a:t>
            </a:r>
          </a:p>
          <a:p>
            <a:pPr algn="l"/>
            <a:r>
              <a:rPr lang="ru-RU" sz="2000" b="1" dirty="0">
                <a:solidFill>
                  <a:srgbClr val="A50021"/>
                </a:solidFill>
              </a:rPr>
              <a:t>которые  необходимо  принять для  их   сохранения.</a:t>
            </a:r>
            <a:r>
              <a:rPr lang="ru-RU" sz="2000" dirty="0"/>
              <a:t> </a:t>
            </a:r>
          </a:p>
        </p:txBody>
      </p:sp>
      <p:pic>
        <p:nvPicPr>
          <p:cNvPr id="25606" name="Picture 6" descr="книга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857232"/>
            <a:ext cx="2286000" cy="32004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323850" y="4868863"/>
            <a:ext cx="8509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ru-RU" sz="2000" b="1" dirty="0">
                <a:solidFill>
                  <a:srgbClr val="A50021"/>
                </a:solidFill>
              </a:rPr>
              <a:t>Во   второй   части   Красной   книги  РФ    приведены   сведения</a:t>
            </a:r>
          </a:p>
          <a:p>
            <a:pPr algn="l"/>
            <a:r>
              <a:rPr lang="ru-RU" sz="2000" b="1" dirty="0">
                <a:solidFill>
                  <a:srgbClr val="A50021"/>
                </a:solidFill>
              </a:rPr>
              <a:t>о    нуждающихся   в   охране   533   видах   флоры    республики, </a:t>
            </a:r>
          </a:p>
          <a:p>
            <a:pPr algn="l"/>
            <a:r>
              <a:rPr lang="ru-RU" sz="2000" b="1" dirty="0">
                <a:solidFill>
                  <a:srgbClr val="A50021"/>
                </a:solidFill>
              </a:rPr>
              <a:t>из них 440 — покрытосеменные (цветковые),   11 голосеменные,</a:t>
            </a:r>
          </a:p>
          <a:p>
            <a:pPr algn="l"/>
            <a:r>
              <a:rPr lang="ru-RU" sz="2000" b="1" dirty="0">
                <a:solidFill>
                  <a:srgbClr val="A50021"/>
                </a:solidFill>
              </a:rPr>
              <a:t>10 — папоротниковидные, 4 — плауновидные,  22 - моховидные,</a:t>
            </a:r>
          </a:p>
          <a:p>
            <a:pPr algn="l"/>
            <a:r>
              <a:rPr lang="ru-RU" sz="2000" b="1" dirty="0">
                <a:solidFill>
                  <a:srgbClr val="A50021"/>
                </a:solidFill>
              </a:rPr>
              <a:t>29 — лишайники и 17 — грибы.</a:t>
            </a:r>
            <a:r>
              <a:rPr lang="ru-RU" sz="2000" dirty="0"/>
              <a:t> </a:t>
            </a:r>
          </a:p>
        </p:txBody>
      </p:sp>
      <p:pic>
        <p:nvPicPr>
          <p:cNvPr id="27655" name="Picture 7" descr="de19_01_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765175"/>
            <a:ext cx="3671888" cy="3598863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85720" y="2571744"/>
            <a:ext cx="885828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2800" b="1" dirty="0">
                <a:solidFill>
                  <a:srgbClr val="A50021"/>
                </a:solidFill>
              </a:rPr>
              <a:t>Представим себе, </a:t>
            </a:r>
          </a:p>
          <a:p>
            <a:pPr algn="ctr"/>
            <a:r>
              <a:rPr lang="ru-RU" sz="2800" b="1" dirty="0">
                <a:solidFill>
                  <a:srgbClr val="A50021"/>
                </a:solidFill>
              </a:rPr>
              <a:t>что из нашей жизни исчезли все растения.</a:t>
            </a:r>
          </a:p>
          <a:p>
            <a:pPr algn="ctr"/>
            <a:r>
              <a:rPr lang="ru-RU" sz="2800" b="1" dirty="0">
                <a:solidFill>
                  <a:srgbClr val="A50021"/>
                </a:solidFill>
              </a:rPr>
              <a:t>Как уныло стало за окном!</a:t>
            </a:r>
            <a:r>
              <a:rPr lang="ru-RU" sz="2800" dirty="0"/>
              <a:t> </a:t>
            </a:r>
          </a:p>
        </p:txBody>
      </p:sp>
      <p:sp>
        <p:nvSpPr>
          <p:cNvPr id="28679" name="Oval 7"/>
          <p:cNvSpPr>
            <a:spLocks noChangeArrowheads="1"/>
          </p:cNvSpPr>
          <p:nvPr/>
        </p:nvSpPr>
        <p:spPr bwMode="auto">
          <a:xfrm>
            <a:off x="3708400" y="476250"/>
            <a:ext cx="1849438" cy="2087563"/>
          </a:xfrm>
          <a:prstGeom prst="ellipse">
            <a:avLst/>
          </a:prstGeom>
          <a:solidFill>
            <a:srgbClr val="FFCCCC"/>
          </a:solidFill>
          <a:ln w="2857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ru-RU"/>
          </a:p>
        </p:txBody>
      </p:sp>
      <p:pic>
        <p:nvPicPr>
          <p:cNvPr id="28680" name="Picture 8" descr="ромаш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500042"/>
            <a:ext cx="1285875" cy="1512887"/>
          </a:xfrm>
          <a:prstGeom prst="rect">
            <a:avLst/>
          </a:prstGeom>
          <a:noFill/>
        </p:spPr>
      </p:pic>
      <p:pic>
        <p:nvPicPr>
          <p:cNvPr id="28683" name="Picture 11" descr="ночь за окно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4076700"/>
            <a:ext cx="2752725" cy="27813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285720" y="5500702"/>
            <a:ext cx="853601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/>
            <a:r>
              <a:rPr lang="ru-RU" sz="2000" b="1" dirty="0">
                <a:solidFill>
                  <a:srgbClr val="A50021"/>
                </a:solidFill>
              </a:rPr>
              <a:t>Для  того, чтобы  растения не исчезли из нашей </a:t>
            </a:r>
            <a:r>
              <a:rPr lang="ru-RU" sz="2000" b="1" dirty="0" smtClean="0">
                <a:solidFill>
                  <a:srgbClr val="A50021"/>
                </a:solidFill>
              </a:rPr>
              <a:t>жизни, каждому  </a:t>
            </a:r>
            <a:r>
              <a:rPr lang="ru-RU" sz="2000" b="1" dirty="0">
                <a:solidFill>
                  <a:srgbClr val="A50021"/>
                </a:solidFill>
              </a:rPr>
              <a:t>человеку необходимо научиться  </a:t>
            </a:r>
            <a:r>
              <a:rPr lang="ru-RU" sz="2000" b="1" dirty="0" smtClean="0">
                <a:solidFill>
                  <a:srgbClr val="A50021"/>
                </a:solidFill>
              </a:rPr>
              <a:t>бережному отношению </a:t>
            </a:r>
            <a:r>
              <a:rPr lang="ru-RU" sz="2000" b="1" dirty="0">
                <a:solidFill>
                  <a:srgbClr val="A50021"/>
                </a:solidFill>
              </a:rPr>
              <a:t>к миру растений, а для этого знать, что </a:t>
            </a:r>
            <a:r>
              <a:rPr lang="ru-RU" sz="2000" b="1" dirty="0" smtClean="0">
                <a:solidFill>
                  <a:srgbClr val="A50021"/>
                </a:solidFill>
              </a:rPr>
              <a:t>ему угрожает</a:t>
            </a:r>
            <a:r>
              <a:rPr lang="ru-RU" sz="2000" b="1" dirty="0">
                <a:solidFill>
                  <a:srgbClr val="A50021"/>
                </a:solidFill>
              </a:rPr>
              <a:t>.</a:t>
            </a:r>
          </a:p>
        </p:txBody>
      </p:sp>
      <p:pic>
        <p:nvPicPr>
          <p:cNvPr id="17410" name="Picture 2" descr="http://www.bayern.de/Bild/original_59791/Экология,Russis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071546"/>
            <a:ext cx="6416725" cy="425768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71481"/>
            <a:ext cx="7358082" cy="4071966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ru-RU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Ты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должен над цветами наклониться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Не для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того,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чтобы рвать или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срывать,</a:t>
            </a: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А чтоб увидеть добрые их лица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И доброе лицо им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показать.</a:t>
            </a: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</p:txBody>
      </p:sp>
      <p:pic>
        <p:nvPicPr>
          <p:cNvPr id="13316" name="Picture 4" descr="MCj0404619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285728"/>
            <a:ext cx="158115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7" descr="oglock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4508500"/>
            <a:ext cx="1428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8" descr="Анимашки Цветы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5619750"/>
            <a:ext cx="1619250" cy="1238250"/>
          </a:xfrm>
          <a:prstGeom prst="rect">
            <a:avLst/>
          </a:prstGeom>
          <a:noFill/>
        </p:spPr>
      </p:pic>
      <p:pic>
        <p:nvPicPr>
          <p:cNvPr id="7" name="Picture 18" descr="Анимашки Цветы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619750"/>
            <a:ext cx="1619250" cy="1238250"/>
          </a:xfrm>
          <a:prstGeom prst="rect">
            <a:avLst/>
          </a:prstGeom>
          <a:noFill/>
        </p:spPr>
      </p:pic>
      <p:pic>
        <p:nvPicPr>
          <p:cNvPr id="8" name="Picture 18" descr="Анимашки Цветы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5619750"/>
            <a:ext cx="1619250" cy="1238250"/>
          </a:xfrm>
          <a:prstGeom prst="rect">
            <a:avLst/>
          </a:prstGeom>
          <a:noFill/>
        </p:spPr>
      </p:pic>
      <p:pic>
        <p:nvPicPr>
          <p:cNvPr id="9" name="Picture 18" descr="Анимашки Цветы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619750"/>
            <a:ext cx="1619250" cy="1238250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S Gothic"/>
        <a:cs typeface="MS Gothic"/>
      </a:majorFont>
      <a:minorFont>
        <a:latin typeface="Arial"/>
        <a:ea typeface="MS Gothic"/>
        <a:cs typeface="MS Gothic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520</Words>
  <Application>Microsoft Office PowerPoint</Application>
  <PresentationFormat>Экран (4:3)</PresentationFormat>
  <Paragraphs>72</Paragraphs>
  <Slides>27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1_Тема Office</vt:lpstr>
      <vt:lpstr>Оформление по умолчанию</vt:lpstr>
      <vt:lpstr>Склон</vt:lpstr>
      <vt:lpstr>2_Оформление по умолчанию</vt:lpstr>
      <vt:lpstr>1_Оформление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Запомни правило!</vt:lpstr>
      <vt:lpstr>Слайд 12</vt:lpstr>
      <vt:lpstr>Слайд 13</vt:lpstr>
      <vt:lpstr>Запомни правило!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Дашуля</dc:creator>
  <cp:lastModifiedBy>Дашуля</cp:lastModifiedBy>
  <cp:revision>14</cp:revision>
  <dcterms:created xsi:type="dcterms:W3CDTF">2012-05-10T17:41:41Z</dcterms:created>
  <dcterms:modified xsi:type="dcterms:W3CDTF">2012-05-10T19:58:02Z</dcterms:modified>
</cp:coreProperties>
</file>