
<file path=[Content_Types].xml><?xml version="1.0" encoding="utf-8"?>
<Types xmlns="http://schemas.openxmlformats.org/package/2006/content-types">
  <Override ContentType="application/vnd.openxmlformats-officedocument.presentationml.slide+xml" PartName="/ppt/slides/slide6.xml"/>
  <Override ContentType="application/vnd.openxmlformats-officedocument.presentationml.slide+xml" PartName="/ppt/slides/slide29.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26.xml"/>
  <Override ContentType="application/vnd.openxmlformats-officedocument.presentationml.slide+xml" PartName="/ppt/slides/slide27.xml"/>
  <Override ContentType="application/vnd.openxmlformats-officedocument.presentationml.presProps+xml" PartName="/ppt/presProps.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theme+xml" PartName="/ppt/theme/theme1.xml"/>
  <Default ContentType="image/jpeg" Extension="jpeg"/>
  <Override ContentType="application/vnd.openxmlformats-officedocument.presentationml.slideLayout+xml" PartName="/ppt/slideLayouts/slideLayout2.xml"/>
  <Override ContentType="application/vnd.openxmlformats-officedocument.presentationml.slideLayout+xml" PartName="/ppt/slideLayouts/slideLayout3.xml"/>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0.xml"/>
  <Default ContentType="image/gif" Extension="gif"/>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presentationml.slide+xml" PartName="/ppt/slides/slide5.xml"/>
  <Override ContentType="application/vnd.openxmlformats-officedocument.presentationml.slide+xml" PartName="/ppt/slides/slide19.xml"/>
  <Override ContentType="application/vnd.openxmlformats-officedocument.presentationml.slide+xml" PartName="/ppt/slides/slide28.xml"/>
  <Override ContentType="application/vnd.openxmlformats-officedocument.presentationml.slideLayout+xml" PartName="/ppt/slideLayouts/slideLayout7.xml"/>
  <Default ContentType="image/png" Extension="png"/>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51B89"/>
    <a:srgbClr val="1CE45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91" autoAdjust="0"/>
    <p:restoredTop sz="94660"/>
  </p:normalViewPr>
  <p:slideViewPr>
    <p:cSldViewPr>
      <p:cViewPr>
        <p:scale>
          <a:sx n="80" d="100"/>
          <a:sy n="80" d="100"/>
        </p:scale>
        <p:origin x="-1644" y="-1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06.04.2011</a:t>
            </a:fld>
            <a:endParaRPr lang="ru-RU" dirty="0"/>
          </a:p>
        </p:txBody>
      </p:sp>
      <p:sp>
        <p:nvSpPr>
          <p:cNvPr id="17" name="Нижний колонтитул 16"/>
          <p:cNvSpPr>
            <a:spLocks noGrp="1"/>
          </p:cNvSpPr>
          <p:nvPr>
            <p:ph type="ftr" sz="quarter" idx="11"/>
          </p:nvPr>
        </p:nvSpPr>
        <p:spPr/>
        <p:txBody>
          <a:bodyPr/>
          <a:lstStyle/>
          <a:p>
            <a:endParaRPr lang="ru-RU" dirty="0"/>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dirty="0"/>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transition spd="med" advClick="0" advTm="10000">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06.04.2011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spd="med" advClick="0" advTm="10000">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06.04.2011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spd="med" advClick="0" advTm="10000">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06.04.2011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spd="med" advClick="0" advTm="10000">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06.04.2011</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dirty="0"/>
          </a:p>
        </p:txBody>
      </p:sp>
    </p:spTree>
  </p:cSld>
  <p:clrMapOvr>
    <a:overrideClrMapping bg1="dk1" tx1="lt1" bg2="dk2" tx2="lt2" accent1="accent1" accent2="accent2" accent3="accent3" accent4="accent4" accent5="accent5" accent6="accent6" hlink="hlink" folHlink="folHlink"/>
  </p:clrMapOvr>
  <p:transition spd="med" advClick="0" advTm="10000">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06.04.2011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spd="med" advClick="0" advTm="10000">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06.04.2011</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spd="med" advClick="0" advTm="10000">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06.04.2011</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spd="med" advClick="0" advTm="10000">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06.04.2011</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spd="med" advClick="0" advTm="10000">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06.04.2011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spd="med" advClick="0" advTm="10000">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dirty="0"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06.04.2011</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dirty="0"/>
          </a:p>
        </p:txBody>
      </p:sp>
    </p:spTree>
  </p:cSld>
  <p:clrMapOvr>
    <a:masterClrMapping/>
  </p:clrMapOvr>
  <p:transition spd="med" advClick="0" advTm="10000">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06.04.2011</a:t>
            </a:fld>
            <a:endParaRPr lang="ru-RU" dirty="0"/>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dirty="0"/>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med" advClick="0" advTm="10000">
    <p:wedge/>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6.xml"/><Relationship Id="rId5" Type="http://schemas.openxmlformats.org/officeDocument/2006/relationships/image" Target="../media/image33.jpeg"/><Relationship Id="rId4" Type="http://schemas.openxmlformats.org/officeDocument/2006/relationships/image" Target="../media/image32.jpeg"/></Relationships>
</file>

<file path=ppt/slides/_rels/slide1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6.xml"/><Relationship Id="rId5" Type="http://schemas.openxmlformats.org/officeDocument/2006/relationships/image" Target="../media/image37.jpeg"/><Relationship Id="rId4" Type="http://schemas.openxmlformats.org/officeDocument/2006/relationships/image" Target="../media/image36.jpeg"/></Relationships>
</file>

<file path=ppt/slides/_rels/slide1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6.xml"/><Relationship Id="rId4" Type="http://schemas.openxmlformats.org/officeDocument/2006/relationships/image" Target="../media/image40.jpeg"/></Relationships>
</file>

<file path=ppt/slides/_rels/slide13.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6.xml"/><Relationship Id="rId4" Type="http://schemas.openxmlformats.org/officeDocument/2006/relationships/image" Target="../media/image43.jpeg"/></Relationships>
</file>

<file path=ppt/slides/_rels/slide14.xml.rels><?xml version="1.0" encoding="UTF-8" standalone="yes"?>
<Relationships xmlns="http://schemas.openxmlformats.org/package/2006/relationships"><Relationship Id="rId2" Type="http://schemas.openxmlformats.org/officeDocument/2006/relationships/image" Target="../media/image44.gif"/><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6.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1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6.xml"/><Relationship Id="rId5" Type="http://schemas.openxmlformats.org/officeDocument/2006/relationships/image" Target="../media/image53.jpeg"/><Relationship Id="rId4" Type="http://schemas.openxmlformats.org/officeDocument/2006/relationships/image" Target="../media/image52.jpeg"/></Relationships>
</file>

<file path=ppt/slides/_rels/slide17.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54.jpeg"/><Relationship Id="rId1" Type="http://schemas.openxmlformats.org/officeDocument/2006/relationships/slideLayout" Target="../slideLayouts/slideLayout6.xml"/><Relationship Id="rId5" Type="http://schemas.openxmlformats.org/officeDocument/2006/relationships/image" Target="../media/image56.jpeg"/><Relationship Id="rId4" Type="http://schemas.openxmlformats.org/officeDocument/2006/relationships/image" Target="../media/image55.jpeg"/></Relationships>
</file>

<file path=ppt/slides/_rels/slide18.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6.xml"/><Relationship Id="rId5" Type="http://schemas.openxmlformats.org/officeDocument/2006/relationships/image" Target="../media/image60.jpeg"/><Relationship Id="rId4" Type="http://schemas.openxmlformats.org/officeDocument/2006/relationships/image" Target="../media/image59.jpeg"/></Relationships>
</file>

<file path=ppt/slides/_rels/slide19.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6.xml"/><Relationship Id="rId5" Type="http://schemas.openxmlformats.org/officeDocument/2006/relationships/image" Target="../media/image64.jpeg"/><Relationship Id="rId4" Type="http://schemas.openxmlformats.org/officeDocument/2006/relationships/image" Target="../media/image63.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5" Type="http://schemas.openxmlformats.org/officeDocument/2006/relationships/image" Target="../media/image8.jpeg"/><Relationship Id="rId4" Type="http://schemas.openxmlformats.org/officeDocument/2006/relationships/image" Target="../media/image7.gif"/></Relationships>
</file>

<file path=ppt/slides/_rels/slide20.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slideLayout" Target="../slideLayouts/slideLayout6.xml"/><Relationship Id="rId5" Type="http://schemas.openxmlformats.org/officeDocument/2006/relationships/image" Target="../media/image68.jpeg"/><Relationship Id="rId4" Type="http://schemas.openxmlformats.org/officeDocument/2006/relationships/image" Target="../media/image67.jpeg"/></Relationships>
</file>

<file path=ppt/slides/_rels/slide21.xml.rels><?xml version="1.0" encoding="UTF-8" standalone="yes"?>
<Relationships xmlns="http://schemas.openxmlformats.org/package/2006/relationships"><Relationship Id="rId2" Type="http://schemas.openxmlformats.org/officeDocument/2006/relationships/image" Target="../media/image69.gif"/><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6.xml"/><Relationship Id="rId5" Type="http://schemas.openxmlformats.org/officeDocument/2006/relationships/image" Target="../media/image73.jpeg"/><Relationship Id="rId4" Type="http://schemas.openxmlformats.org/officeDocument/2006/relationships/image" Target="../media/image72.jpeg"/></Relationships>
</file>

<file path=ppt/slides/_rels/slide24.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gif"/><Relationship Id="rId1" Type="http://schemas.openxmlformats.org/officeDocument/2006/relationships/slideLayout" Target="../slideLayouts/slideLayout6.xml"/><Relationship Id="rId5" Type="http://schemas.openxmlformats.org/officeDocument/2006/relationships/image" Target="../media/image77.jpeg"/><Relationship Id="rId4" Type="http://schemas.openxmlformats.org/officeDocument/2006/relationships/image" Target="../media/image76.jpeg"/></Relationships>
</file>

<file path=ppt/slides/_rels/slide25.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slideLayout" Target="../slideLayouts/slideLayout6.xml"/><Relationship Id="rId5" Type="http://schemas.openxmlformats.org/officeDocument/2006/relationships/image" Target="../media/image81.jpeg"/><Relationship Id="rId4" Type="http://schemas.openxmlformats.org/officeDocument/2006/relationships/image" Target="../media/image80.jpeg"/></Relationships>
</file>

<file path=ppt/slides/_rels/slide26.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jpeg"/><Relationship Id="rId1" Type="http://schemas.openxmlformats.org/officeDocument/2006/relationships/slideLayout" Target="../slideLayouts/slideLayout6.xml"/><Relationship Id="rId5" Type="http://schemas.openxmlformats.org/officeDocument/2006/relationships/image" Target="../media/image85.jpeg"/><Relationship Id="rId4" Type="http://schemas.openxmlformats.org/officeDocument/2006/relationships/image" Target="../media/image84.jpeg"/></Relationships>
</file>

<file path=ppt/slides/_rels/slide27.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jpeg"/><Relationship Id="rId1" Type="http://schemas.openxmlformats.org/officeDocument/2006/relationships/slideLayout" Target="../slideLayouts/slideLayout6.xml"/><Relationship Id="rId5" Type="http://schemas.openxmlformats.org/officeDocument/2006/relationships/image" Target="../media/image89.jpeg"/><Relationship Id="rId4" Type="http://schemas.openxmlformats.org/officeDocument/2006/relationships/image" Target="../media/image88.jpeg"/></Relationships>
</file>

<file path=ppt/slides/_rels/slide28.xml.rels><?xml version="1.0" encoding="UTF-8" standalone="yes"?>
<Relationships xmlns="http://schemas.openxmlformats.org/package/2006/relationships"><Relationship Id="rId3" Type="http://schemas.openxmlformats.org/officeDocument/2006/relationships/image" Target="../media/image91.jpeg"/><Relationship Id="rId7" Type="http://schemas.openxmlformats.org/officeDocument/2006/relationships/image" Target="../media/image95.jpeg"/><Relationship Id="rId2" Type="http://schemas.openxmlformats.org/officeDocument/2006/relationships/image" Target="../media/image90.jpeg"/><Relationship Id="rId1" Type="http://schemas.openxmlformats.org/officeDocument/2006/relationships/slideLayout" Target="../slideLayouts/slideLayout6.xml"/><Relationship Id="rId6" Type="http://schemas.openxmlformats.org/officeDocument/2006/relationships/image" Target="../media/image94.jpeg"/><Relationship Id="rId5" Type="http://schemas.openxmlformats.org/officeDocument/2006/relationships/image" Target="../media/image93.jpeg"/><Relationship Id="rId4" Type="http://schemas.openxmlformats.org/officeDocument/2006/relationships/image" Target="../media/image92.jpeg"/></Relationships>
</file>

<file path=ppt/slides/_rels/slide2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slideLayout" Target="../slideLayouts/slideLayout6.xml"/><Relationship Id="rId1" Type="http://schemas.openxmlformats.org/officeDocument/2006/relationships/audio" Target="file:///C:\Documents%20and%20Settings\&#1054;&#1083;&#1100;&#1082;&#1072;\&#1056;&#1072;&#1073;&#1086;&#1095;&#1080;&#1081;%20&#1089;&#1090;&#1086;&#1083;\+%20&#1084;&#1091;&#1079;\millennium_-_day_after_day.mp3"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 Id="rId5" Type="http://schemas.openxmlformats.org/officeDocument/2006/relationships/image" Target="../media/image13.jpe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3.xml"/><Relationship Id="rId5" Type="http://schemas.openxmlformats.org/officeDocument/2006/relationships/image" Target="../media/image20.jpeg"/><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xml"/><Relationship Id="rId5" Type="http://schemas.openxmlformats.org/officeDocument/2006/relationships/image" Target="../media/image24.jpeg"/><Relationship Id="rId4" Type="http://schemas.openxmlformats.org/officeDocument/2006/relationships/image" Target="../media/image23.jpeg"/></Relationships>
</file>

<file path=ppt/slides/_rels/slide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xml"/><Relationship Id="rId5" Type="http://schemas.openxmlformats.org/officeDocument/2006/relationships/image" Target="../media/image28.jpeg"/><Relationship Id="rId4" Type="http://schemas.openxmlformats.org/officeDocument/2006/relationships/image" Target="../media/image27.jpeg"/></Relationships>
</file>

<file path=ppt/slides/_rels/slide9.xml.rels><?xml version="1.0" encoding="UTF-8" standalone="yes"?>
<Relationships xmlns="http://schemas.openxmlformats.org/package/2006/relationships"><Relationship Id="rId2" Type="http://schemas.openxmlformats.org/officeDocument/2006/relationships/image" Target="../media/image29.gi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ln>
            <a:noFill/>
          </a:ln>
        </p:spPr>
        <p:txBody>
          <a:bodyPr>
            <a:normAutofit fontScale="90000"/>
          </a:bodyPr>
          <a:lstStyle/>
          <a:p>
            <a:r>
              <a:rPr lang="ru-RU" sz="3200" b="0" dirty="0" smtClean="0">
                <a:solidFill>
                  <a:srgbClr val="7030A0"/>
                </a:solidFill>
              </a:rPr>
              <a:t/>
            </a:r>
            <a:br>
              <a:rPr lang="ru-RU" sz="3200" b="0" dirty="0" smtClean="0">
                <a:solidFill>
                  <a:srgbClr val="7030A0"/>
                </a:solidFill>
              </a:rPr>
            </a:br>
            <a:r>
              <a:rPr lang="ru-RU" sz="3200" b="0" dirty="0" smtClean="0">
                <a:solidFill>
                  <a:srgbClr val="7030A0"/>
                </a:solidFill>
              </a:rPr>
              <a:t/>
            </a:r>
            <a:br>
              <a:rPr lang="ru-RU" sz="3200" b="0" dirty="0" smtClean="0">
                <a:solidFill>
                  <a:srgbClr val="7030A0"/>
                </a:solidFill>
              </a:rPr>
            </a:br>
            <a:r>
              <a:rPr lang="ru-RU" sz="3200" b="0" dirty="0" smtClean="0">
                <a:solidFill>
                  <a:srgbClr val="7030A0"/>
                </a:solidFill>
              </a:rPr>
              <a:t/>
            </a:r>
            <a:br>
              <a:rPr lang="ru-RU" sz="3200" b="0" dirty="0" smtClean="0">
                <a:solidFill>
                  <a:srgbClr val="7030A0"/>
                </a:solidFill>
              </a:rPr>
            </a:br>
            <a:r>
              <a:rPr lang="ru-RU" sz="3200" b="0" dirty="0" smtClean="0">
                <a:solidFill>
                  <a:srgbClr val="7030A0"/>
                </a:solidFill>
              </a:rPr>
              <a:t/>
            </a:r>
            <a:br>
              <a:rPr lang="ru-RU" sz="3200" b="0" dirty="0" smtClean="0">
                <a:solidFill>
                  <a:srgbClr val="7030A0"/>
                </a:solidFill>
              </a:rPr>
            </a:br>
            <a:r>
              <a:rPr lang="ru-RU" sz="3200" i="1" cap="none"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«Разнообразие птиц и их значение»</a:t>
            </a:r>
            <a:endParaRPr lang="ru-RU" sz="3200" i="1" cap="none"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Подзаголовок 2"/>
          <p:cNvSpPr>
            <a:spLocks noGrp="1"/>
          </p:cNvSpPr>
          <p:nvPr>
            <p:ph type="subTitle" idx="1"/>
          </p:nvPr>
        </p:nvSpPr>
        <p:spPr>
          <a:xfrm>
            <a:off x="285720" y="3331698"/>
            <a:ext cx="7215238" cy="2240442"/>
          </a:xfrm>
        </p:spPr>
        <p:txBody>
          <a:bodyPr>
            <a:normAutofit fontScale="92500" lnSpcReduction="10000"/>
          </a:bodyPr>
          <a:lstStyle/>
          <a:p>
            <a:endParaRPr lang="ru-RU" dirty="0" smtClean="0"/>
          </a:p>
          <a:p>
            <a:endParaRPr lang="ru-RU" dirty="0" smtClean="0"/>
          </a:p>
          <a:p>
            <a:pPr algn="l"/>
            <a:r>
              <a:rPr lang="ru-RU" dirty="0" smtClean="0"/>
              <a:t>Автор: Зиновьева Ольга, </a:t>
            </a:r>
          </a:p>
          <a:p>
            <a:pPr algn="l"/>
            <a:r>
              <a:rPr lang="ru-RU" dirty="0" smtClean="0"/>
              <a:t>            Максимук Марина</a:t>
            </a:r>
          </a:p>
          <a:p>
            <a:pPr algn="l"/>
            <a:r>
              <a:rPr lang="ru-RU" dirty="0" smtClean="0"/>
              <a:t>ученицы 10 «В» класса</a:t>
            </a:r>
          </a:p>
          <a:p>
            <a:pPr algn="l"/>
            <a:endParaRPr lang="ru-RU" dirty="0" smtClean="0"/>
          </a:p>
          <a:p>
            <a:endParaRPr lang="ru-RU" dirty="0" smtClean="0"/>
          </a:p>
          <a:p>
            <a:endParaRPr lang="ru-RU" dirty="0"/>
          </a:p>
        </p:txBody>
      </p:sp>
      <p:pic>
        <p:nvPicPr>
          <p:cNvPr id="5" name="Рисунок 4" descr="0_37c5_9820abf6_XL.jpeg"/>
          <p:cNvPicPr>
            <a:picLocks noChangeAspect="1"/>
          </p:cNvPicPr>
          <p:nvPr/>
        </p:nvPicPr>
        <p:blipFill>
          <a:blip r:embed="rId2" cstate="print"/>
          <a:stretch>
            <a:fillRect/>
          </a:stretch>
        </p:blipFill>
        <p:spPr>
          <a:xfrm>
            <a:off x="7429520" y="428604"/>
            <a:ext cx="1183578" cy="158326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Рисунок 5" descr="0_44470_8a1c582f_XL.jpeg"/>
          <p:cNvPicPr>
            <a:picLocks noChangeAspect="1"/>
          </p:cNvPicPr>
          <p:nvPr/>
        </p:nvPicPr>
        <p:blipFill>
          <a:blip r:embed="rId3" cstate="print"/>
          <a:stretch>
            <a:fillRect/>
          </a:stretch>
        </p:blipFill>
        <p:spPr>
          <a:xfrm>
            <a:off x="642910" y="428604"/>
            <a:ext cx="1857388" cy="1428760"/>
          </a:xfrm>
          <a:prstGeom prst="rect">
            <a:avLst/>
          </a:prstGeom>
          <a:ln w="88900" cap="sq" cmpd="thickThin">
            <a:solidFill>
              <a:srgbClr val="000000"/>
            </a:solidFill>
            <a:prstDash val="solid"/>
            <a:miter lim="800000"/>
          </a:ln>
          <a:effectLst>
            <a:innerShdw blurRad="76200">
              <a:srgbClr val="000000"/>
            </a:innerShdw>
          </a:effectLst>
        </p:spPr>
      </p:pic>
      <p:pic>
        <p:nvPicPr>
          <p:cNvPr id="7" name="Рисунок 6" descr="ab7fba038e19f3e6de4cbbde7963e0f5.jpg"/>
          <p:cNvPicPr>
            <a:picLocks noChangeAspect="1"/>
          </p:cNvPicPr>
          <p:nvPr/>
        </p:nvPicPr>
        <p:blipFill>
          <a:blip r:embed="rId4" cstate="print"/>
          <a:stretch>
            <a:fillRect/>
          </a:stretch>
        </p:blipFill>
        <p:spPr>
          <a:xfrm>
            <a:off x="6215074" y="3929066"/>
            <a:ext cx="2428892" cy="1643074"/>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spd="med" advClick="0" advTm="10000">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725998"/>
          </a:xfrm>
        </p:spPr>
        <p:txBody>
          <a:bodyPr>
            <a:normAutofit fontScale="90000"/>
          </a:bodyPr>
          <a:lstStyle/>
          <a:p>
            <a:r>
              <a:rPr lang="ru-RU" sz="3600" dirty="0" smtClean="0">
                <a:ln w="17780" cmpd="sng">
                  <a:solidFill>
                    <a:srgbClr val="FFFFFF"/>
                  </a:solidFill>
                  <a:prstDash val="solid"/>
                  <a:miter lim="800000"/>
                </a:ln>
                <a:solidFill>
                  <a:schemeClr val="bg1">
                    <a:lumMod val="65000"/>
                    <a:lumOff val="35000"/>
                  </a:schemeClr>
                </a:solidFill>
                <a:effectLst>
                  <a:outerShdw blurRad="50800" algn="tl" rotWithShape="0">
                    <a:srgbClr val="000000"/>
                  </a:outerShdw>
                </a:effectLst>
              </a:rPr>
              <a:t>Семейство страусообразные</a:t>
            </a:r>
            <a:r>
              <a:rPr lang="ru-RU" sz="3200" dirty="0" smtClean="0">
                <a:ln w="17780" cmpd="sng">
                  <a:solidFill>
                    <a:srgbClr val="FFFFFF"/>
                  </a:solidFill>
                  <a:prstDash val="solid"/>
                  <a:miter lim="800000"/>
                </a:ln>
                <a:solidFill>
                  <a:schemeClr val="bg1">
                    <a:lumMod val="65000"/>
                    <a:lumOff val="35000"/>
                  </a:schemeClr>
                </a:solidFill>
                <a:effectLst>
                  <a:outerShdw blurRad="50800" algn="tl" rotWithShape="0">
                    <a:srgbClr val="000000"/>
                  </a:outerShdw>
                </a:effectLst>
              </a:rPr>
              <a:t>, </a:t>
            </a:r>
            <a:r>
              <a:rPr lang="ru-RU" sz="3600" dirty="0" smtClean="0">
                <a:ln w="17780" cmpd="sng">
                  <a:solidFill>
                    <a:srgbClr val="FFFFFF"/>
                  </a:solidFill>
                  <a:prstDash val="solid"/>
                  <a:miter lim="800000"/>
                </a:ln>
                <a:solidFill>
                  <a:schemeClr val="bg1">
                    <a:lumMod val="65000"/>
                    <a:lumOff val="35000"/>
                  </a:schemeClr>
                </a:solidFill>
                <a:effectLst>
                  <a:outerShdw blurRad="50800" algn="tl" rotWithShape="0">
                    <a:srgbClr val="000000"/>
                  </a:outerShdw>
                </a:effectLst>
              </a:rPr>
              <a:t>например:</a:t>
            </a:r>
            <a:r>
              <a:rPr lang="ru-RU" dirty="0" smtClean="0">
                <a:ln w="17780" cmpd="sng">
                  <a:solidFill>
                    <a:srgbClr val="FFFFFF"/>
                  </a:solidFill>
                  <a:prstDash val="solid"/>
                  <a:miter lim="800000"/>
                </a:ln>
                <a:solidFill>
                  <a:schemeClr val="bg1">
                    <a:lumMod val="65000"/>
                    <a:lumOff val="35000"/>
                  </a:schemeClr>
                </a:solidFill>
                <a:effectLst>
                  <a:outerShdw blurRad="50800" algn="tl" rotWithShape="0">
                    <a:srgbClr val="000000"/>
                  </a:outerShdw>
                </a:effectLst>
              </a:rPr>
              <a:t/>
            </a:r>
            <a:br>
              <a:rPr lang="ru-RU" dirty="0" smtClean="0">
                <a:ln w="17780" cmpd="sng">
                  <a:solidFill>
                    <a:srgbClr val="FFFFFF"/>
                  </a:solidFill>
                  <a:prstDash val="solid"/>
                  <a:miter lim="800000"/>
                </a:ln>
                <a:solidFill>
                  <a:schemeClr val="bg1">
                    <a:lumMod val="65000"/>
                    <a:lumOff val="35000"/>
                  </a:schemeClr>
                </a:solidFill>
                <a:effectLst>
                  <a:outerShdw blurRad="50800" algn="tl" rotWithShape="0">
                    <a:srgbClr val="000000"/>
                  </a:outerShdw>
                </a:effectLst>
              </a:rPr>
            </a:br>
            <a:r>
              <a:rPr lang="ru-RU" dirty="0" smtClean="0">
                <a:ln w="17780" cmpd="sng">
                  <a:solidFill>
                    <a:srgbClr val="FFFFFF"/>
                  </a:solidFill>
                  <a:prstDash val="solid"/>
                  <a:miter lim="800000"/>
                </a:ln>
                <a:solidFill>
                  <a:schemeClr val="bg1">
                    <a:lumMod val="65000"/>
                    <a:lumOff val="35000"/>
                  </a:schemeClr>
                </a:solidFill>
                <a:effectLst>
                  <a:outerShdw blurRad="50800" algn="tl" rotWithShape="0">
                    <a:srgbClr val="000000"/>
                  </a:outerShdw>
                </a:effectLst>
              </a:rPr>
              <a:t/>
            </a:r>
            <a:br>
              <a:rPr lang="ru-RU" dirty="0" smtClean="0">
                <a:ln w="17780" cmpd="sng">
                  <a:solidFill>
                    <a:srgbClr val="FFFFFF"/>
                  </a:solidFill>
                  <a:prstDash val="solid"/>
                  <a:miter lim="800000"/>
                </a:ln>
                <a:solidFill>
                  <a:schemeClr val="bg1">
                    <a:lumMod val="65000"/>
                    <a:lumOff val="35000"/>
                  </a:schemeClr>
                </a:solidFill>
                <a:effectLst>
                  <a:outerShdw blurRad="50800" algn="tl" rotWithShape="0">
                    <a:srgbClr val="000000"/>
                  </a:outerShdw>
                </a:effectLst>
              </a:rPr>
            </a:br>
            <a:r>
              <a:rPr lang="ru-RU" sz="2400" dirty="0" smtClean="0">
                <a:ln w="17780" cmpd="sng">
                  <a:solidFill>
                    <a:srgbClr val="FFFFFF"/>
                  </a:solidFill>
                  <a:prstDash val="solid"/>
                  <a:miter lim="800000"/>
                </a:ln>
                <a:solidFill>
                  <a:srgbClr val="00B050"/>
                </a:solidFill>
                <a:effectLst>
                  <a:outerShdw blurRad="50800" algn="tl" rotWithShape="0">
                    <a:srgbClr val="000000"/>
                  </a:outerShdw>
                </a:effectLst>
              </a:rPr>
              <a:t>-Обыкновенный страус</a:t>
            </a:r>
            <a:br>
              <a:rPr lang="ru-RU" sz="2400" dirty="0" smtClean="0">
                <a:ln w="17780" cmpd="sng">
                  <a:solidFill>
                    <a:srgbClr val="FFFFFF"/>
                  </a:solidFill>
                  <a:prstDash val="solid"/>
                  <a:miter lim="800000"/>
                </a:ln>
                <a:solidFill>
                  <a:srgbClr val="00B050"/>
                </a:solidFill>
                <a:effectLst>
                  <a:outerShdw blurRad="50800" algn="tl" rotWithShape="0">
                    <a:srgbClr val="000000"/>
                  </a:outerShdw>
                </a:effectLst>
              </a:rPr>
            </a:br>
            <a:r>
              <a:rPr lang="ru-RU" sz="2400" dirty="0" smtClean="0">
                <a:ln w="17780" cmpd="sng">
                  <a:solidFill>
                    <a:srgbClr val="FFFFFF"/>
                  </a:solidFill>
                  <a:prstDash val="solid"/>
                  <a:miter lim="800000"/>
                </a:ln>
                <a:solidFill>
                  <a:srgbClr val="00B050"/>
                </a:solidFill>
                <a:effectLst>
                  <a:outerShdw blurRad="50800" algn="tl" rotWithShape="0">
                    <a:srgbClr val="000000"/>
                  </a:outerShdw>
                </a:effectLst>
              </a:rPr>
              <a:t>-Сомалийский страус </a:t>
            </a:r>
            <a:r>
              <a:rPr lang="ru-RU" sz="2400" dirty="0" err="1" smtClean="0">
                <a:ln w="17780" cmpd="sng">
                  <a:solidFill>
                    <a:srgbClr val="FFFFFF"/>
                  </a:solidFill>
                  <a:prstDash val="solid"/>
                  <a:miter lim="800000"/>
                </a:ln>
                <a:solidFill>
                  <a:srgbClr val="00B050"/>
                </a:solidFill>
                <a:effectLst>
                  <a:outerShdw blurRad="50800" algn="tl" rotWithShape="0">
                    <a:srgbClr val="000000"/>
                  </a:outerShdw>
                </a:effectLst>
              </a:rPr>
              <a:t>горайо</a:t>
            </a:r>
            <a:r>
              <a:rPr lang="ru-RU" sz="2400" dirty="0" smtClean="0">
                <a:ln w="17780" cmpd="sng">
                  <a:solidFill>
                    <a:srgbClr val="FFFFFF"/>
                  </a:solidFill>
                  <a:prstDash val="solid"/>
                  <a:miter lim="800000"/>
                </a:ln>
                <a:solidFill>
                  <a:srgbClr val="00B050"/>
                </a:solidFill>
                <a:effectLst>
                  <a:outerShdw blurRad="50800" algn="tl" rotWithShape="0">
                    <a:srgbClr val="000000"/>
                  </a:outerShdw>
                </a:effectLst>
              </a:rPr>
              <a:t/>
            </a:r>
            <a:br>
              <a:rPr lang="ru-RU" sz="2400" dirty="0" smtClean="0">
                <a:ln w="17780" cmpd="sng">
                  <a:solidFill>
                    <a:srgbClr val="FFFFFF"/>
                  </a:solidFill>
                  <a:prstDash val="solid"/>
                  <a:miter lim="800000"/>
                </a:ln>
                <a:solidFill>
                  <a:srgbClr val="00B050"/>
                </a:solidFill>
                <a:effectLst>
                  <a:outerShdw blurRad="50800" algn="tl" rotWithShape="0">
                    <a:srgbClr val="000000"/>
                  </a:outerShdw>
                </a:effectLst>
              </a:rPr>
            </a:br>
            <a:r>
              <a:rPr lang="ru-RU" sz="2400" dirty="0" smtClean="0">
                <a:ln w="17780" cmpd="sng">
                  <a:solidFill>
                    <a:srgbClr val="FFFFFF"/>
                  </a:solidFill>
                  <a:prstDash val="solid"/>
                  <a:miter lim="800000"/>
                </a:ln>
                <a:solidFill>
                  <a:srgbClr val="00B050"/>
                </a:solidFill>
                <a:effectLst>
                  <a:outerShdw blurRad="50800" algn="tl" rotWithShape="0">
                    <a:srgbClr val="000000"/>
                  </a:outerShdw>
                </a:effectLst>
              </a:rPr>
              <a:t>- Африканский страус</a:t>
            </a:r>
            <a:br>
              <a:rPr lang="ru-RU" sz="2400" dirty="0" smtClean="0">
                <a:ln w="17780" cmpd="sng">
                  <a:solidFill>
                    <a:srgbClr val="FFFFFF"/>
                  </a:solidFill>
                  <a:prstDash val="solid"/>
                  <a:miter lim="800000"/>
                </a:ln>
                <a:solidFill>
                  <a:srgbClr val="00B050"/>
                </a:solidFill>
                <a:effectLst>
                  <a:outerShdw blurRad="50800" algn="tl" rotWithShape="0">
                    <a:srgbClr val="000000"/>
                  </a:outerShdw>
                </a:effectLst>
              </a:rPr>
            </a:br>
            <a:r>
              <a:rPr lang="ru-RU" sz="2400" dirty="0" smtClean="0">
                <a:ln w="17780" cmpd="sng">
                  <a:solidFill>
                    <a:srgbClr val="FFFFFF"/>
                  </a:solidFill>
                  <a:prstDash val="solid"/>
                  <a:miter lim="800000"/>
                </a:ln>
                <a:solidFill>
                  <a:srgbClr val="00B050"/>
                </a:solidFill>
                <a:effectLst>
                  <a:outerShdw blurRad="50800" algn="tl" rotWithShape="0">
                    <a:srgbClr val="000000"/>
                  </a:outerShdw>
                </a:effectLst>
              </a:rPr>
              <a:t/>
            </a:r>
            <a:br>
              <a:rPr lang="ru-RU" sz="2400" dirty="0" smtClean="0">
                <a:ln w="17780" cmpd="sng">
                  <a:solidFill>
                    <a:srgbClr val="FFFFFF"/>
                  </a:solidFill>
                  <a:prstDash val="solid"/>
                  <a:miter lim="800000"/>
                </a:ln>
                <a:solidFill>
                  <a:srgbClr val="00B050"/>
                </a:solidFill>
                <a:effectLst>
                  <a:outerShdw blurRad="50800" algn="tl" rotWithShape="0">
                    <a:srgbClr val="000000"/>
                  </a:outerShdw>
                </a:effectLst>
              </a:rPr>
            </a:br>
            <a:r>
              <a:rPr lang="ru-RU" sz="2400" dirty="0" smtClean="0">
                <a:ln w="17780" cmpd="sng">
                  <a:solidFill>
                    <a:srgbClr val="FFFFFF"/>
                  </a:solidFill>
                  <a:prstDash val="solid"/>
                  <a:miter lim="800000"/>
                </a:ln>
                <a:solidFill>
                  <a:srgbClr val="00B050"/>
                </a:solidFill>
                <a:effectLst>
                  <a:outerShdw blurRad="50800" algn="tl" rotWithShape="0">
                    <a:srgbClr val="000000"/>
                  </a:outerShdw>
                </a:effectLst>
              </a:rPr>
              <a:t/>
            </a:r>
            <a:br>
              <a:rPr lang="ru-RU" sz="2400" dirty="0" smtClean="0">
                <a:ln w="17780" cmpd="sng">
                  <a:solidFill>
                    <a:srgbClr val="FFFFFF"/>
                  </a:solidFill>
                  <a:prstDash val="solid"/>
                  <a:miter lim="800000"/>
                </a:ln>
                <a:solidFill>
                  <a:srgbClr val="00B050"/>
                </a:solidFill>
                <a:effectLst>
                  <a:outerShdw blurRad="50800" algn="tl" rotWithShape="0">
                    <a:srgbClr val="000000"/>
                  </a:outerShdw>
                </a:effectLst>
              </a:rPr>
            </a:br>
            <a:r>
              <a:rPr lang="ru-RU" sz="2400" dirty="0" smtClean="0">
                <a:ln w="17780" cmpd="sng">
                  <a:solidFill>
                    <a:srgbClr val="FFFFFF"/>
                  </a:solidFill>
                  <a:prstDash val="solid"/>
                  <a:miter lim="800000"/>
                </a:ln>
                <a:solidFill>
                  <a:srgbClr val="00B050"/>
                </a:solidFill>
                <a:effectLst>
                  <a:outerShdw blurRad="50800" algn="tl" rotWithShape="0">
                    <a:srgbClr val="000000"/>
                  </a:outerShdw>
                </a:effectLst>
              </a:rPr>
              <a:t/>
            </a:r>
            <a:br>
              <a:rPr lang="ru-RU" sz="2400" dirty="0" smtClean="0">
                <a:ln w="17780" cmpd="sng">
                  <a:solidFill>
                    <a:srgbClr val="FFFFFF"/>
                  </a:solidFill>
                  <a:prstDash val="solid"/>
                  <a:miter lim="800000"/>
                </a:ln>
                <a:solidFill>
                  <a:srgbClr val="00B050"/>
                </a:solidFill>
                <a:effectLst>
                  <a:outerShdw blurRad="50800" algn="tl" rotWithShape="0">
                    <a:srgbClr val="000000"/>
                  </a:outerShdw>
                </a:effectLst>
              </a:rPr>
            </a:br>
            <a:r>
              <a:rPr lang="ru-RU" sz="2400" dirty="0" smtClean="0">
                <a:ln w="17780" cmpd="sng">
                  <a:solidFill>
                    <a:srgbClr val="FFFFFF"/>
                  </a:solidFill>
                  <a:prstDash val="solid"/>
                  <a:miter lim="800000"/>
                </a:ln>
                <a:solidFill>
                  <a:srgbClr val="00B050"/>
                </a:solidFill>
                <a:effectLst>
                  <a:outerShdw blurRad="50800" algn="tl" rotWithShape="0">
                    <a:srgbClr val="000000"/>
                  </a:outerShdw>
                </a:effectLst>
              </a:rPr>
              <a:t/>
            </a:r>
            <a:br>
              <a:rPr lang="ru-RU" sz="2400" dirty="0" smtClean="0">
                <a:ln w="17780" cmpd="sng">
                  <a:solidFill>
                    <a:srgbClr val="FFFFFF"/>
                  </a:solidFill>
                  <a:prstDash val="solid"/>
                  <a:miter lim="800000"/>
                </a:ln>
                <a:solidFill>
                  <a:srgbClr val="00B050"/>
                </a:solidFill>
                <a:effectLst>
                  <a:outerShdw blurRad="50800" algn="tl" rotWithShape="0">
                    <a:srgbClr val="000000"/>
                  </a:outerShdw>
                </a:effectLst>
              </a:rPr>
            </a:br>
            <a:r>
              <a:rPr lang="ru-RU" sz="2400" dirty="0" smtClean="0">
                <a:ln w="17780" cmpd="sng">
                  <a:solidFill>
                    <a:srgbClr val="FFFFFF"/>
                  </a:solidFill>
                  <a:prstDash val="solid"/>
                  <a:miter lim="800000"/>
                </a:ln>
                <a:solidFill>
                  <a:srgbClr val="00B050"/>
                </a:solidFill>
                <a:effectLst>
                  <a:outerShdw blurRad="50800" algn="tl" rotWithShape="0">
                    <a:srgbClr val="000000"/>
                  </a:outerShdw>
                </a:effectLst>
              </a:rPr>
              <a:t/>
            </a:r>
            <a:br>
              <a:rPr lang="ru-RU" sz="2400" dirty="0" smtClean="0">
                <a:ln w="17780" cmpd="sng">
                  <a:solidFill>
                    <a:srgbClr val="FFFFFF"/>
                  </a:solidFill>
                  <a:prstDash val="solid"/>
                  <a:miter lim="800000"/>
                </a:ln>
                <a:solidFill>
                  <a:srgbClr val="00B050"/>
                </a:solidFill>
                <a:effectLst>
                  <a:outerShdw blurRad="50800" algn="tl" rotWithShape="0">
                    <a:srgbClr val="000000"/>
                  </a:outerShdw>
                </a:effectLst>
              </a:rPr>
            </a:br>
            <a:r>
              <a:rPr lang="ru-RU" sz="2400" dirty="0" smtClean="0">
                <a:ln w="17780" cmpd="sng">
                  <a:solidFill>
                    <a:srgbClr val="FFFFFF"/>
                  </a:solidFill>
                  <a:prstDash val="solid"/>
                  <a:miter lim="800000"/>
                </a:ln>
                <a:solidFill>
                  <a:schemeClr val="bg1">
                    <a:lumMod val="65000"/>
                    <a:lumOff val="35000"/>
                  </a:schemeClr>
                </a:solidFill>
                <a:effectLst>
                  <a:outerShdw blurRad="50800" algn="tl" rotWithShape="0">
                    <a:srgbClr val="000000"/>
                  </a:outerShdw>
                </a:effectLst>
              </a:rPr>
              <a:t/>
            </a:r>
            <a:br>
              <a:rPr lang="ru-RU" sz="2400" dirty="0" smtClean="0">
                <a:ln w="17780" cmpd="sng">
                  <a:solidFill>
                    <a:srgbClr val="FFFFFF"/>
                  </a:solidFill>
                  <a:prstDash val="solid"/>
                  <a:miter lim="800000"/>
                </a:ln>
                <a:solidFill>
                  <a:schemeClr val="bg1">
                    <a:lumMod val="65000"/>
                    <a:lumOff val="35000"/>
                  </a:schemeClr>
                </a:solidFill>
                <a:effectLst>
                  <a:outerShdw blurRad="50800" algn="tl" rotWithShape="0">
                    <a:srgbClr val="000000"/>
                  </a:outerShdw>
                </a:effectLst>
              </a:rPr>
            </a:br>
            <a:endParaRPr lang="ru-RU" sz="2400" dirty="0">
              <a:ln w="17780" cmpd="sng">
                <a:solidFill>
                  <a:srgbClr val="FFFFFF"/>
                </a:solidFill>
                <a:prstDash val="solid"/>
                <a:miter lim="800000"/>
              </a:ln>
              <a:solidFill>
                <a:schemeClr val="bg1">
                  <a:lumMod val="65000"/>
                  <a:lumOff val="35000"/>
                </a:schemeClr>
              </a:solidFill>
              <a:effectLst>
                <a:outerShdw blurRad="50800" algn="tl" rotWithShape="0">
                  <a:srgbClr val="000000"/>
                </a:outerShdw>
              </a:effectLst>
            </a:endParaRPr>
          </a:p>
        </p:txBody>
      </p:sp>
      <p:pic>
        <p:nvPicPr>
          <p:cNvPr id="3" name="Рисунок 2" descr="483011_467326.jpg"/>
          <p:cNvPicPr>
            <a:picLocks noChangeAspect="1"/>
          </p:cNvPicPr>
          <p:nvPr/>
        </p:nvPicPr>
        <p:blipFill>
          <a:blip r:embed="rId2" cstate="print"/>
          <a:stretch>
            <a:fillRect/>
          </a:stretch>
        </p:blipFill>
        <p:spPr>
          <a:xfrm>
            <a:off x="2285984" y="4286256"/>
            <a:ext cx="1571636" cy="15668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 name="Рисунок 3" descr="5272b.jpg"/>
          <p:cNvPicPr>
            <a:picLocks noChangeAspect="1"/>
          </p:cNvPicPr>
          <p:nvPr/>
        </p:nvPicPr>
        <p:blipFill>
          <a:blip r:embed="rId3" cstate="print"/>
          <a:stretch>
            <a:fillRect/>
          </a:stretch>
        </p:blipFill>
        <p:spPr>
          <a:xfrm>
            <a:off x="642910" y="2857496"/>
            <a:ext cx="1857388" cy="297657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nandu2.jpg"/>
          <p:cNvPicPr>
            <a:picLocks noChangeAspect="1"/>
          </p:cNvPicPr>
          <p:nvPr/>
        </p:nvPicPr>
        <p:blipFill>
          <a:blip r:embed="rId4" cstate="print"/>
          <a:stretch>
            <a:fillRect/>
          </a:stretch>
        </p:blipFill>
        <p:spPr>
          <a:xfrm>
            <a:off x="4071934" y="2857496"/>
            <a:ext cx="2357454" cy="15716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Рисунок 5" descr="BlNe0196b.jpg"/>
          <p:cNvPicPr>
            <a:picLocks noChangeAspect="1"/>
          </p:cNvPicPr>
          <p:nvPr/>
        </p:nvPicPr>
        <p:blipFill>
          <a:blip r:embed="rId5" cstate="print"/>
          <a:stretch>
            <a:fillRect/>
          </a:stretch>
        </p:blipFill>
        <p:spPr>
          <a:xfrm>
            <a:off x="6215074" y="4786322"/>
            <a:ext cx="2438408" cy="171451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spd="med" advClick="0" advTm="10000">
    <p:split orient="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357166"/>
            <a:ext cx="7215238" cy="4572032"/>
          </a:xfrm>
        </p:spPr>
        <p:txBody>
          <a:bodyPr>
            <a:normAutofit fontScale="90000"/>
            <a:scene3d>
              <a:camera prst="orthographicFront"/>
              <a:lightRig rig="balanced" dir="t">
                <a:rot lat="0" lon="0" rev="2100000"/>
              </a:lightRig>
            </a:scene3d>
            <a:sp3d extrusionH="57150" prstMaterial="metal">
              <a:bevelT w="38100" h="25400"/>
              <a:contourClr>
                <a:schemeClr val="bg2"/>
              </a:contourClr>
            </a:sp3d>
          </a:bodyPr>
          <a:lstStyle/>
          <a:p>
            <a:pPr algn="l"/>
            <a:r>
              <a:rPr lang="ru-RU" dirty="0" smtClean="0">
                <a:ln w="50800"/>
                <a:solidFill>
                  <a:schemeClr val="bg1">
                    <a:shade val="50000"/>
                  </a:schemeClr>
                </a:solidFill>
                <a:effectLst/>
              </a:rPr>
              <a:t>          </a:t>
            </a:r>
            <a:r>
              <a:rPr lang="ru-RU" sz="3600" dirty="0" smtClean="0">
                <a:ln w="50800"/>
                <a:solidFill>
                  <a:srgbClr val="7030A0"/>
                </a:solidFill>
                <a:effectLst/>
              </a:rPr>
              <a:t>Обыкновенный страус </a:t>
            </a:r>
            <a:r>
              <a:rPr lang="ru-RU" sz="1600" dirty="0" smtClean="0">
                <a:ln w="50800"/>
                <a:solidFill>
                  <a:srgbClr val="7030A0"/>
                </a:solidFill>
                <a:effectLst/>
              </a:rPr>
              <a:t/>
            </a:r>
            <a:br>
              <a:rPr lang="ru-RU" sz="1600" dirty="0" smtClean="0">
                <a:ln w="50800"/>
                <a:solidFill>
                  <a:srgbClr val="7030A0"/>
                </a:solidFill>
                <a:effectLst/>
              </a:rPr>
            </a:br>
            <a:r>
              <a:rPr lang="ru-RU" dirty="0" smtClean="0">
                <a:ln w="50800"/>
                <a:solidFill>
                  <a:schemeClr val="bg1">
                    <a:shade val="50000"/>
                  </a:schemeClr>
                </a:solidFill>
                <a:effectLst/>
              </a:rPr>
              <a:t/>
            </a:r>
            <a:br>
              <a:rPr lang="ru-RU" dirty="0" smtClean="0">
                <a:ln w="50800"/>
                <a:solidFill>
                  <a:schemeClr val="bg1">
                    <a:shade val="50000"/>
                  </a:schemeClr>
                </a:solidFill>
                <a:effectLst/>
              </a:rPr>
            </a:br>
            <a:r>
              <a:rPr lang="ru-RU" sz="1600" dirty="0" smtClean="0">
                <a:ln w="50800"/>
                <a:solidFill>
                  <a:srgbClr val="FFFF00"/>
                </a:solidFill>
                <a:effectLst/>
              </a:rPr>
              <a:t>Характеристика.</a:t>
            </a:r>
            <a:r>
              <a:rPr lang="ru-RU" sz="1600" dirty="0" smtClean="0">
                <a:ln w="50800"/>
                <a:solidFill>
                  <a:schemeClr val="bg1">
                    <a:shade val="50000"/>
                  </a:schemeClr>
                </a:solidFill>
                <a:effectLst/>
              </a:rPr>
              <a:t> Очень</a:t>
            </a:r>
            <a:r>
              <a:rPr lang="ru-RU" sz="1800" dirty="0" smtClean="0">
                <a:ln w="50800"/>
                <a:solidFill>
                  <a:schemeClr val="bg1">
                    <a:shade val="50000"/>
                  </a:schemeClr>
                </a:solidFill>
                <a:effectLst/>
              </a:rPr>
              <a:t> сильное тело, длинная, почти голая шея, небольшая  плоская голова, средней длины прямой, округленный спереди и плоский на конце клюв, снабженный роговым зубцом; высокие, сильные и голые ноги, оканчивающиеся двумя пальцами; довольно большие, но все же непригодные для летания крылья, снабженные двумя шпорами, и довольно длинный хвост из мягких перьев. Оперение всего тела густое, мягкое и курчавое. У самцов все мелкие перья туловища черные, перья крыльев и хвоста черно-белые, голые части шеи ярко-красные. </a:t>
            </a:r>
            <a:r>
              <a:rPr lang="ru-RU" dirty="0" smtClean="0">
                <a:ln w="50800"/>
                <a:solidFill>
                  <a:schemeClr val="bg1">
                    <a:shade val="50000"/>
                  </a:schemeClr>
                </a:solidFill>
                <a:effectLst/>
              </a:rPr>
              <a:t/>
            </a:r>
            <a:br>
              <a:rPr lang="ru-RU" dirty="0" smtClean="0">
                <a:ln w="50800"/>
                <a:solidFill>
                  <a:schemeClr val="bg1">
                    <a:shade val="50000"/>
                  </a:schemeClr>
                </a:solidFill>
                <a:effectLst/>
              </a:rPr>
            </a:br>
            <a:r>
              <a:rPr lang="ru-RU" dirty="0" smtClean="0">
                <a:ln w="50800"/>
                <a:solidFill>
                  <a:schemeClr val="bg1">
                    <a:shade val="50000"/>
                  </a:schemeClr>
                </a:solidFill>
                <a:effectLst/>
              </a:rPr>
              <a:t/>
            </a:r>
            <a:br>
              <a:rPr lang="ru-RU" dirty="0" smtClean="0">
                <a:ln w="50800"/>
                <a:solidFill>
                  <a:schemeClr val="bg1">
                    <a:shade val="50000"/>
                  </a:schemeClr>
                </a:solidFill>
                <a:effectLst/>
              </a:rPr>
            </a:br>
            <a:r>
              <a:rPr lang="ru-RU" dirty="0" smtClean="0">
                <a:ln w="50800"/>
                <a:solidFill>
                  <a:schemeClr val="bg1">
                    <a:shade val="50000"/>
                  </a:schemeClr>
                </a:solidFill>
                <a:effectLst/>
              </a:rPr>
              <a:t/>
            </a:r>
            <a:br>
              <a:rPr lang="ru-RU" dirty="0" smtClean="0">
                <a:ln w="50800"/>
                <a:solidFill>
                  <a:schemeClr val="bg1">
                    <a:shade val="50000"/>
                  </a:schemeClr>
                </a:solidFill>
                <a:effectLst/>
              </a:rPr>
            </a:br>
            <a:endParaRPr lang="ru-RU" dirty="0">
              <a:ln w="50800"/>
              <a:solidFill>
                <a:schemeClr val="bg1">
                  <a:shade val="50000"/>
                </a:schemeClr>
              </a:solidFill>
              <a:effectLst/>
            </a:endParaRPr>
          </a:p>
        </p:txBody>
      </p:sp>
      <p:pic>
        <p:nvPicPr>
          <p:cNvPr id="3" name="Рисунок 2" descr="787.jpg"/>
          <p:cNvPicPr>
            <a:picLocks noChangeAspect="1"/>
          </p:cNvPicPr>
          <p:nvPr/>
        </p:nvPicPr>
        <p:blipFill>
          <a:blip r:embed="rId2" cstate="print"/>
          <a:stretch>
            <a:fillRect/>
          </a:stretch>
        </p:blipFill>
        <p:spPr>
          <a:xfrm>
            <a:off x="7358082" y="214290"/>
            <a:ext cx="1500198" cy="185738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 name="Рисунок 3" descr="1263896275_1.jpg"/>
          <p:cNvPicPr>
            <a:picLocks noChangeAspect="1"/>
          </p:cNvPicPr>
          <p:nvPr/>
        </p:nvPicPr>
        <p:blipFill>
          <a:blip r:embed="rId3" cstate="print"/>
          <a:stretch>
            <a:fillRect/>
          </a:stretch>
        </p:blipFill>
        <p:spPr>
          <a:xfrm>
            <a:off x="285720" y="4143380"/>
            <a:ext cx="1857388" cy="18383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Рисунок 4" descr="25d181d182d180d0b0d183d181d18b-1_d0bdd0bed0b2d18bd0b9-d180d0b0d0b7d0bcd0b5d180.jpg"/>
          <p:cNvPicPr>
            <a:picLocks noChangeAspect="1"/>
          </p:cNvPicPr>
          <p:nvPr/>
        </p:nvPicPr>
        <p:blipFill>
          <a:blip r:embed="rId4" cstate="print"/>
          <a:stretch>
            <a:fillRect/>
          </a:stretch>
        </p:blipFill>
        <p:spPr>
          <a:xfrm>
            <a:off x="2928926" y="3857628"/>
            <a:ext cx="2643206" cy="23971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Рисунок 5" descr="1025445.jpg"/>
          <p:cNvPicPr>
            <a:picLocks noChangeAspect="1"/>
          </p:cNvPicPr>
          <p:nvPr/>
        </p:nvPicPr>
        <p:blipFill>
          <a:blip r:embed="rId5" cstate="print"/>
          <a:stretch>
            <a:fillRect/>
          </a:stretch>
        </p:blipFill>
        <p:spPr>
          <a:xfrm>
            <a:off x="6429388" y="4143380"/>
            <a:ext cx="1785950" cy="17145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advClick="0" advTm="10000">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74638"/>
            <a:ext cx="7715304" cy="5011750"/>
          </a:xfrm>
        </p:spPr>
        <p:txBody>
          <a:bodyPr>
            <a:normAutofit fontScale="90000"/>
            <a:scene3d>
              <a:camera prst="orthographicFront"/>
              <a:lightRig rig="balanced" dir="t">
                <a:rot lat="0" lon="0" rev="2100000"/>
              </a:lightRig>
            </a:scene3d>
            <a:sp3d extrusionH="57150" prstMaterial="metal">
              <a:bevelT w="38100" h="25400"/>
              <a:contourClr>
                <a:schemeClr val="bg2"/>
              </a:contourClr>
            </a:sp3d>
          </a:bodyPr>
          <a:lstStyle/>
          <a:p>
            <a:pPr algn="l"/>
            <a:r>
              <a:rPr lang="ru-RU" dirty="0" smtClean="0">
                <a:ln w="50800"/>
                <a:solidFill>
                  <a:schemeClr val="bg1">
                    <a:shade val="50000"/>
                  </a:schemeClr>
                </a:solidFill>
                <a:effectLst/>
              </a:rPr>
              <a:t>    </a:t>
            </a:r>
            <a:r>
              <a:rPr lang="ru-RU" dirty="0" smtClean="0">
                <a:ln w="50800"/>
                <a:solidFill>
                  <a:schemeClr val="accent5">
                    <a:lumMod val="75000"/>
                  </a:schemeClr>
                </a:solidFill>
                <a:effectLst/>
              </a:rPr>
              <a:t>Сомалийский страус </a:t>
            </a:r>
            <a:r>
              <a:rPr lang="ru-RU" dirty="0" err="1" smtClean="0">
                <a:ln w="50800"/>
                <a:solidFill>
                  <a:schemeClr val="accent5">
                    <a:lumMod val="75000"/>
                  </a:schemeClr>
                </a:solidFill>
                <a:effectLst/>
              </a:rPr>
              <a:t>горайо</a:t>
            </a:r>
            <a:r>
              <a:rPr lang="ru-RU" dirty="0" smtClean="0">
                <a:ln w="50800"/>
                <a:solidFill>
                  <a:schemeClr val="bg1">
                    <a:shade val="50000"/>
                  </a:schemeClr>
                </a:solidFill>
                <a:effectLst/>
              </a:rPr>
              <a:t/>
            </a:r>
            <a:br>
              <a:rPr lang="ru-RU" dirty="0" smtClean="0">
                <a:ln w="50800"/>
                <a:solidFill>
                  <a:schemeClr val="bg1">
                    <a:shade val="50000"/>
                  </a:schemeClr>
                </a:solidFill>
                <a:effectLst/>
              </a:rPr>
            </a:br>
            <a:r>
              <a:rPr lang="ru-RU" dirty="0" smtClean="0">
                <a:ln w="50800"/>
                <a:solidFill>
                  <a:schemeClr val="bg1">
                    <a:shade val="50000"/>
                  </a:schemeClr>
                </a:solidFill>
                <a:effectLst/>
              </a:rPr>
              <a:t/>
            </a:r>
            <a:br>
              <a:rPr lang="ru-RU" dirty="0" smtClean="0">
                <a:ln w="50800"/>
                <a:solidFill>
                  <a:schemeClr val="bg1">
                    <a:shade val="50000"/>
                  </a:schemeClr>
                </a:solidFill>
                <a:effectLst/>
              </a:rPr>
            </a:br>
            <a:r>
              <a:rPr lang="ru-RU" sz="1600" dirty="0" smtClean="0">
                <a:ln w="50800"/>
                <a:solidFill>
                  <a:srgbClr val="FFFF00"/>
                </a:solidFill>
                <a:effectLst/>
              </a:rPr>
              <a:t>Характеристика.</a:t>
            </a:r>
            <a:r>
              <a:rPr lang="ru-RU" sz="1600" dirty="0" smtClean="0">
                <a:ln w="50800"/>
                <a:solidFill>
                  <a:schemeClr val="bg1">
                    <a:shade val="50000"/>
                  </a:schemeClr>
                </a:solidFill>
                <a:effectLst/>
              </a:rPr>
              <a:t> Сомалийский страус, или </a:t>
            </a:r>
            <a:r>
              <a:rPr lang="ru-RU" sz="1600" dirty="0" err="1" smtClean="0">
                <a:ln w="50800"/>
                <a:solidFill>
                  <a:schemeClr val="bg1">
                    <a:shade val="50000"/>
                  </a:schemeClr>
                </a:solidFill>
                <a:effectLst/>
              </a:rPr>
              <a:t>горайо</a:t>
            </a:r>
            <a:r>
              <a:rPr lang="ru-RU" sz="1600" dirty="0" smtClean="0">
                <a:ln w="50800"/>
                <a:solidFill>
                  <a:schemeClr val="bg1">
                    <a:shade val="50000"/>
                  </a:schemeClr>
                </a:solidFill>
                <a:effectLst/>
              </a:rPr>
              <a:t> , вес колеблется от 105 до 175 килограммов, причем самки крупнее самцов. Самцы редко бывают тяжелее 155 килограммов. Голова небольшая и плоская с большими глазами, снабженными ресницами на верхнем веке, открытыми голыми ушами, плоским прямым клювом, с роговым когтем на надклювье и двумя шпорами на крыльях. Ротовая щель доходит до глаз. </a:t>
            </a:r>
            <a:r>
              <a:rPr lang="ru-RU" sz="1600" dirty="0" err="1" smtClean="0">
                <a:ln w="50800"/>
                <a:solidFill>
                  <a:schemeClr val="bg1">
                    <a:shade val="50000"/>
                  </a:schemeClr>
                </a:solidFill>
                <a:effectLst/>
              </a:rPr>
              <a:t>Горайо</a:t>
            </a:r>
            <a:r>
              <a:rPr lang="ru-RU" sz="1600" dirty="0" smtClean="0">
                <a:ln w="50800"/>
                <a:solidFill>
                  <a:schemeClr val="bg1">
                    <a:shade val="50000"/>
                  </a:schemeClr>
                </a:solidFill>
                <a:effectLst/>
              </a:rPr>
              <a:t> отличается серо-голубой окраской голой шеи и ног, кроме роговых чешуй на передней поверхности плюсны, которые ярко-красного - достигает роста двух с половиной метров цвета. Оперение страуса курчавое; голова, шея, а также большая мозоль на груди, на которую страус опирается, когда ложится - не оперены; бедра покрыты небольшими щетинками. </a:t>
            </a:r>
            <a:br>
              <a:rPr lang="ru-RU" sz="1600" dirty="0" smtClean="0">
                <a:ln w="50800"/>
                <a:solidFill>
                  <a:schemeClr val="bg1">
                    <a:shade val="50000"/>
                  </a:schemeClr>
                </a:solidFill>
                <a:effectLst/>
              </a:rPr>
            </a:br>
            <a:r>
              <a:rPr lang="ru-RU" dirty="0" smtClean="0">
                <a:ln w="50800"/>
                <a:solidFill>
                  <a:schemeClr val="bg1">
                    <a:shade val="50000"/>
                  </a:schemeClr>
                </a:solidFill>
                <a:effectLst/>
              </a:rPr>
              <a:t/>
            </a:r>
            <a:br>
              <a:rPr lang="ru-RU" dirty="0" smtClean="0">
                <a:ln w="50800"/>
                <a:solidFill>
                  <a:schemeClr val="bg1">
                    <a:shade val="50000"/>
                  </a:schemeClr>
                </a:solidFill>
                <a:effectLst/>
              </a:rPr>
            </a:br>
            <a:r>
              <a:rPr lang="ru-RU" dirty="0" smtClean="0">
                <a:ln w="50800"/>
                <a:solidFill>
                  <a:schemeClr val="bg1">
                    <a:shade val="50000"/>
                  </a:schemeClr>
                </a:solidFill>
                <a:effectLst/>
              </a:rPr>
              <a:t/>
            </a:r>
            <a:br>
              <a:rPr lang="ru-RU" dirty="0" smtClean="0">
                <a:ln w="50800"/>
                <a:solidFill>
                  <a:schemeClr val="bg1">
                    <a:shade val="50000"/>
                  </a:schemeClr>
                </a:solidFill>
                <a:effectLst/>
              </a:rPr>
            </a:br>
            <a:endParaRPr lang="ru-RU" dirty="0">
              <a:ln w="50800"/>
              <a:solidFill>
                <a:schemeClr val="bg1">
                  <a:shade val="50000"/>
                </a:schemeClr>
              </a:solidFill>
              <a:effectLst/>
            </a:endParaRPr>
          </a:p>
        </p:txBody>
      </p:sp>
      <p:pic>
        <p:nvPicPr>
          <p:cNvPr id="3" name="Рисунок 2" descr="3992.jpg"/>
          <p:cNvPicPr>
            <a:picLocks noChangeAspect="1"/>
          </p:cNvPicPr>
          <p:nvPr/>
        </p:nvPicPr>
        <p:blipFill>
          <a:blip r:embed="rId2" cstate="print"/>
          <a:stretch>
            <a:fillRect/>
          </a:stretch>
        </p:blipFill>
        <p:spPr>
          <a:xfrm>
            <a:off x="7643834" y="142852"/>
            <a:ext cx="1357322" cy="164309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 name="Рисунок 3" descr="049050053048054057054050055.jpeg"/>
          <p:cNvPicPr>
            <a:picLocks noChangeAspect="1"/>
          </p:cNvPicPr>
          <p:nvPr/>
        </p:nvPicPr>
        <p:blipFill>
          <a:blip r:embed="rId3" cstate="print"/>
          <a:stretch>
            <a:fillRect/>
          </a:stretch>
        </p:blipFill>
        <p:spPr>
          <a:xfrm>
            <a:off x="857224" y="4143380"/>
            <a:ext cx="2571768" cy="200026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000006.jpg"/>
          <p:cNvPicPr>
            <a:picLocks noChangeAspect="1"/>
          </p:cNvPicPr>
          <p:nvPr/>
        </p:nvPicPr>
        <p:blipFill>
          <a:blip r:embed="rId4" cstate="print"/>
          <a:stretch>
            <a:fillRect/>
          </a:stretch>
        </p:blipFill>
        <p:spPr>
          <a:xfrm>
            <a:off x="4714876" y="4071942"/>
            <a:ext cx="2571768" cy="24288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med" advClick="0" advTm="10000">
    <p:pull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74638"/>
            <a:ext cx="7286676" cy="6583362"/>
          </a:xfrm>
        </p:spPr>
        <p:txBody>
          <a:bodyPr>
            <a:normAutofit fontScale="90000"/>
          </a:bodyPr>
          <a:lstStyle/>
          <a:p>
            <a:pPr algn="l"/>
            <a:r>
              <a:rPr lang="ru-RU" b="0" dirty="0" smtClean="0">
                <a:ln w="10160">
                  <a:solidFill>
                    <a:schemeClr val="accent1"/>
                  </a:solidFill>
                  <a:prstDash val="solid"/>
                </a:ln>
                <a:solidFill>
                  <a:schemeClr val="tx2">
                    <a:lumMod val="50000"/>
                  </a:schemeClr>
                </a:solidFill>
                <a:effectLst>
                  <a:outerShdw blurRad="38100" dist="32000" dir="5400000" algn="tl">
                    <a:srgbClr val="000000">
                      <a:alpha val="30000"/>
                    </a:srgbClr>
                  </a:outerShdw>
                </a:effectLst>
              </a:rPr>
              <a:t>        </a:t>
            </a:r>
            <a:br>
              <a:rPr lang="ru-RU" b="0" dirty="0" smtClean="0">
                <a:ln w="10160">
                  <a:solidFill>
                    <a:schemeClr val="accent1"/>
                  </a:solidFill>
                  <a:prstDash val="solid"/>
                </a:ln>
                <a:solidFill>
                  <a:schemeClr val="tx2">
                    <a:lumMod val="50000"/>
                  </a:schemeClr>
                </a:solidFill>
                <a:effectLst>
                  <a:outerShdw blurRad="38100" dist="32000" dir="5400000" algn="tl">
                    <a:srgbClr val="000000">
                      <a:alpha val="30000"/>
                    </a:srgbClr>
                  </a:outerShdw>
                </a:effectLst>
              </a:rPr>
            </a:br>
            <a:r>
              <a:rPr lang="ru-RU" b="0" dirty="0" smtClean="0">
                <a:ln w="10160">
                  <a:solidFill>
                    <a:schemeClr val="accent1"/>
                  </a:solidFill>
                  <a:prstDash val="solid"/>
                </a:ln>
                <a:solidFill>
                  <a:schemeClr val="tx2">
                    <a:lumMod val="50000"/>
                  </a:schemeClr>
                </a:solidFill>
                <a:effectLst>
                  <a:outerShdw blurRad="38100" dist="32000" dir="5400000" algn="tl">
                    <a:srgbClr val="000000">
                      <a:alpha val="30000"/>
                    </a:srgbClr>
                  </a:outerShdw>
                </a:effectLst>
              </a:rPr>
              <a:t>         </a:t>
            </a:r>
            <a:r>
              <a:rPr lang="ru-RU" sz="3100" b="0" dirty="0" smtClean="0">
                <a:ln w="10160">
                  <a:solidFill>
                    <a:schemeClr val="accent1"/>
                  </a:solidFill>
                  <a:prstDash val="solid"/>
                </a:ln>
                <a:solidFill>
                  <a:schemeClr val="tx2">
                    <a:lumMod val="50000"/>
                  </a:schemeClr>
                </a:solidFill>
                <a:effectLst>
                  <a:outerShdw blurRad="38100" dist="32000" dir="5400000" algn="tl">
                    <a:srgbClr val="000000">
                      <a:alpha val="30000"/>
                    </a:srgbClr>
                  </a:outerShdw>
                </a:effectLst>
              </a:rPr>
              <a:t>Африканский страус</a:t>
            </a:r>
            <a:r>
              <a:rPr lang="ru-RU" b="0" dirty="0" smtClean="0">
                <a:ln w="10160">
                  <a:solidFill>
                    <a:schemeClr val="accent1"/>
                  </a:solidFill>
                  <a:prstDash val="solid"/>
                </a:ln>
                <a:solidFill>
                  <a:schemeClr val="tx2">
                    <a:lumMod val="50000"/>
                  </a:schemeClr>
                </a:solidFill>
                <a:effectLst>
                  <a:outerShdw blurRad="38100" dist="32000" dir="5400000" algn="tl">
                    <a:srgbClr val="000000">
                      <a:alpha val="30000"/>
                    </a:srgbClr>
                  </a:outerShdw>
                </a:effectLst>
              </a:rPr>
              <a:t/>
            </a:r>
            <a:br>
              <a:rPr lang="ru-RU" b="0" dirty="0" smtClean="0">
                <a:ln w="10160">
                  <a:solidFill>
                    <a:schemeClr val="accent1"/>
                  </a:solidFill>
                  <a:prstDash val="solid"/>
                </a:ln>
                <a:solidFill>
                  <a:schemeClr val="tx2">
                    <a:lumMod val="50000"/>
                  </a:schemeClr>
                </a:solidFill>
                <a:effectLst>
                  <a:outerShdw blurRad="38100" dist="32000" dir="5400000" algn="tl">
                    <a:srgbClr val="000000">
                      <a:alpha val="30000"/>
                    </a:srgbClr>
                  </a:outerShdw>
                </a:effectLst>
              </a:rPr>
            </a:br>
            <a:r>
              <a:rPr lang="ru-RU" b="0" dirty="0" smtClean="0">
                <a:ln w="10160">
                  <a:solidFill>
                    <a:schemeClr val="accent1"/>
                  </a:solidFill>
                  <a:prstDash val="solid"/>
                </a:ln>
                <a:solidFill>
                  <a:schemeClr val="tx2">
                    <a:lumMod val="50000"/>
                  </a:schemeClr>
                </a:solidFill>
                <a:effectLst>
                  <a:outerShdw blurRad="38100" dist="32000" dir="5400000" algn="tl">
                    <a:srgbClr val="000000">
                      <a:alpha val="30000"/>
                    </a:srgbClr>
                  </a:outerShdw>
                </a:effectLst>
              </a:rPr>
              <a:t/>
            </a:r>
            <a:br>
              <a:rPr lang="ru-RU" b="0" dirty="0" smtClean="0">
                <a:ln w="10160">
                  <a:solidFill>
                    <a:schemeClr val="accent1"/>
                  </a:solidFill>
                  <a:prstDash val="solid"/>
                </a:ln>
                <a:solidFill>
                  <a:schemeClr val="tx2">
                    <a:lumMod val="50000"/>
                  </a:schemeClr>
                </a:solidFill>
                <a:effectLst>
                  <a:outerShdw blurRad="38100" dist="32000" dir="5400000" algn="tl">
                    <a:srgbClr val="000000">
                      <a:alpha val="30000"/>
                    </a:srgbClr>
                  </a:outerShdw>
                </a:effectLst>
              </a:rPr>
            </a:br>
            <a:r>
              <a:rPr lang="ru-RU" sz="1300" dirty="0" smtClean="0">
                <a:solidFill>
                  <a:srgbClr val="FFFF00"/>
                </a:solidFill>
              </a:rPr>
              <a:t>Общая характеристика. </a:t>
            </a:r>
            <a:r>
              <a:rPr lang="ru-RU" sz="1300" dirty="0" smtClean="0">
                <a:solidFill>
                  <a:srgbClr val="0070C0"/>
                </a:solidFill>
              </a:rPr>
              <a:t>Африканский страус — самая крупная из современных птиц: его рост достигает 270 см, масса до 175 кг. Страус имеет плотное телосложение, длинную шею и небольшую уплощённую голову. Клюв прямой, плоский, с роговым «когтем» на надклювье, довольно мягкий. Глаза большие — самые крупные среди наземных животных, с густыми ресницами на верхнем веке. Каждый глаз размером с мозг. Ротовая щель доходит до глаз. Страусы — нелетающие птицы. Для них характерно полное отсутствие и слаборазвитая грудная мускулатура; скелет не </a:t>
            </a:r>
            <a:r>
              <a:rPr lang="ru-RU" sz="1300" dirty="0" err="1" smtClean="0">
                <a:solidFill>
                  <a:srgbClr val="0070C0"/>
                </a:solidFill>
              </a:rPr>
              <a:t>пневматичен</a:t>
            </a:r>
            <a:r>
              <a:rPr lang="ru-RU" sz="1300" dirty="0" smtClean="0">
                <a:solidFill>
                  <a:srgbClr val="0070C0"/>
                </a:solidFill>
              </a:rPr>
              <a:t>, за исключением бедренных костей. Крылья у страусов недоразвитые; два пальца на них заканчиваются когтями, или шпорами. Задние конечности длинные и сильные, всего с двумя пальцами. Один из пальцев заканчивается подобием рогового  — на него птица опирается при беге. Оперение у страуса рыхлое и курчавое. Перья растут по всему телу более-менее равномерно, </a:t>
            </a:r>
            <a:r>
              <a:rPr lang="ru-RU" sz="1300" dirty="0" err="1" smtClean="0">
                <a:solidFill>
                  <a:srgbClr val="0070C0"/>
                </a:solidFill>
              </a:rPr>
              <a:t>птерилии</a:t>
            </a:r>
            <a:r>
              <a:rPr lang="ru-RU" sz="1300" dirty="0" smtClean="0">
                <a:solidFill>
                  <a:srgbClr val="0070C0"/>
                </a:solidFill>
              </a:rPr>
              <a:t> отсутствуют. Строение пера примитивное: бородки почти не сцеплены друг с другом, поэтому плотных пластинок-опахал не образуется. Не оперены голова, шея и бёдра. На груди также имеется голый участок кожи, грудная мозоль, на которую страус опирается, когда ложится. Цвет оперения у взрослого самца чёрный; перья хвоста и крыльев белые. Самка страуса мельче самца и окрашена однообразно — в серовато-бурые тона; перья крыльев и хвоста — грязно-белые. Страус образует несколько подвидов, которые различаются размерами, цветом кожи на шее, некоторыми чертами биологии — числом яиц в кладке, наличием в гнезде подстилки, строением скорлупы яйца. Страус — единственная современная птица, у которой имеется мочевой пузырь. </a:t>
            </a:r>
            <a:r>
              <a:rPr lang="ru-RU" sz="1300" dirty="0" smtClean="0"/>
              <a:t/>
            </a:r>
            <a:br>
              <a:rPr lang="ru-RU" sz="1300"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endParaRPr lang="ru-RU" dirty="0"/>
          </a:p>
        </p:txBody>
      </p:sp>
      <p:pic>
        <p:nvPicPr>
          <p:cNvPr id="3" name="Рисунок 2" descr="afrikanokij_straus.jpg"/>
          <p:cNvPicPr>
            <a:picLocks noChangeAspect="1"/>
          </p:cNvPicPr>
          <p:nvPr/>
        </p:nvPicPr>
        <p:blipFill>
          <a:blip r:embed="rId2" cstate="print"/>
          <a:stretch>
            <a:fillRect/>
          </a:stretch>
        </p:blipFill>
        <p:spPr>
          <a:xfrm>
            <a:off x="7643834" y="214291"/>
            <a:ext cx="1285852" cy="185738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Страусиная ферма.jpg"/>
          <p:cNvPicPr>
            <a:picLocks noChangeAspect="1"/>
          </p:cNvPicPr>
          <p:nvPr/>
        </p:nvPicPr>
        <p:blipFill>
          <a:blip r:embed="rId3" cstate="print"/>
          <a:stretch>
            <a:fillRect/>
          </a:stretch>
        </p:blipFill>
        <p:spPr>
          <a:xfrm>
            <a:off x="1285852" y="5072074"/>
            <a:ext cx="2357454" cy="15001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Рисунок 5" descr="61638610_550pxStruthio_camelus__Strausskueken.jpg"/>
          <p:cNvPicPr>
            <a:picLocks noChangeAspect="1"/>
          </p:cNvPicPr>
          <p:nvPr/>
        </p:nvPicPr>
        <p:blipFill>
          <a:blip r:embed="rId4" cstate="print"/>
          <a:stretch>
            <a:fillRect/>
          </a:stretch>
        </p:blipFill>
        <p:spPr>
          <a:xfrm>
            <a:off x="5000628" y="4857760"/>
            <a:ext cx="2571768" cy="180975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advClick="0" advTm="10000">
    <p:check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583254"/>
          </a:xfrm>
        </p:spPr>
        <p:txBody>
          <a:bodyPr>
            <a:normAutofit fontScale="90000"/>
          </a:bodyPr>
          <a:lstStyle/>
          <a:p>
            <a:pPr algn="l"/>
            <a:r>
              <a:rPr lang="ru-RU"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
            </a:r>
            <a:br>
              <a:rPr lang="ru-RU"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br>
            <a:r>
              <a:rPr lang="ru-RU"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          </a:t>
            </a:r>
            <a:r>
              <a:rPr lang="ru-RU" dirty="0" smtClean="0">
                <a:ln w="10541" cmpd="sng">
                  <a:solidFill>
                    <a:srgbClr val="7D7D7D">
                      <a:tint val="100000"/>
                      <a:shade val="100000"/>
                      <a:satMod val="110000"/>
                    </a:srgbClr>
                  </a:solidFill>
                  <a:prstDash val="solid"/>
                </a:ln>
                <a:solidFill>
                  <a:srgbClr val="7030A0"/>
                </a:solidFill>
                <a:effectLst/>
              </a:rPr>
              <a:t>Отряд </a:t>
            </a:r>
            <a:r>
              <a:rPr lang="ru-RU" dirty="0" err="1" smtClean="0">
                <a:ln w="10541" cmpd="sng">
                  <a:solidFill>
                    <a:srgbClr val="7D7D7D">
                      <a:tint val="100000"/>
                      <a:shade val="100000"/>
                      <a:satMod val="110000"/>
                    </a:srgbClr>
                  </a:solidFill>
                  <a:prstDash val="solid"/>
                </a:ln>
                <a:solidFill>
                  <a:srgbClr val="7030A0"/>
                </a:solidFill>
                <a:effectLst/>
              </a:rPr>
              <a:t>аистообразные</a:t>
            </a:r>
            <a:r>
              <a:rPr lang="ru-RU" dirty="0" smtClean="0"/>
              <a:t/>
            </a:r>
            <a:br>
              <a:rPr lang="ru-RU" dirty="0" smtClean="0"/>
            </a:br>
            <a:r>
              <a:rPr lang="ru-RU" dirty="0" smtClean="0"/>
              <a:t/>
            </a:r>
            <a:br>
              <a:rPr lang="ru-RU" dirty="0" smtClean="0"/>
            </a:br>
            <a:r>
              <a:rPr lang="ru-RU" sz="1800" dirty="0" smtClean="0">
                <a:solidFill>
                  <a:schemeClr val="accent5">
                    <a:lumMod val="75000"/>
                  </a:schemeClr>
                </a:solidFill>
              </a:rPr>
              <a:t>Отряд </a:t>
            </a:r>
            <a:r>
              <a:rPr lang="ru-RU" sz="1800" dirty="0" err="1" smtClean="0">
                <a:solidFill>
                  <a:schemeClr val="accent5">
                    <a:lumMod val="75000"/>
                  </a:schemeClr>
                </a:solidFill>
              </a:rPr>
              <a:t>Аистообразные</a:t>
            </a:r>
            <a:r>
              <a:rPr lang="ru-RU" sz="1800" dirty="0" smtClean="0">
                <a:solidFill>
                  <a:schemeClr val="accent5">
                    <a:lumMod val="75000"/>
                  </a:schemeClr>
                </a:solidFill>
              </a:rPr>
              <a:t> - Среднего и крупного размера птицы (масса 0,1 - 6 кг) с характерным обликом цапли или аиста: длинноногие, длинношеие и, как правило, с удлиненным клювом. Виды, обитающие в Казахстане, имеют массу от 150 г до 4 кг. Длинные ноги имеют 4 пальца, у которых только основания (чаще всего среднего и наружного пальцев) соединены узкой перепонкой. В полете ноги вытянуты и, далеко выступают за край хвоста. Клюв чаще всего прямой и острый, но бывает серповидно изогнут книзу или расширен на конце в виде лопаточки. Окраска самая разнообразная, но, как правило, одинакова у самцов и самок одного вида. Молодые по окраске отличаются от взрослых, в течение первых 2 - 3 лет жизни. </a:t>
            </a:r>
            <a:br>
              <a:rPr lang="ru-RU" sz="1800" dirty="0" smtClean="0">
                <a:solidFill>
                  <a:schemeClr val="accent5">
                    <a:lumMod val="75000"/>
                  </a:schemeClr>
                </a:solidFill>
              </a:rPr>
            </a:br>
            <a:r>
              <a:rPr lang="ru-RU" sz="1800" dirty="0" smtClean="0"/>
              <a:t/>
            </a:r>
            <a:br>
              <a:rPr lang="ru-RU" sz="1800" dirty="0" smtClean="0"/>
            </a:br>
            <a:r>
              <a:rPr lang="ru-RU" dirty="0" smtClean="0"/>
              <a:t/>
            </a:r>
            <a:br>
              <a:rPr lang="ru-RU" dirty="0" smtClean="0"/>
            </a:br>
            <a:r>
              <a:rPr lang="ru-RU" dirty="0" smtClean="0"/>
              <a:t/>
            </a:r>
            <a:br>
              <a:rPr lang="ru-RU" dirty="0" smtClean="0"/>
            </a:br>
            <a:r>
              <a:rPr lang="ru-RU" dirty="0" smtClean="0"/>
              <a:t/>
            </a:r>
            <a:br>
              <a:rPr lang="ru-RU" dirty="0" smtClean="0"/>
            </a:br>
            <a:endParaRPr lang="ru-RU" dirty="0"/>
          </a:p>
        </p:txBody>
      </p:sp>
      <p:pic>
        <p:nvPicPr>
          <p:cNvPr id="2050" name="Picture 2" descr="C:\Program Files\Microsoft Office\MEDIA\OFFICE12\Lines\BD10256_.gif"/>
          <p:cNvPicPr>
            <a:picLocks noChangeAspect="1" noChangeArrowheads="1"/>
          </p:cNvPicPr>
          <p:nvPr/>
        </p:nvPicPr>
        <p:blipFill>
          <a:blip r:embed="rId2" cstate="print"/>
          <a:srcRect/>
          <a:stretch>
            <a:fillRect/>
          </a:stretch>
        </p:blipFill>
        <p:spPr bwMode="auto">
          <a:xfrm>
            <a:off x="1285852" y="5072074"/>
            <a:ext cx="6643734" cy="166095"/>
          </a:xfrm>
          <a:prstGeom prst="rect">
            <a:avLst/>
          </a:prstGeom>
          <a:noFill/>
        </p:spPr>
      </p:pic>
    </p:spTree>
  </p:cSld>
  <p:clrMapOvr>
    <a:masterClrMapping/>
  </p:clrMapOvr>
  <p:transition spd="med" advClick="0" advTm="10000">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428604"/>
            <a:ext cx="8229600" cy="6215106"/>
          </a:xfrm>
        </p:spPr>
        <p:txBody>
          <a:bodyPr>
            <a:normAutofit fontScale="90000"/>
          </a:bodyPr>
          <a:lstStyle/>
          <a:p>
            <a:r>
              <a:rPr lang="ru-RU" sz="3200" dirty="0" smtClean="0">
                <a:ln w="17780" cmpd="sng">
                  <a:solidFill>
                    <a:srgbClr val="FFFFFF"/>
                  </a:solidFill>
                  <a:prstDash val="solid"/>
                  <a:miter lim="800000"/>
                </a:ln>
                <a:solidFill>
                  <a:schemeClr val="accent5">
                    <a:lumMod val="60000"/>
                    <a:lumOff val="40000"/>
                  </a:schemeClr>
                </a:solidFill>
                <a:effectLst>
                  <a:outerShdw blurRad="50800" algn="tl" rotWithShape="0">
                    <a:srgbClr val="000000"/>
                  </a:outerShdw>
                </a:effectLst>
              </a:rPr>
              <a:t>Традиционно </a:t>
            </a:r>
            <a:r>
              <a:rPr lang="ru-RU" sz="3200" dirty="0" err="1" smtClean="0">
                <a:ln w="17780" cmpd="sng">
                  <a:solidFill>
                    <a:srgbClr val="FFFFFF"/>
                  </a:solidFill>
                  <a:prstDash val="solid"/>
                  <a:miter lim="800000"/>
                </a:ln>
                <a:solidFill>
                  <a:schemeClr val="accent5">
                    <a:lumMod val="60000"/>
                    <a:lumOff val="40000"/>
                  </a:schemeClr>
                </a:solidFill>
                <a:effectLst>
                  <a:outerShdw blurRad="50800" algn="tl" rotWithShape="0">
                    <a:srgbClr val="000000"/>
                  </a:outerShdw>
                </a:effectLst>
              </a:rPr>
              <a:t>аистообразных</a:t>
            </a:r>
            <a:r>
              <a:rPr lang="ru-RU" sz="3200" dirty="0" smtClean="0">
                <a:ln w="17780" cmpd="sng">
                  <a:solidFill>
                    <a:srgbClr val="FFFFFF"/>
                  </a:solidFill>
                  <a:prstDash val="solid"/>
                  <a:miter lim="800000"/>
                </a:ln>
                <a:solidFill>
                  <a:schemeClr val="accent5">
                    <a:lumMod val="60000"/>
                    <a:lumOff val="40000"/>
                  </a:schemeClr>
                </a:solidFill>
                <a:effectLst>
                  <a:outerShdw blurRad="50800" algn="tl" rotWithShape="0">
                    <a:srgbClr val="000000"/>
                  </a:outerShdw>
                </a:effectLst>
              </a:rPr>
              <a:t> </a:t>
            </a:r>
            <a:r>
              <a:rPr lang="ru-RU" sz="3200" smtClean="0">
                <a:ln w="17780" cmpd="sng">
                  <a:solidFill>
                    <a:srgbClr val="FFFFFF"/>
                  </a:solidFill>
                  <a:prstDash val="solid"/>
                  <a:miter lim="800000"/>
                </a:ln>
                <a:solidFill>
                  <a:schemeClr val="accent5">
                    <a:lumMod val="60000"/>
                    <a:lumOff val="40000"/>
                  </a:schemeClr>
                </a:solidFill>
                <a:effectLst>
                  <a:outerShdw blurRad="50800" algn="tl" rotWithShape="0">
                    <a:srgbClr val="000000"/>
                  </a:outerShdw>
                </a:effectLst>
              </a:rPr>
              <a:t>приписываются семейства:</a:t>
            </a:r>
            <a:r>
              <a:rPr lang="ru-RU" sz="3200" dirty="0" smtClean="0">
                <a:ln w="17780" cmpd="sng">
                  <a:solidFill>
                    <a:srgbClr val="FFFFFF"/>
                  </a:solidFill>
                  <a:prstDash val="solid"/>
                  <a:miter lim="800000"/>
                </a:ln>
                <a:solidFill>
                  <a:schemeClr val="accent5">
                    <a:lumMod val="60000"/>
                    <a:lumOff val="40000"/>
                  </a:schemeClr>
                </a:solidFill>
                <a:effectLst>
                  <a:outerShdw blurRad="50800" algn="tl" rotWithShape="0">
                    <a:srgbClr val="000000"/>
                  </a:outerShdw>
                </a:effectLst>
              </a:rPr>
              <a:t/>
            </a:r>
            <a:br>
              <a:rPr lang="ru-RU" sz="3200" dirty="0" smtClean="0">
                <a:ln w="17780" cmpd="sng">
                  <a:solidFill>
                    <a:srgbClr val="FFFFFF"/>
                  </a:solidFill>
                  <a:prstDash val="solid"/>
                  <a:miter lim="800000"/>
                </a:ln>
                <a:solidFill>
                  <a:schemeClr val="accent5">
                    <a:lumMod val="60000"/>
                    <a:lumOff val="40000"/>
                  </a:schemeClr>
                </a:solidFill>
                <a:effectLst>
                  <a:outerShdw blurRad="50800" algn="tl" rotWithShape="0">
                    <a:srgbClr val="000000"/>
                  </a:outerShdw>
                </a:effectLst>
              </a:rPr>
            </a:br>
            <a:r>
              <a:rPr lang="ru-RU" sz="3200" dirty="0" smtClean="0">
                <a:ln w="17780" cmpd="sng">
                  <a:solidFill>
                    <a:srgbClr val="FFFFFF"/>
                  </a:solidFill>
                  <a:prstDash val="solid"/>
                  <a:miter lim="800000"/>
                </a:ln>
                <a:solidFill>
                  <a:schemeClr val="accent5">
                    <a:lumMod val="60000"/>
                    <a:lumOff val="40000"/>
                  </a:schemeClr>
                </a:solidFill>
                <a:effectLst>
                  <a:outerShdw blurRad="50800" algn="tl" rotWithShape="0">
                    <a:srgbClr val="000000"/>
                  </a:outerShdw>
                </a:effectLst>
              </a:rPr>
              <a:t/>
            </a:r>
            <a:br>
              <a:rPr lang="ru-RU" sz="3200" dirty="0" smtClean="0">
                <a:ln w="17780" cmpd="sng">
                  <a:solidFill>
                    <a:srgbClr val="FFFFFF"/>
                  </a:solidFill>
                  <a:prstDash val="solid"/>
                  <a:miter lim="800000"/>
                </a:ln>
                <a:solidFill>
                  <a:schemeClr val="accent5">
                    <a:lumMod val="60000"/>
                    <a:lumOff val="40000"/>
                  </a:schemeClr>
                </a:solidFill>
                <a:effectLst>
                  <a:outerShdw blurRad="50800" algn="tl" rotWithShape="0">
                    <a:srgbClr val="000000"/>
                  </a:outerShdw>
                </a:effectLst>
              </a:rPr>
            </a:br>
            <a:r>
              <a:rPr lang="ru-RU" sz="3200" dirty="0" smtClean="0">
                <a:ln w="17780" cmpd="sng">
                  <a:solidFill>
                    <a:srgbClr val="FFFFFF"/>
                  </a:solidFill>
                  <a:prstDash val="solid"/>
                  <a:miter lim="800000"/>
                </a:ln>
                <a:solidFill>
                  <a:srgbClr val="1CE45A"/>
                </a:solidFill>
                <a:effectLst>
                  <a:outerShdw blurRad="50800" algn="tl" rotWithShape="0">
                    <a:srgbClr val="000000"/>
                  </a:outerShdw>
                </a:effectLst>
              </a:rPr>
              <a:t>- </a:t>
            </a:r>
            <a:r>
              <a:rPr lang="ru-RU" sz="3200" dirty="0" err="1" smtClean="0">
                <a:ln w="17780" cmpd="sng">
                  <a:solidFill>
                    <a:srgbClr val="FFFFFF"/>
                  </a:solidFill>
                  <a:prstDash val="solid"/>
                  <a:miter lim="800000"/>
                </a:ln>
                <a:solidFill>
                  <a:srgbClr val="1CE45A"/>
                </a:solidFill>
                <a:effectLst>
                  <a:outerShdw blurRad="50800" algn="tl" rotWithShape="0">
                    <a:srgbClr val="000000"/>
                  </a:outerShdw>
                </a:effectLst>
              </a:rPr>
              <a:t>Цаплевые</a:t>
            </a:r>
            <a:r>
              <a:rPr lang="ru-RU" sz="3200" dirty="0" smtClean="0">
                <a:ln w="17780" cmpd="sng">
                  <a:solidFill>
                    <a:srgbClr val="FFFFFF"/>
                  </a:solidFill>
                  <a:prstDash val="solid"/>
                  <a:miter lim="800000"/>
                </a:ln>
                <a:solidFill>
                  <a:srgbClr val="1CE45A"/>
                </a:solidFill>
                <a:effectLst>
                  <a:outerShdw blurRad="50800" algn="tl" rotWithShape="0">
                    <a:srgbClr val="000000"/>
                  </a:outerShdw>
                </a:effectLst>
              </a:rPr>
              <a:t> </a:t>
            </a:r>
            <a:br>
              <a:rPr lang="ru-RU" sz="3200" dirty="0" smtClean="0">
                <a:ln w="17780" cmpd="sng">
                  <a:solidFill>
                    <a:srgbClr val="FFFFFF"/>
                  </a:solidFill>
                  <a:prstDash val="solid"/>
                  <a:miter lim="800000"/>
                </a:ln>
                <a:solidFill>
                  <a:srgbClr val="1CE45A"/>
                </a:solidFill>
                <a:effectLst>
                  <a:outerShdw blurRad="50800" algn="tl" rotWithShape="0">
                    <a:srgbClr val="000000"/>
                  </a:outerShdw>
                </a:effectLst>
              </a:rPr>
            </a:br>
            <a:r>
              <a:rPr lang="ru-RU" sz="3200" dirty="0" smtClean="0">
                <a:ln w="17780" cmpd="sng">
                  <a:solidFill>
                    <a:srgbClr val="FFFFFF"/>
                  </a:solidFill>
                  <a:prstDash val="solid"/>
                  <a:miter lim="800000"/>
                </a:ln>
                <a:solidFill>
                  <a:srgbClr val="1CE45A"/>
                </a:solidFill>
                <a:effectLst>
                  <a:outerShdw blurRad="50800" algn="tl" rotWithShape="0">
                    <a:srgbClr val="000000"/>
                  </a:outerShdw>
                </a:effectLst>
              </a:rPr>
              <a:t>- </a:t>
            </a:r>
            <a:r>
              <a:rPr lang="ru-RU" sz="3200" dirty="0" err="1" smtClean="0">
                <a:ln w="17780" cmpd="sng">
                  <a:solidFill>
                    <a:srgbClr val="FFFFFF"/>
                  </a:solidFill>
                  <a:prstDash val="solid"/>
                  <a:miter lim="800000"/>
                </a:ln>
                <a:solidFill>
                  <a:srgbClr val="1CE45A"/>
                </a:solidFill>
                <a:effectLst>
                  <a:outerShdw blurRad="50800" algn="tl" rotWithShape="0">
                    <a:srgbClr val="000000"/>
                  </a:outerShdw>
                </a:effectLst>
              </a:rPr>
              <a:t>Молотоглавые</a:t>
            </a:r>
            <a:r>
              <a:rPr lang="ru-RU" sz="3200" dirty="0" smtClean="0">
                <a:ln w="17780" cmpd="sng">
                  <a:solidFill>
                    <a:srgbClr val="FFFFFF"/>
                  </a:solidFill>
                  <a:prstDash val="solid"/>
                  <a:miter lim="800000"/>
                </a:ln>
                <a:solidFill>
                  <a:srgbClr val="1CE45A"/>
                </a:solidFill>
                <a:effectLst>
                  <a:outerShdw blurRad="50800" algn="tl" rotWithShape="0">
                    <a:srgbClr val="000000"/>
                  </a:outerShdw>
                </a:effectLst>
              </a:rPr>
              <a:t/>
            </a:r>
            <a:br>
              <a:rPr lang="ru-RU" sz="3200" dirty="0" smtClean="0">
                <a:ln w="17780" cmpd="sng">
                  <a:solidFill>
                    <a:srgbClr val="FFFFFF"/>
                  </a:solidFill>
                  <a:prstDash val="solid"/>
                  <a:miter lim="800000"/>
                </a:ln>
                <a:solidFill>
                  <a:srgbClr val="1CE45A"/>
                </a:solidFill>
                <a:effectLst>
                  <a:outerShdw blurRad="50800" algn="tl" rotWithShape="0">
                    <a:srgbClr val="000000"/>
                  </a:outerShdw>
                </a:effectLst>
              </a:rPr>
            </a:br>
            <a:r>
              <a:rPr lang="ru-RU" sz="3200" dirty="0" smtClean="0">
                <a:ln w="17780" cmpd="sng">
                  <a:solidFill>
                    <a:srgbClr val="FFFFFF"/>
                  </a:solidFill>
                  <a:prstDash val="solid"/>
                  <a:miter lim="800000"/>
                </a:ln>
                <a:solidFill>
                  <a:srgbClr val="1CE45A"/>
                </a:solidFill>
                <a:effectLst>
                  <a:outerShdw blurRad="50800" algn="tl" rotWithShape="0">
                    <a:srgbClr val="000000"/>
                  </a:outerShdw>
                </a:effectLst>
              </a:rPr>
              <a:t>- Аистовые</a:t>
            </a:r>
            <a:br>
              <a:rPr lang="ru-RU" sz="3200" dirty="0" smtClean="0">
                <a:ln w="17780" cmpd="sng">
                  <a:solidFill>
                    <a:srgbClr val="FFFFFF"/>
                  </a:solidFill>
                  <a:prstDash val="solid"/>
                  <a:miter lim="800000"/>
                </a:ln>
                <a:solidFill>
                  <a:srgbClr val="1CE45A"/>
                </a:solidFill>
                <a:effectLst>
                  <a:outerShdw blurRad="50800" algn="tl" rotWithShape="0">
                    <a:srgbClr val="000000"/>
                  </a:outerShdw>
                </a:effectLst>
              </a:rPr>
            </a:br>
            <a:r>
              <a:rPr lang="ru-RU" sz="3200" dirty="0" smtClean="0">
                <a:ln w="17780" cmpd="sng">
                  <a:solidFill>
                    <a:srgbClr val="FFFFFF"/>
                  </a:solidFill>
                  <a:prstDash val="solid"/>
                  <a:miter lim="800000"/>
                </a:ln>
                <a:solidFill>
                  <a:srgbClr val="1CE45A"/>
                </a:solidFill>
                <a:effectLst>
                  <a:outerShdw blurRad="50800" algn="tl" rotWithShape="0">
                    <a:srgbClr val="000000"/>
                  </a:outerShdw>
                </a:effectLst>
              </a:rPr>
              <a:t>- </a:t>
            </a:r>
            <a:r>
              <a:rPr lang="ru-RU" sz="3200" dirty="0" err="1" smtClean="0">
                <a:ln w="17780" cmpd="sng">
                  <a:solidFill>
                    <a:srgbClr val="FFFFFF"/>
                  </a:solidFill>
                  <a:prstDash val="solid"/>
                  <a:miter lim="800000"/>
                </a:ln>
                <a:solidFill>
                  <a:srgbClr val="1CE45A"/>
                </a:solidFill>
                <a:effectLst>
                  <a:outerShdw blurRad="50800" algn="tl" rotWithShape="0">
                    <a:srgbClr val="000000"/>
                  </a:outerShdw>
                </a:effectLst>
              </a:rPr>
              <a:t>Китоглавые</a:t>
            </a:r>
            <a:r>
              <a:rPr lang="ru-RU" sz="3200" dirty="0" smtClean="0">
                <a:ln w="17780" cmpd="sng">
                  <a:solidFill>
                    <a:srgbClr val="FFFFFF"/>
                  </a:solidFill>
                  <a:prstDash val="solid"/>
                  <a:miter lim="800000"/>
                </a:ln>
                <a:solidFill>
                  <a:srgbClr val="1CE45A"/>
                </a:solidFill>
                <a:effectLst>
                  <a:outerShdw blurRad="50800" algn="tl" rotWithShape="0">
                    <a:srgbClr val="000000"/>
                  </a:outerShdw>
                </a:effectLst>
              </a:rPr>
              <a:t/>
            </a:r>
            <a:br>
              <a:rPr lang="ru-RU" sz="3200" dirty="0" smtClean="0">
                <a:ln w="17780" cmpd="sng">
                  <a:solidFill>
                    <a:srgbClr val="FFFFFF"/>
                  </a:solidFill>
                  <a:prstDash val="solid"/>
                  <a:miter lim="800000"/>
                </a:ln>
                <a:solidFill>
                  <a:srgbClr val="1CE45A"/>
                </a:solidFill>
                <a:effectLst>
                  <a:outerShdw blurRad="50800" algn="tl" rotWithShape="0">
                    <a:srgbClr val="000000"/>
                  </a:outerShdw>
                </a:effectLst>
              </a:rPr>
            </a:br>
            <a:r>
              <a:rPr lang="ru-RU" sz="3200" dirty="0" smtClean="0">
                <a:ln w="17780" cmpd="sng">
                  <a:solidFill>
                    <a:srgbClr val="FFFFFF"/>
                  </a:solidFill>
                  <a:prstDash val="solid"/>
                  <a:miter lim="800000"/>
                </a:ln>
                <a:solidFill>
                  <a:srgbClr val="1CE45A"/>
                </a:solidFill>
                <a:effectLst>
                  <a:outerShdw blurRad="50800" algn="tl" rotWithShape="0">
                    <a:srgbClr val="000000"/>
                  </a:outerShdw>
                </a:effectLst>
              </a:rPr>
              <a:t>- Ибисовые </a:t>
            </a:r>
            <a:br>
              <a:rPr lang="ru-RU" sz="3200" dirty="0" smtClean="0">
                <a:ln w="17780" cmpd="sng">
                  <a:solidFill>
                    <a:srgbClr val="FFFFFF"/>
                  </a:solidFill>
                  <a:prstDash val="solid"/>
                  <a:miter lim="800000"/>
                </a:ln>
                <a:solidFill>
                  <a:srgbClr val="1CE45A"/>
                </a:solidFill>
                <a:effectLst>
                  <a:outerShdw blurRad="50800" algn="tl" rotWithShape="0">
                    <a:srgbClr val="000000"/>
                  </a:outerShdw>
                </a:effectLst>
              </a:rPr>
            </a:br>
            <a:r>
              <a:rPr lang="ru-RU" sz="3200" dirty="0" smtClean="0">
                <a:ln w="17780" cmpd="sng">
                  <a:solidFill>
                    <a:srgbClr val="FFFFFF"/>
                  </a:solidFill>
                  <a:prstDash val="solid"/>
                  <a:miter lim="800000"/>
                </a:ln>
                <a:solidFill>
                  <a:schemeClr val="accent5">
                    <a:lumMod val="60000"/>
                    <a:lumOff val="40000"/>
                  </a:schemeClr>
                </a:solidFill>
                <a:effectLst>
                  <a:outerShdw blurRad="50800" algn="tl" rotWithShape="0">
                    <a:srgbClr val="000000"/>
                  </a:outerShdw>
                </a:effectLst>
              </a:rPr>
              <a:t/>
            </a:r>
            <a:br>
              <a:rPr lang="ru-RU" sz="3200" dirty="0" smtClean="0">
                <a:ln w="17780" cmpd="sng">
                  <a:solidFill>
                    <a:srgbClr val="FFFFFF"/>
                  </a:solidFill>
                  <a:prstDash val="solid"/>
                  <a:miter lim="800000"/>
                </a:ln>
                <a:solidFill>
                  <a:schemeClr val="accent5">
                    <a:lumMod val="60000"/>
                    <a:lumOff val="40000"/>
                  </a:schemeClr>
                </a:solidFill>
                <a:effectLst>
                  <a:outerShdw blurRad="50800" algn="tl" rotWithShape="0">
                    <a:srgbClr val="000000"/>
                  </a:outerShdw>
                </a:effectLst>
              </a:rPr>
            </a:br>
            <a:r>
              <a:rPr lang="ru-RU" sz="3200" dirty="0" smtClean="0">
                <a:solidFill>
                  <a:schemeClr val="accent5">
                    <a:lumMod val="60000"/>
                    <a:lumOff val="40000"/>
                  </a:schemeClr>
                </a:solidFill>
              </a:rPr>
              <a:t/>
            </a:r>
            <a:br>
              <a:rPr lang="ru-RU" sz="3200" dirty="0" smtClean="0">
                <a:solidFill>
                  <a:schemeClr val="accent5">
                    <a:lumMod val="60000"/>
                    <a:lumOff val="40000"/>
                  </a:schemeClr>
                </a:solidFill>
              </a:rPr>
            </a:br>
            <a:r>
              <a:rPr lang="ru-RU" sz="3200" dirty="0" smtClean="0">
                <a:solidFill>
                  <a:schemeClr val="accent5">
                    <a:lumMod val="60000"/>
                    <a:lumOff val="40000"/>
                  </a:schemeClr>
                </a:solidFill>
              </a:rPr>
              <a:t/>
            </a:r>
            <a:br>
              <a:rPr lang="ru-RU" sz="3200" dirty="0" smtClean="0">
                <a:solidFill>
                  <a:schemeClr val="accent5">
                    <a:lumMod val="60000"/>
                    <a:lumOff val="40000"/>
                  </a:schemeClr>
                </a:solidFill>
              </a:rPr>
            </a:br>
            <a:r>
              <a:rPr lang="ru-RU" sz="3200" dirty="0" smtClean="0">
                <a:solidFill>
                  <a:schemeClr val="accent5">
                    <a:lumMod val="60000"/>
                    <a:lumOff val="40000"/>
                  </a:schemeClr>
                </a:solidFill>
              </a:rPr>
              <a:t/>
            </a:r>
            <a:br>
              <a:rPr lang="ru-RU" sz="3200" dirty="0" smtClean="0">
                <a:solidFill>
                  <a:schemeClr val="accent5">
                    <a:lumMod val="60000"/>
                    <a:lumOff val="40000"/>
                  </a:schemeClr>
                </a:solidFill>
              </a:rPr>
            </a:br>
            <a:r>
              <a:rPr lang="ru-RU" sz="3200" dirty="0" smtClean="0">
                <a:solidFill>
                  <a:schemeClr val="accent5">
                    <a:lumMod val="60000"/>
                    <a:lumOff val="40000"/>
                  </a:schemeClr>
                </a:solidFill>
              </a:rPr>
              <a:t/>
            </a:r>
            <a:br>
              <a:rPr lang="ru-RU" sz="3200" dirty="0" smtClean="0">
                <a:solidFill>
                  <a:schemeClr val="accent5">
                    <a:lumMod val="60000"/>
                    <a:lumOff val="40000"/>
                  </a:schemeClr>
                </a:solidFill>
              </a:rPr>
            </a:br>
            <a:endParaRPr lang="ru-RU" sz="3200" dirty="0">
              <a:solidFill>
                <a:schemeClr val="accent5">
                  <a:lumMod val="60000"/>
                  <a:lumOff val="40000"/>
                </a:schemeClr>
              </a:solidFill>
            </a:endParaRPr>
          </a:p>
        </p:txBody>
      </p:sp>
      <p:pic>
        <p:nvPicPr>
          <p:cNvPr id="3" name="Рисунок 2" descr="265px-Ardea_cinerea.jpg"/>
          <p:cNvPicPr>
            <a:picLocks noChangeAspect="1"/>
          </p:cNvPicPr>
          <p:nvPr/>
        </p:nvPicPr>
        <p:blipFill>
          <a:blip r:embed="rId2" cstate="print"/>
          <a:stretch>
            <a:fillRect/>
          </a:stretch>
        </p:blipFill>
        <p:spPr>
          <a:xfrm>
            <a:off x="928662" y="1643050"/>
            <a:ext cx="1456236" cy="19288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Рисунок 3" descr="275px-Hammerkop_Scopus_umbretta_National_Aviary_2000px.jpg"/>
          <p:cNvPicPr>
            <a:picLocks noChangeAspect="1"/>
          </p:cNvPicPr>
          <p:nvPr/>
        </p:nvPicPr>
        <p:blipFill>
          <a:blip r:embed="rId3" cstate="print"/>
          <a:stretch>
            <a:fillRect/>
          </a:stretch>
        </p:blipFill>
        <p:spPr>
          <a:xfrm>
            <a:off x="6500826" y="1785926"/>
            <a:ext cx="1571636" cy="17859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Рисунок 4" descr="275px-Ephippiorhynchus_senegalensis_-captive-8a.jpg"/>
          <p:cNvPicPr>
            <a:picLocks noChangeAspect="1"/>
          </p:cNvPicPr>
          <p:nvPr/>
        </p:nvPicPr>
        <p:blipFill>
          <a:blip r:embed="rId4" cstate="print"/>
          <a:stretch>
            <a:fillRect/>
          </a:stretch>
        </p:blipFill>
        <p:spPr>
          <a:xfrm>
            <a:off x="785786" y="4286256"/>
            <a:ext cx="1543052" cy="224085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6" name="Рисунок 5" descr="275px-Australia_Cairns_04.jpg"/>
          <p:cNvPicPr>
            <a:picLocks noChangeAspect="1"/>
          </p:cNvPicPr>
          <p:nvPr/>
        </p:nvPicPr>
        <p:blipFill>
          <a:blip r:embed="rId5" cstate="print"/>
          <a:stretch>
            <a:fillRect/>
          </a:stretch>
        </p:blipFill>
        <p:spPr>
          <a:xfrm>
            <a:off x="3643306" y="4572008"/>
            <a:ext cx="2032002" cy="1604960"/>
          </a:xfrm>
          <a:prstGeom prst="rect">
            <a:avLst/>
          </a:prstGeom>
          <a:ln>
            <a:noFill/>
          </a:ln>
          <a:effectLst>
            <a:softEdge rad="112500"/>
          </a:effectLst>
        </p:spPr>
      </p:pic>
      <p:pic>
        <p:nvPicPr>
          <p:cNvPr id="8" name="Рисунок 7" descr="265px-Balaeniceps_rex_qtl2.jpg"/>
          <p:cNvPicPr>
            <a:picLocks noChangeAspect="1"/>
          </p:cNvPicPr>
          <p:nvPr/>
        </p:nvPicPr>
        <p:blipFill>
          <a:blip r:embed="rId6" cstate="print"/>
          <a:stretch>
            <a:fillRect/>
          </a:stretch>
        </p:blipFill>
        <p:spPr>
          <a:xfrm>
            <a:off x="6858016" y="4286256"/>
            <a:ext cx="1643074" cy="228601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spd="med" advClick="0" advTm="10000">
    <p:pull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7786742" cy="6572272"/>
          </a:xfrm>
        </p:spPr>
        <p:txBody>
          <a:bodyPr>
            <a:normAutofit fontScale="90000"/>
          </a:bodyPr>
          <a:lstStyle/>
          <a:p>
            <a:pPr algn="l"/>
            <a:r>
              <a:rPr lang="ru-RU" sz="4400" dirty="0" smtClean="0">
                <a:ln w="18000">
                  <a:solidFill>
                    <a:schemeClr val="accent2">
                      <a:satMod val="140000"/>
                    </a:schemeClr>
                  </a:solidFill>
                  <a:prstDash val="solid"/>
                  <a:miter lim="800000"/>
                </a:ln>
                <a:solidFill>
                  <a:schemeClr val="accent3">
                    <a:lumMod val="75000"/>
                  </a:schemeClr>
                </a:solidFill>
                <a:effectLst>
                  <a:outerShdw blurRad="25500" dist="23000" dir="7020000" algn="tl">
                    <a:srgbClr val="000000">
                      <a:alpha val="50000"/>
                    </a:srgbClr>
                  </a:outerShdw>
                </a:effectLst>
              </a:rPr>
              <a:t>                 </a:t>
            </a:r>
            <a:r>
              <a:rPr lang="ru-RU" sz="4400" dirty="0" err="1" smtClean="0">
                <a:ln w="18000">
                  <a:solidFill>
                    <a:schemeClr val="accent2">
                      <a:satMod val="140000"/>
                    </a:schemeClr>
                  </a:solidFill>
                  <a:prstDash val="solid"/>
                  <a:miter lim="800000"/>
                </a:ln>
                <a:solidFill>
                  <a:schemeClr val="accent3">
                    <a:lumMod val="75000"/>
                  </a:schemeClr>
                </a:solidFill>
                <a:effectLst>
                  <a:outerShdw blurRad="25500" dist="23000" dir="7020000" algn="tl">
                    <a:srgbClr val="000000">
                      <a:alpha val="50000"/>
                    </a:srgbClr>
                  </a:outerShdw>
                </a:effectLst>
              </a:rPr>
              <a:t>Цаплевые</a:t>
            </a:r>
            <a:r>
              <a:rPr lang="ru-RU" sz="4400" dirty="0" smtClean="0">
                <a:ln w="18000">
                  <a:solidFill>
                    <a:schemeClr val="accent2">
                      <a:satMod val="140000"/>
                    </a:schemeClr>
                  </a:solidFill>
                  <a:prstDash val="solid"/>
                  <a:miter lim="800000"/>
                </a:ln>
                <a:solidFill>
                  <a:schemeClr val="accent3">
                    <a:lumMod val="75000"/>
                  </a:schemeClr>
                </a:solidFill>
                <a:effectLst>
                  <a:outerShdw blurRad="25500" dist="23000" dir="7020000" algn="tl">
                    <a:srgbClr val="000000">
                      <a:alpha val="50000"/>
                    </a:srgbClr>
                  </a:outerShdw>
                </a:effectLst>
              </a:rPr>
              <a:t/>
            </a:r>
            <a:br>
              <a:rPr lang="ru-RU" sz="4400" dirty="0" smtClean="0">
                <a:ln w="18000">
                  <a:solidFill>
                    <a:schemeClr val="accent2">
                      <a:satMod val="140000"/>
                    </a:schemeClr>
                  </a:solidFill>
                  <a:prstDash val="solid"/>
                  <a:miter lim="800000"/>
                </a:ln>
                <a:solidFill>
                  <a:schemeClr val="accent3">
                    <a:lumMod val="75000"/>
                  </a:schemeClr>
                </a:solidFill>
                <a:effectLst>
                  <a:outerShdw blurRad="25500" dist="23000" dir="7020000" algn="tl">
                    <a:srgbClr val="000000">
                      <a:alpha val="50000"/>
                    </a:srgbClr>
                  </a:outerShdw>
                </a:effectLst>
              </a:rPr>
            </a:br>
            <a:r>
              <a:rPr lang="ru-RU" sz="4400" dirty="0" smtClean="0">
                <a:ln w="18000">
                  <a:solidFill>
                    <a:schemeClr val="accent2">
                      <a:satMod val="140000"/>
                    </a:schemeClr>
                  </a:solidFill>
                  <a:prstDash val="solid"/>
                  <a:miter lim="800000"/>
                </a:ln>
                <a:solidFill>
                  <a:schemeClr val="accent3">
                    <a:lumMod val="75000"/>
                  </a:schemeClr>
                </a:solidFill>
                <a:effectLst>
                  <a:outerShdw blurRad="25500" dist="23000" dir="7020000" algn="tl">
                    <a:srgbClr val="000000">
                      <a:alpha val="50000"/>
                    </a:srgbClr>
                  </a:outerShdw>
                </a:effectLst>
              </a:rPr>
              <a:t/>
            </a:r>
            <a:br>
              <a:rPr lang="ru-RU" sz="4400" dirty="0" smtClean="0">
                <a:ln w="18000">
                  <a:solidFill>
                    <a:schemeClr val="accent2">
                      <a:satMod val="140000"/>
                    </a:schemeClr>
                  </a:solidFill>
                  <a:prstDash val="solid"/>
                  <a:miter lim="800000"/>
                </a:ln>
                <a:solidFill>
                  <a:schemeClr val="accent3">
                    <a:lumMod val="75000"/>
                  </a:schemeClr>
                </a:solidFill>
                <a:effectLst>
                  <a:outerShdw blurRad="25500" dist="23000" dir="7020000" algn="tl">
                    <a:srgbClr val="000000">
                      <a:alpha val="50000"/>
                    </a:srgbClr>
                  </a:outerShdw>
                </a:effectLst>
              </a:rPr>
            </a:br>
            <a:r>
              <a:rPr lang="ru-RU" sz="1800" dirty="0" smtClean="0">
                <a:ln w="1905"/>
                <a:solidFill>
                  <a:srgbClr val="FFFF00"/>
                </a:solidFill>
                <a:effectLst>
                  <a:innerShdw blurRad="69850" dist="43180" dir="5400000">
                    <a:srgbClr val="000000">
                      <a:alpha val="65000"/>
                    </a:srgbClr>
                  </a:innerShdw>
                </a:effectLst>
              </a:rPr>
              <a:t>Характеристика.</a:t>
            </a:r>
            <a:r>
              <a:rPr lang="ru-RU" sz="18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u-RU" sz="1800" dirty="0" err="1" smtClean="0">
                <a:ln w="1905"/>
                <a:solidFill>
                  <a:schemeClr val="bg1"/>
                </a:solidFill>
                <a:effectLst>
                  <a:innerShdw blurRad="69850" dist="43180" dir="5400000">
                    <a:srgbClr val="000000">
                      <a:alpha val="65000"/>
                    </a:srgbClr>
                  </a:innerShdw>
                </a:effectLst>
              </a:rPr>
              <a:t>Ца́плевые</a:t>
            </a:r>
            <a:r>
              <a:rPr lang="ru-RU" sz="1800" dirty="0" smtClean="0">
                <a:ln w="1905"/>
                <a:solidFill>
                  <a:schemeClr val="bg1"/>
                </a:solidFill>
                <a:effectLst>
                  <a:innerShdw blurRad="69850" dist="43180" dir="5400000">
                    <a:srgbClr val="000000">
                      <a:alpha val="65000"/>
                    </a:srgbClr>
                  </a:innerShdw>
                </a:effectLst>
              </a:rPr>
              <a:t> (лат. </a:t>
            </a:r>
            <a:r>
              <a:rPr lang="ru-RU" sz="1800" dirty="0" err="1" smtClean="0">
                <a:ln w="1905"/>
                <a:solidFill>
                  <a:schemeClr val="bg1"/>
                </a:solidFill>
                <a:effectLst>
                  <a:innerShdw blurRad="69850" dist="43180" dir="5400000">
                    <a:srgbClr val="000000">
                      <a:alpha val="65000"/>
                    </a:srgbClr>
                  </a:innerShdw>
                </a:effectLst>
              </a:rPr>
              <a:t>Ardeidae</a:t>
            </a:r>
            <a:r>
              <a:rPr lang="ru-RU" sz="1800" dirty="0" smtClean="0">
                <a:ln w="1905"/>
                <a:solidFill>
                  <a:schemeClr val="bg1"/>
                </a:solidFill>
                <a:effectLst>
                  <a:innerShdw blurRad="69850" dist="43180" dir="5400000">
                    <a:srgbClr val="000000">
                      <a:alpha val="65000"/>
                    </a:srgbClr>
                  </a:innerShdw>
                </a:effectLst>
              </a:rPr>
              <a:t>) — семейство птиц отряда </a:t>
            </a:r>
            <a:r>
              <a:rPr lang="ru-RU" sz="1800" dirty="0" err="1" smtClean="0">
                <a:ln w="1905"/>
                <a:solidFill>
                  <a:schemeClr val="bg1"/>
                </a:solidFill>
                <a:effectLst>
                  <a:innerShdw blurRad="69850" dist="43180" dir="5400000">
                    <a:srgbClr val="000000">
                      <a:alpha val="65000"/>
                    </a:srgbClr>
                  </a:innerShdw>
                </a:effectLst>
              </a:rPr>
              <a:t>аистообразных</a:t>
            </a:r>
            <a:r>
              <a:rPr lang="ru-RU" sz="1800" dirty="0" smtClean="0">
                <a:ln w="1905"/>
                <a:solidFill>
                  <a:schemeClr val="bg1"/>
                </a:solidFill>
                <a:effectLst>
                  <a:innerShdw blurRad="69850" dist="43180" dir="5400000">
                    <a:srgbClr val="000000">
                      <a:alpha val="65000"/>
                    </a:srgbClr>
                  </a:innerShdw>
                </a:effectLst>
              </a:rPr>
              <a:t>. В целом семейство имеет ряд общих признаков, </a:t>
            </a:r>
            <a:r>
              <a:rPr lang="ru-RU" sz="1600" dirty="0" smtClean="0">
                <a:ln w="1905"/>
                <a:solidFill>
                  <a:schemeClr val="bg1"/>
                </a:solidFill>
                <a:effectLst>
                  <a:innerShdw blurRad="69850" dist="43180" dir="5400000">
                    <a:srgbClr val="000000">
                      <a:alpha val="65000"/>
                    </a:srgbClr>
                  </a:innerShdw>
                </a:effectLst>
              </a:rPr>
              <a:t>но классификация отдельных видов до сих пор затруднена и находится на стадии пересмотра. </a:t>
            </a:r>
            <a:r>
              <a:rPr lang="ru-RU" sz="1600" dirty="0" err="1" smtClean="0">
                <a:ln w="1905"/>
                <a:solidFill>
                  <a:schemeClr val="bg1"/>
                </a:solidFill>
                <a:effectLst>
                  <a:innerShdw blurRad="69850" dist="43180" dir="5400000">
                    <a:srgbClr val="000000">
                      <a:alpha val="65000"/>
                    </a:srgbClr>
                  </a:innerShdw>
                </a:effectLst>
              </a:rPr>
              <a:t>Цаплевые</a:t>
            </a:r>
            <a:r>
              <a:rPr lang="ru-RU" sz="1600" dirty="0" smtClean="0">
                <a:ln w="1905"/>
                <a:solidFill>
                  <a:schemeClr val="bg1"/>
                </a:solidFill>
                <a:effectLst>
                  <a:innerShdw blurRad="69850" dist="43180" dir="5400000">
                    <a:srgbClr val="000000">
                      <a:alpha val="65000"/>
                    </a:srgbClr>
                  </a:innerShdw>
                </a:effectLst>
              </a:rPr>
              <a:t> — живущие на мелководье птицы, обитающие на заболоченных либо медленно текущих водоёмах. Как правило длинноногие, с длинным и узким, приплюснутым с боков клювом и сквозными ноздрями. Они неподвижно стоят в воде и всматриваются в воду, выискивая добычу. Большинство видов гнездится колониями, иногда вперемешку с другими видами птиц. Моногамны, хотя пары обычно держатся только один сезон. Оба родителя строят гнездо — как правило, самец приносит материал для гнезда, а самка занимается его строительством. Также оба родителя насиживают яйца и кормят птенцов. Летают медленно, при этом вытягивают лапы назад, а шею S-образно втягивают в себя, чем отличаются от схожих с ними аистов, ибисов и колпиц, которые наоборот вытягивают голову. </a:t>
            </a:r>
            <a:br>
              <a:rPr lang="ru-RU" sz="1600" dirty="0" smtClean="0">
                <a:ln w="1905"/>
                <a:solidFill>
                  <a:schemeClr val="bg1"/>
                </a:solidFill>
                <a:effectLst>
                  <a:innerShdw blurRad="69850" dist="43180" dir="5400000">
                    <a:srgbClr val="000000">
                      <a:alpha val="65000"/>
                    </a:srgbClr>
                  </a:innerShdw>
                </a:effectLst>
              </a:rPr>
            </a:br>
            <a:r>
              <a:rPr lang="ru-RU" sz="44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r>
            <a:br>
              <a:rPr lang="ru-RU" sz="44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sz="4400" dirty="0" smtClean="0">
                <a:ln w="18000">
                  <a:solidFill>
                    <a:schemeClr val="accent2">
                      <a:satMod val="140000"/>
                    </a:schemeClr>
                  </a:solidFill>
                  <a:prstDash val="solid"/>
                  <a:miter lim="800000"/>
                </a:ln>
                <a:solidFill>
                  <a:schemeClr val="accent3">
                    <a:lumMod val="75000"/>
                  </a:schemeClr>
                </a:solidFill>
                <a:effectLst>
                  <a:outerShdw blurRad="25500" dist="23000" dir="7020000" algn="tl">
                    <a:srgbClr val="000000">
                      <a:alpha val="50000"/>
                    </a:srgbClr>
                  </a:outerShdw>
                </a:effectLst>
              </a:rPr>
              <a:t/>
            </a:r>
            <a:br>
              <a:rPr lang="ru-RU" sz="4400" dirty="0" smtClean="0">
                <a:ln w="18000">
                  <a:solidFill>
                    <a:schemeClr val="accent2">
                      <a:satMod val="140000"/>
                    </a:schemeClr>
                  </a:solidFill>
                  <a:prstDash val="solid"/>
                  <a:miter lim="800000"/>
                </a:ln>
                <a:solidFill>
                  <a:schemeClr val="accent3">
                    <a:lumMod val="75000"/>
                  </a:schemeClr>
                </a:solidFill>
                <a:effectLst>
                  <a:outerShdw blurRad="25500" dist="23000" dir="7020000" algn="tl">
                    <a:srgbClr val="000000">
                      <a:alpha val="50000"/>
                    </a:srgbClr>
                  </a:outerShdw>
                </a:effectLst>
              </a:rPr>
            </a:br>
            <a:r>
              <a:rPr lang="ru-RU" sz="4400" dirty="0" smtClean="0">
                <a:ln w="18000">
                  <a:solidFill>
                    <a:schemeClr val="accent2">
                      <a:satMod val="140000"/>
                    </a:schemeClr>
                  </a:solidFill>
                  <a:prstDash val="solid"/>
                  <a:miter lim="800000"/>
                </a:ln>
                <a:solidFill>
                  <a:schemeClr val="accent3">
                    <a:lumMod val="75000"/>
                  </a:schemeClr>
                </a:solidFill>
                <a:effectLst>
                  <a:outerShdw blurRad="25500" dist="23000" dir="7020000" algn="tl">
                    <a:srgbClr val="000000">
                      <a:alpha val="50000"/>
                    </a:srgbClr>
                  </a:outerShdw>
                </a:effectLst>
              </a:rPr>
              <a:t/>
            </a:r>
            <a:br>
              <a:rPr lang="ru-RU" sz="4400" dirty="0" smtClean="0">
                <a:ln w="18000">
                  <a:solidFill>
                    <a:schemeClr val="accent2">
                      <a:satMod val="140000"/>
                    </a:schemeClr>
                  </a:solidFill>
                  <a:prstDash val="solid"/>
                  <a:miter lim="800000"/>
                </a:ln>
                <a:solidFill>
                  <a:schemeClr val="accent3">
                    <a:lumMod val="75000"/>
                  </a:schemeClr>
                </a:solidFill>
                <a:effectLst>
                  <a:outerShdw blurRad="25500" dist="23000" dir="7020000" algn="tl">
                    <a:srgbClr val="000000">
                      <a:alpha val="50000"/>
                    </a:srgbClr>
                  </a:outerShdw>
                </a:effectLst>
              </a:rPr>
            </a:br>
            <a:r>
              <a:rPr lang="ru-RU" sz="4400" dirty="0" smtClean="0">
                <a:ln w="18000">
                  <a:solidFill>
                    <a:schemeClr val="accent2">
                      <a:satMod val="140000"/>
                    </a:schemeClr>
                  </a:solidFill>
                  <a:prstDash val="solid"/>
                  <a:miter lim="800000"/>
                </a:ln>
                <a:solidFill>
                  <a:schemeClr val="accent3">
                    <a:lumMod val="75000"/>
                  </a:schemeClr>
                </a:solidFill>
                <a:effectLst>
                  <a:outerShdw blurRad="25500" dist="23000" dir="7020000" algn="tl">
                    <a:srgbClr val="000000">
                      <a:alpha val="50000"/>
                    </a:srgbClr>
                  </a:outerShdw>
                </a:effectLst>
              </a:rPr>
              <a:t/>
            </a:r>
            <a:br>
              <a:rPr lang="ru-RU" sz="4400" dirty="0" smtClean="0">
                <a:ln w="18000">
                  <a:solidFill>
                    <a:schemeClr val="accent2">
                      <a:satMod val="140000"/>
                    </a:schemeClr>
                  </a:solidFill>
                  <a:prstDash val="solid"/>
                  <a:miter lim="800000"/>
                </a:ln>
                <a:solidFill>
                  <a:schemeClr val="accent3">
                    <a:lumMod val="75000"/>
                  </a:schemeClr>
                </a:solidFill>
                <a:effectLst>
                  <a:outerShdw blurRad="25500" dist="23000" dir="7020000" algn="tl">
                    <a:srgbClr val="000000">
                      <a:alpha val="50000"/>
                    </a:srgbClr>
                  </a:outerShdw>
                </a:effectLst>
              </a:rPr>
            </a:br>
            <a:endParaRPr lang="ru-RU" sz="4400" dirty="0">
              <a:ln w="18000">
                <a:solidFill>
                  <a:schemeClr val="accent2">
                    <a:satMod val="140000"/>
                  </a:schemeClr>
                </a:solidFill>
                <a:prstDash val="solid"/>
                <a:miter lim="800000"/>
              </a:ln>
              <a:solidFill>
                <a:schemeClr val="accent3">
                  <a:lumMod val="75000"/>
                </a:schemeClr>
              </a:solidFill>
              <a:effectLst>
                <a:outerShdw blurRad="25500" dist="23000" dir="7020000" algn="tl">
                  <a:srgbClr val="000000">
                    <a:alpha val="50000"/>
                  </a:srgbClr>
                </a:outerShdw>
              </a:effectLst>
            </a:endParaRPr>
          </a:p>
        </p:txBody>
      </p:sp>
      <p:pic>
        <p:nvPicPr>
          <p:cNvPr id="3" name="Рисунок 2" descr="hardy-heron-ubuntu-8.04.jpg"/>
          <p:cNvPicPr>
            <a:picLocks noChangeAspect="1"/>
          </p:cNvPicPr>
          <p:nvPr/>
        </p:nvPicPr>
        <p:blipFill>
          <a:blip r:embed="rId2" cstate="print"/>
          <a:stretch>
            <a:fillRect/>
          </a:stretch>
        </p:blipFill>
        <p:spPr>
          <a:xfrm>
            <a:off x="7643834" y="214290"/>
            <a:ext cx="1357322" cy="200026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 name="Рисунок 3" descr="216_heron13K400.jpg"/>
          <p:cNvPicPr>
            <a:picLocks noChangeAspect="1"/>
          </p:cNvPicPr>
          <p:nvPr/>
        </p:nvPicPr>
        <p:blipFill>
          <a:blip r:embed="rId3" cstate="print"/>
          <a:stretch>
            <a:fillRect/>
          </a:stretch>
        </p:blipFill>
        <p:spPr>
          <a:xfrm>
            <a:off x="785786" y="4357694"/>
            <a:ext cx="1757363" cy="207170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5" name="Рисунок 4" descr="heron4.jpg"/>
          <p:cNvPicPr>
            <a:picLocks noChangeAspect="1"/>
          </p:cNvPicPr>
          <p:nvPr/>
        </p:nvPicPr>
        <p:blipFill>
          <a:blip r:embed="rId4" cstate="print"/>
          <a:stretch>
            <a:fillRect/>
          </a:stretch>
        </p:blipFill>
        <p:spPr>
          <a:xfrm>
            <a:off x="3428992" y="4429132"/>
            <a:ext cx="2357454" cy="1428760"/>
          </a:xfrm>
          <a:prstGeom prst="rect">
            <a:avLst/>
          </a:prstGeom>
          <a:ln>
            <a:noFill/>
          </a:ln>
          <a:effectLst>
            <a:softEdge rad="112500"/>
          </a:effectLst>
        </p:spPr>
      </p:pic>
      <p:pic>
        <p:nvPicPr>
          <p:cNvPr id="7" name="Рисунок 6" descr="h2020pi.jpg"/>
          <p:cNvPicPr>
            <a:picLocks noChangeAspect="1"/>
          </p:cNvPicPr>
          <p:nvPr/>
        </p:nvPicPr>
        <p:blipFill>
          <a:blip r:embed="rId5" cstate="print"/>
          <a:stretch>
            <a:fillRect/>
          </a:stretch>
        </p:blipFill>
        <p:spPr>
          <a:xfrm>
            <a:off x="6572264" y="4357694"/>
            <a:ext cx="1714511" cy="214314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spd="med" advClick="0" advTm="10000">
    <p:cover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42918"/>
            <a:ext cx="7543824" cy="5143536"/>
          </a:xfrm>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ru-RU" sz="40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ru-RU" sz="400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Молотоглавые</a:t>
            </a:r>
            <a:r>
              <a:rPr lang="ru-RU" sz="40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br>
              <a:rPr lang="ru-RU" sz="40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sz="40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sz="40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sz="1600" dirty="0" err="1" smtClean="0">
                <a:ln w="11430"/>
                <a:solidFill>
                  <a:srgbClr val="0070C0"/>
                </a:solidFill>
                <a:effectLst>
                  <a:outerShdw blurRad="50800" dist="39000" dir="5460000" algn="tl">
                    <a:srgbClr val="000000">
                      <a:alpha val="38000"/>
                    </a:srgbClr>
                  </a:outerShdw>
                </a:effectLst>
              </a:rPr>
              <a:t>Молотогла́в</a:t>
            </a:r>
            <a:r>
              <a:rPr lang="ru-RU" sz="1600" dirty="0" smtClean="0">
                <a:ln w="11430"/>
                <a:solidFill>
                  <a:srgbClr val="0070C0"/>
                </a:solidFill>
                <a:effectLst>
                  <a:outerShdw blurRad="50800" dist="39000" dir="5460000" algn="tl">
                    <a:srgbClr val="000000">
                      <a:alpha val="38000"/>
                    </a:srgbClr>
                  </a:outerShdw>
                </a:effectLst>
              </a:rPr>
              <a:t>,— птица из отряда </a:t>
            </a:r>
            <a:r>
              <a:rPr lang="ru-RU" sz="1600" dirty="0" err="1" smtClean="0">
                <a:ln w="11430"/>
                <a:solidFill>
                  <a:srgbClr val="0070C0"/>
                </a:solidFill>
                <a:effectLst>
                  <a:outerShdw blurRad="50800" dist="39000" dir="5460000" algn="tl">
                    <a:srgbClr val="000000">
                      <a:alpha val="38000"/>
                    </a:srgbClr>
                  </a:outerShdw>
                </a:effectLst>
              </a:rPr>
              <a:t>аистообразных</a:t>
            </a:r>
            <a:r>
              <a:rPr lang="ru-RU" sz="1600" dirty="0" smtClean="0">
                <a:ln w="11430"/>
                <a:solidFill>
                  <a:srgbClr val="0070C0"/>
                </a:solidFill>
                <a:effectLst>
                  <a:outerShdw blurRad="50800" dist="39000" dir="5460000" algn="tl">
                    <a:srgbClr val="000000">
                      <a:alpha val="38000"/>
                    </a:srgbClr>
                  </a:outerShdw>
                </a:effectLst>
              </a:rPr>
              <a:t>, выделяемая в отдельное семейство. </a:t>
            </a:r>
            <a:br>
              <a:rPr lang="ru-RU" sz="1600" dirty="0" smtClean="0">
                <a:ln w="11430"/>
                <a:solidFill>
                  <a:srgbClr val="0070C0"/>
                </a:solidFill>
                <a:effectLst>
                  <a:outerShdw blurRad="50800" dist="39000" dir="5460000" algn="tl">
                    <a:srgbClr val="000000">
                      <a:alpha val="38000"/>
                    </a:srgbClr>
                  </a:outerShdw>
                </a:effectLst>
              </a:rPr>
            </a:br>
            <a:r>
              <a:rPr lang="ru-RU" sz="1600" dirty="0" smtClean="0">
                <a:ln w="11430"/>
                <a:solidFill>
                  <a:srgbClr val="FFFF00"/>
                </a:solidFill>
                <a:effectLst>
                  <a:outerShdw blurRad="50800" dist="39000" dir="5460000" algn="tl">
                    <a:srgbClr val="000000">
                      <a:alpha val="38000"/>
                    </a:srgbClr>
                  </a:outerShdw>
                </a:effectLst>
              </a:rPr>
              <a:t>Внешний вид. </a:t>
            </a:r>
            <a:r>
              <a:rPr lang="ru-RU" sz="1600" dirty="0" smtClean="0">
                <a:ln w="11430"/>
                <a:solidFill>
                  <a:srgbClr val="0070C0"/>
                </a:solidFill>
                <a:effectLst>
                  <a:outerShdw blurRad="50800" dist="39000" dir="5460000" algn="tl">
                    <a:srgbClr val="000000">
                      <a:alpha val="38000"/>
                    </a:srgbClr>
                  </a:outerShdw>
                </a:effectLst>
              </a:rPr>
              <a:t>Своим названием </a:t>
            </a:r>
            <a:r>
              <a:rPr lang="ru-RU" sz="1600" dirty="0" err="1" smtClean="0">
                <a:ln w="11430"/>
                <a:solidFill>
                  <a:srgbClr val="0070C0"/>
                </a:solidFill>
                <a:effectLst>
                  <a:outerShdw blurRad="50800" dist="39000" dir="5460000" algn="tl">
                    <a:srgbClr val="000000">
                      <a:alpha val="38000"/>
                    </a:srgbClr>
                  </a:outerShdw>
                </a:effectLst>
              </a:rPr>
              <a:t>молотоглав</a:t>
            </a:r>
            <a:r>
              <a:rPr lang="ru-RU" sz="1600" dirty="0" smtClean="0">
                <a:ln w="11430"/>
                <a:solidFill>
                  <a:srgbClr val="0070C0"/>
                </a:solidFill>
                <a:effectLst>
                  <a:outerShdw blurRad="50800" dist="39000" dir="5460000" algn="tl">
                    <a:srgbClr val="000000">
                      <a:alpha val="38000"/>
                    </a:srgbClr>
                  </a:outerShdw>
                </a:effectLst>
              </a:rPr>
              <a:t> обязан форме своей </a:t>
            </a:r>
            <a:r>
              <a:rPr lang="ru-RU" sz="1600" dirty="0" err="1" smtClean="0">
                <a:ln w="11430"/>
                <a:solidFill>
                  <a:srgbClr val="0070C0"/>
                </a:solidFill>
                <a:effectLst>
                  <a:outerShdw blurRad="50800" dist="39000" dir="5460000" algn="tl">
                    <a:srgbClr val="000000">
                      <a:alpha val="38000"/>
                    </a:srgbClr>
                  </a:outerShdw>
                </a:effectLst>
              </a:rPr>
              <a:t>головы,которая</a:t>
            </a:r>
            <a:r>
              <a:rPr lang="ru-RU" sz="1600" dirty="0" smtClean="0">
                <a:ln w="11430"/>
                <a:solidFill>
                  <a:srgbClr val="0070C0"/>
                </a:solidFill>
                <a:effectLst>
                  <a:outerShdw blurRad="50800" dist="39000" dir="5460000" algn="tl">
                    <a:srgbClr val="000000">
                      <a:alpha val="38000"/>
                    </a:srgbClr>
                  </a:outerShdw>
                </a:effectLst>
              </a:rPr>
              <a:t> из-за острого клюва и широкого хохла, устремлённого назад, напоминает молот. Оба пола выглядят одинаково и имеют коричневатое оперение. </a:t>
            </a:r>
            <a:br>
              <a:rPr lang="ru-RU" sz="1600" dirty="0" smtClean="0">
                <a:ln w="11430"/>
                <a:solidFill>
                  <a:srgbClr val="0070C0"/>
                </a:solidFill>
                <a:effectLst>
                  <a:outerShdw blurRad="50800" dist="39000" dir="5460000" algn="tl">
                    <a:srgbClr val="000000">
                      <a:alpha val="38000"/>
                    </a:srgbClr>
                  </a:outerShdw>
                </a:effectLst>
              </a:rPr>
            </a:br>
            <a:r>
              <a:rPr lang="ru-RU" sz="1600" dirty="0" smtClean="0">
                <a:ln w="11430"/>
                <a:solidFill>
                  <a:srgbClr val="FFFF00"/>
                </a:solidFill>
                <a:effectLst>
                  <a:outerShdw blurRad="50800" dist="39000" dir="5460000" algn="tl">
                    <a:srgbClr val="000000">
                      <a:alpha val="38000"/>
                    </a:srgbClr>
                  </a:outerShdw>
                </a:effectLst>
              </a:rPr>
              <a:t>Ареал. </a:t>
            </a:r>
            <a:r>
              <a:rPr lang="ru-RU" sz="1600" dirty="0" err="1" smtClean="0">
                <a:ln w="11430"/>
                <a:solidFill>
                  <a:srgbClr val="0070C0"/>
                </a:solidFill>
                <a:effectLst>
                  <a:outerShdw blurRad="50800" dist="39000" dir="5460000" algn="tl">
                    <a:srgbClr val="000000">
                      <a:alpha val="38000"/>
                    </a:srgbClr>
                  </a:outerShdw>
                </a:effectLst>
              </a:rPr>
              <a:t>Молотоглавы</a:t>
            </a:r>
            <a:r>
              <a:rPr lang="ru-RU" sz="1600" dirty="0" smtClean="0">
                <a:ln w="11430"/>
                <a:solidFill>
                  <a:srgbClr val="0070C0"/>
                </a:solidFill>
                <a:effectLst>
                  <a:outerShdw blurRad="50800" dist="39000" dir="5460000" algn="tl">
                    <a:srgbClr val="000000">
                      <a:alpha val="38000"/>
                    </a:srgbClr>
                  </a:outerShdw>
                </a:effectLst>
              </a:rPr>
              <a:t> живут в Африке, от </a:t>
            </a:r>
            <a:r>
              <a:rPr lang="ru-RU" sz="1600" dirty="0" err="1" smtClean="0">
                <a:ln w="11430"/>
                <a:solidFill>
                  <a:srgbClr val="0070C0"/>
                </a:solidFill>
                <a:effectLst>
                  <a:outerShdw blurRad="50800" dist="39000" dir="5460000" algn="tl">
                    <a:srgbClr val="000000">
                      <a:alpha val="38000"/>
                    </a:srgbClr>
                  </a:outerShdw>
                </a:effectLst>
              </a:rPr>
              <a:t>Сьерры-Леоне</a:t>
            </a:r>
            <a:r>
              <a:rPr lang="ru-RU" sz="1600" dirty="0" smtClean="0">
                <a:ln w="11430"/>
                <a:solidFill>
                  <a:srgbClr val="0070C0"/>
                </a:solidFill>
                <a:effectLst>
                  <a:outerShdw blurRad="50800" dist="39000" dir="5460000" algn="tl">
                    <a:srgbClr val="000000">
                      <a:alpha val="38000"/>
                    </a:srgbClr>
                  </a:outerShdw>
                </a:effectLst>
              </a:rPr>
              <a:t> и Судана до юга континента, а также на Мадагаскаре и Аравийском полуострове. Время от времени он встречается вблизи поселений и иногда даже позволяет себя гладить или кормить. </a:t>
            </a:r>
            <a:br>
              <a:rPr lang="ru-RU" sz="1600" dirty="0" smtClean="0">
                <a:ln w="11430"/>
                <a:solidFill>
                  <a:srgbClr val="0070C0"/>
                </a:solidFill>
                <a:effectLst>
                  <a:outerShdw blurRad="50800" dist="39000" dir="5460000" algn="tl">
                    <a:srgbClr val="000000">
                      <a:alpha val="38000"/>
                    </a:srgbClr>
                  </a:outerShdw>
                </a:effectLst>
              </a:rPr>
            </a:br>
            <a:r>
              <a:rPr lang="ru-RU" sz="1600" dirty="0" smtClean="0">
                <a:ln w="11430"/>
                <a:solidFill>
                  <a:srgbClr val="0070C0"/>
                </a:solidFill>
                <a:effectLst>
                  <a:outerShdw blurRad="50800" dist="39000" dir="5460000" algn="tl">
                    <a:srgbClr val="000000">
                      <a:alpha val="38000"/>
                    </a:srgbClr>
                  </a:outerShdw>
                </a:effectLst>
              </a:rPr>
              <a:t/>
            </a:r>
            <a:br>
              <a:rPr lang="ru-RU" sz="1600" dirty="0" smtClean="0">
                <a:ln w="11430"/>
                <a:solidFill>
                  <a:srgbClr val="0070C0"/>
                </a:solidFill>
                <a:effectLst>
                  <a:outerShdw blurRad="50800" dist="39000" dir="5460000" algn="tl">
                    <a:srgbClr val="000000">
                      <a:alpha val="38000"/>
                    </a:srgbClr>
                  </a:outerShdw>
                </a:effectLst>
              </a:rPr>
            </a:br>
            <a:r>
              <a:rPr lang="ru-RU"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ru-RU"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3" name="Рисунок 2" descr="shoebill.jpg"/>
          <p:cNvPicPr>
            <a:picLocks noChangeAspect="1"/>
          </p:cNvPicPr>
          <p:nvPr/>
        </p:nvPicPr>
        <p:blipFill>
          <a:blip r:embed="rId2" cstate="print"/>
          <a:stretch>
            <a:fillRect/>
          </a:stretch>
        </p:blipFill>
        <p:spPr>
          <a:xfrm>
            <a:off x="7997914" y="357166"/>
            <a:ext cx="1003229" cy="135732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 name="Рисунок 3" descr="275px-Hammerkop_Scopus_umbretta_National_Aviary_2000px.jpg"/>
          <p:cNvPicPr>
            <a:picLocks noChangeAspect="1"/>
          </p:cNvPicPr>
          <p:nvPr/>
        </p:nvPicPr>
        <p:blipFill>
          <a:blip r:embed="rId3" cstate="print"/>
          <a:stretch>
            <a:fillRect/>
          </a:stretch>
        </p:blipFill>
        <p:spPr>
          <a:xfrm>
            <a:off x="214282" y="3714752"/>
            <a:ext cx="2317754" cy="211138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hamerkopf--scopus-umbretta-1.jpg"/>
          <p:cNvPicPr>
            <a:picLocks noChangeAspect="1"/>
          </p:cNvPicPr>
          <p:nvPr/>
        </p:nvPicPr>
        <p:blipFill>
          <a:blip r:embed="rId4" cstate="print"/>
          <a:stretch>
            <a:fillRect/>
          </a:stretch>
        </p:blipFill>
        <p:spPr>
          <a:xfrm>
            <a:off x="6143636" y="3714752"/>
            <a:ext cx="2428892" cy="207170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Рисунок 5" descr="shoebill.jpg"/>
          <p:cNvPicPr>
            <a:picLocks noChangeAspect="1"/>
          </p:cNvPicPr>
          <p:nvPr/>
        </p:nvPicPr>
        <p:blipFill>
          <a:blip r:embed="rId5" cstate="print"/>
          <a:stretch>
            <a:fillRect/>
          </a:stretch>
        </p:blipFill>
        <p:spPr>
          <a:xfrm>
            <a:off x="3286116" y="3214686"/>
            <a:ext cx="2005011" cy="2928938"/>
          </a:xfrm>
          <a:prstGeom prst="rect">
            <a:avLst/>
          </a:prstGeom>
          <a:ln>
            <a:noFill/>
          </a:ln>
          <a:effectLst>
            <a:softEdge rad="112500"/>
          </a:effectLst>
        </p:spPr>
      </p:pic>
    </p:spTree>
  </p:cSld>
  <p:clrMapOvr>
    <a:masterClrMapping/>
  </p:clrMapOvr>
  <p:transition spd="med" advClick="0" advTm="10000">
    <p:split orient="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74638"/>
            <a:ext cx="7972452" cy="6583362"/>
          </a:xfrm>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l"/>
            <a:r>
              <a:rPr lang="ru-RU"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Аистовые</a:t>
            </a:r>
            <a:br>
              <a:rPr lang="ru-RU"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ru-RU"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ru-RU"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ru-RU" sz="1800" spc="50" dirty="0" err="1" smtClean="0">
                <a:ln w="11430"/>
                <a:solidFill>
                  <a:srgbClr val="FFFF00"/>
                </a:solidFill>
                <a:effectLst>
                  <a:outerShdw blurRad="76200" dist="50800" dir="5400000" algn="tl" rotWithShape="0">
                    <a:srgbClr val="000000">
                      <a:alpha val="65000"/>
                    </a:srgbClr>
                  </a:outerShdw>
                </a:effectLst>
              </a:rPr>
              <a:t>Характеристика</a:t>
            </a:r>
            <a:r>
              <a:rPr lang="ru-RU" sz="2000"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t>
            </a:r>
            <a:r>
              <a:rPr lang="ru-RU" sz="1300" spc="50" dirty="0" err="1" smtClean="0">
                <a:ln w="11430"/>
                <a:solidFill>
                  <a:srgbClr val="0070C0"/>
                </a:solidFill>
                <a:effectLst>
                  <a:outerShdw blurRad="76200" dist="50800" dir="5400000" algn="tl" rotWithShape="0">
                    <a:srgbClr val="000000">
                      <a:alpha val="65000"/>
                    </a:srgbClr>
                  </a:outerShdw>
                </a:effectLst>
              </a:rPr>
              <a:t>А́истовые</a:t>
            </a:r>
            <a:r>
              <a:rPr lang="ru-RU" sz="1300" spc="50" dirty="0" smtClean="0">
                <a:ln w="11430"/>
                <a:solidFill>
                  <a:srgbClr val="0070C0"/>
                </a:solidFill>
                <a:effectLst>
                  <a:outerShdw blurRad="76200" dist="50800" dir="5400000" algn="tl" rotWithShape="0">
                    <a:srgbClr val="000000">
                      <a:alpha val="65000"/>
                    </a:srgbClr>
                  </a:outerShdw>
                </a:effectLst>
              </a:rPr>
              <a:t> </a:t>
            </a:r>
            <a:r>
              <a:rPr lang="ru-RU" sz="1300" spc="50" dirty="0" smtClean="0">
                <a:ln w="11430"/>
                <a:solidFill>
                  <a:srgbClr val="0070C0"/>
                </a:solidFill>
                <a:effectLst>
                  <a:outerShdw blurRad="76200" dist="50800" dir="5400000" algn="tl" rotWithShape="0">
                    <a:srgbClr val="000000">
                      <a:alpha val="65000"/>
                    </a:srgbClr>
                  </a:outerShdw>
                </a:effectLst>
              </a:rPr>
              <a:t>— семейство птиц из отряда голенастых, охватывающее шесть родов и девятнадцать видов. Семейство аистовых распространено не только в тропиках и субтропиках, но и в умеренных зонах. В Европе гнездятся лишь два вида — белый аист и чёрный аист (</a:t>
            </a:r>
            <a:r>
              <a:rPr lang="ru-RU" sz="1300" spc="50" dirty="0" err="1" smtClean="0">
                <a:ln w="11430"/>
                <a:solidFill>
                  <a:srgbClr val="0070C0"/>
                </a:solidFill>
                <a:effectLst>
                  <a:outerShdw blurRad="76200" dist="50800" dir="5400000" algn="tl" rotWithShape="0">
                    <a:srgbClr val="000000">
                      <a:alpha val="65000"/>
                    </a:srgbClr>
                  </a:outerShdw>
                </a:effectLst>
              </a:rPr>
              <a:t>Ciconia</a:t>
            </a:r>
            <a:r>
              <a:rPr lang="ru-RU" sz="1300" spc="50" dirty="0" smtClean="0">
                <a:ln w="11430"/>
                <a:solidFill>
                  <a:srgbClr val="0070C0"/>
                </a:solidFill>
                <a:effectLst>
                  <a:outerShdw blurRad="76200" dist="50800" dir="5400000" algn="tl" rotWithShape="0">
                    <a:srgbClr val="000000">
                      <a:alpha val="65000"/>
                    </a:srgbClr>
                  </a:outerShdw>
                </a:effectLst>
              </a:rPr>
              <a:t> </a:t>
            </a:r>
            <a:r>
              <a:rPr lang="ru-RU" sz="1300" spc="50" dirty="0" err="1" smtClean="0">
                <a:ln w="11430"/>
                <a:solidFill>
                  <a:srgbClr val="0070C0"/>
                </a:solidFill>
                <a:effectLst>
                  <a:outerShdw blurRad="76200" dist="50800" dir="5400000" algn="tl" rotWithShape="0">
                    <a:srgbClr val="000000">
                      <a:alpha val="65000"/>
                    </a:srgbClr>
                  </a:outerShdw>
                </a:effectLst>
              </a:rPr>
              <a:t>nigra</a:t>
            </a:r>
            <a:r>
              <a:rPr lang="ru-RU" sz="1300" spc="50" dirty="0" smtClean="0">
                <a:ln w="11430"/>
                <a:solidFill>
                  <a:srgbClr val="0070C0"/>
                </a:solidFill>
                <a:effectLst>
                  <a:outerShdw blurRad="76200" dist="50800" dir="5400000" algn="tl" rotWithShape="0">
                    <a:srgbClr val="000000">
                      <a:alpha val="65000"/>
                    </a:srgbClr>
                  </a:outerShdw>
                </a:effectLst>
              </a:rPr>
              <a:t>). Два других вида считаются крайне редкими гостями — </a:t>
            </a:r>
            <a:r>
              <a:rPr lang="ru-RU" sz="1300" spc="50" dirty="0" err="1" smtClean="0">
                <a:ln w="11430"/>
                <a:solidFill>
                  <a:srgbClr val="0070C0"/>
                </a:solidFill>
                <a:effectLst>
                  <a:outerShdw blurRad="76200" dist="50800" dir="5400000" algn="tl" rotWithShape="0">
                    <a:srgbClr val="000000">
                      <a:alpha val="65000"/>
                    </a:srgbClr>
                  </a:outerShdw>
                </a:effectLst>
              </a:rPr>
              <a:t>желтоклювый</a:t>
            </a:r>
            <a:r>
              <a:rPr lang="ru-RU" sz="1300" spc="50" dirty="0" smtClean="0">
                <a:ln w="11430"/>
                <a:solidFill>
                  <a:srgbClr val="0070C0"/>
                </a:solidFill>
                <a:effectLst>
                  <a:outerShdw blurRad="76200" dist="50800" dir="5400000" algn="tl" rotWithShape="0">
                    <a:srgbClr val="000000">
                      <a:alpha val="65000"/>
                    </a:srgbClr>
                  </a:outerShdw>
                </a:effectLst>
              </a:rPr>
              <a:t> </a:t>
            </a:r>
            <a:r>
              <a:rPr lang="ru-RU" sz="1300" spc="50" dirty="0" err="1" smtClean="0">
                <a:ln w="11430"/>
                <a:solidFill>
                  <a:srgbClr val="0070C0"/>
                </a:solidFill>
                <a:effectLst>
                  <a:outerShdw blurRad="76200" dist="50800" dir="5400000" algn="tl" rotWithShape="0">
                    <a:srgbClr val="000000">
                      <a:alpha val="65000"/>
                    </a:srgbClr>
                  </a:outerShdw>
                </a:effectLst>
              </a:rPr>
              <a:t>клювач</a:t>
            </a:r>
            <a:r>
              <a:rPr lang="ru-RU" sz="1300" spc="50" dirty="0" smtClean="0">
                <a:ln w="11430"/>
                <a:solidFill>
                  <a:srgbClr val="0070C0"/>
                </a:solidFill>
                <a:effectLst>
                  <a:outerShdw blurRad="76200" dist="50800" dir="5400000" algn="tl" rotWithShape="0">
                    <a:srgbClr val="000000">
                      <a:alpha val="65000"/>
                    </a:srgbClr>
                  </a:outerShdw>
                </a:effectLst>
              </a:rPr>
              <a:t> (</a:t>
            </a:r>
            <a:r>
              <a:rPr lang="ru-RU" sz="1300" spc="50" dirty="0" err="1" smtClean="0">
                <a:ln w="11430"/>
                <a:solidFill>
                  <a:srgbClr val="0070C0"/>
                </a:solidFill>
                <a:effectLst>
                  <a:outerShdw blurRad="76200" dist="50800" dir="5400000" algn="tl" rotWithShape="0">
                    <a:srgbClr val="000000">
                      <a:alpha val="65000"/>
                    </a:srgbClr>
                  </a:outerShdw>
                </a:effectLst>
              </a:rPr>
              <a:t>Mycteria</a:t>
            </a:r>
            <a:r>
              <a:rPr lang="ru-RU" sz="1300" spc="50" dirty="0" smtClean="0">
                <a:ln w="11430"/>
                <a:solidFill>
                  <a:srgbClr val="0070C0"/>
                </a:solidFill>
                <a:effectLst>
                  <a:outerShdw blurRad="76200" dist="50800" dir="5400000" algn="tl" rotWithShape="0">
                    <a:srgbClr val="000000">
                      <a:alpha val="65000"/>
                    </a:srgbClr>
                  </a:outerShdw>
                </a:effectLst>
              </a:rPr>
              <a:t> </a:t>
            </a:r>
            <a:r>
              <a:rPr lang="ru-RU" sz="1300" spc="50" dirty="0" err="1" smtClean="0">
                <a:ln w="11430"/>
                <a:solidFill>
                  <a:srgbClr val="0070C0"/>
                </a:solidFill>
                <a:effectLst>
                  <a:outerShdw blurRad="76200" dist="50800" dir="5400000" algn="tl" rotWithShape="0">
                    <a:srgbClr val="000000">
                      <a:alpha val="65000"/>
                    </a:srgbClr>
                  </a:outerShdw>
                </a:effectLst>
              </a:rPr>
              <a:t>ibis</a:t>
            </a:r>
            <a:r>
              <a:rPr lang="ru-RU" sz="1300" spc="50" dirty="0" smtClean="0">
                <a:ln w="11430"/>
                <a:solidFill>
                  <a:srgbClr val="0070C0"/>
                </a:solidFill>
                <a:effectLst>
                  <a:outerShdw blurRad="76200" dist="50800" dir="5400000" algn="tl" rotWithShape="0">
                    <a:srgbClr val="000000">
                      <a:alpha val="65000"/>
                    </a:srgbClr>
                  </a:outerShdw>
                </a:effectLst>
              </a:rPr>
              <a:t>) и африканский марабу (</a:t>
            </a:r>
            <a:r>
              <a:rPr lang="ru-RU" sz="1300" spc="50" dirty="0" err="1" smtClean="0">
                <a:ln w="11430"/>
                <a:solidFill>
                  <a:srgbClr val="0070C0"/>
                </a:solidFill>
                <a:effectLst>
                  <a:outerShdw blurRad="76200" dist="50800" dir="5400000" algn="tl" rotWithShape="0">
                    <a:srgbClr val="000000">
                      <a:alpha val="65000"/>
                    </a:srgbClr>
                  </a:outerShdw>
                </a:effectLst>
              </a:rPr>
              <a:t>Leptoptilos</a:t>
            </a:r>
            <a:r>
              <a:rPr lang="ru-RU" sz="1300" spc="50" dirty="0" smtClean="0">
                <a:ln w="11430"/>
                <a:solidFill>
                  <a:srgbClr val="0070C0"/>
                </a:solidFill>
                <a:effectLst>
                  <a:outerShdw blurRad="76200" dist="50800" dir="5400000" algn="tl" rotWithShape="0">
                    <a:srgbClr val="000000">
                      <a:alpha val="65000"/>
                    </a:srgbClr>
                  </a:outerShdw>
                </a:effectLst>
              </a:rPr>
              <a:t> </a:t>
            </a:r>
            <a:r>
              <a:rPr lang="ru-RU" sz="1300" spc="50" dirty="0" err="1" smtClean="0">
                <a:ln w="11430"/>
                <a:solidFill>
                  <a:srgbClr val="0070C0"/>
                </a:solidFill>
                <a:effectLst>
                  <a:outerShdw blurRad="76200" dist="50800" dir="5400000" algn="tl" rotWithShape="0">
                    <a:srgbClr val="000000">
                      <a:alpha val="65000"/>
                    </a:srgbClr>
                  </a:outerShdw>
                </a:effectLst>
              </a:rPr>
              <a:t>crumeniferus</a:t>
            </a:r>
            <a:r>
              <a:rPr lang="ru-RU" sz="1300" spc="50" dirty="0" smtClean="0">
                <a:ln w="11430"/>
                <a:solidFill>
                  <a:srgbClr val="0070C0"/>
                </a:solidFill>
                <a:effectLst>
                  <a:outerShdw blurRad="76200" dist="50800" dir="5400000" algn="tl" rotWithShape="0">
                    <a:srgbClr val="000000">
                      <a:alpha val="65000"/>
                    </a:srgbClr>
                  </a:outerShdw>
                </a:effectLst>
              </a:rPr>
              <a:t>).В основном, аистовые предпочитают жить на открытых пространствах и у водоёмов. Общими признаками семейства я </a:t>
            </a:r>
            <a:r>
              <a:rPr lang="ru-RU" sz="1300" spc="50" dirty="0" err="1" smtClean="0">
                <a:ln w="11430"/>
                <a:solidFill>
                  <a:srgbClr val="0070C0"/>
                </a:solidFill>
                <a:effectLst>
                  <a:outerShdw blurRad="76200" dist="50800" dir="5400000" algn="tl" rotWithShape="0">
                    <a:srgbClr val="000000">
                      <a:alpha val="65000"/>
                    </a:srgbClr>
                  </a:outerShdw>
                </a:effectLst>
              </a:rPr>
              <a:t>вляются</a:t>
            </a:r>
            <a:r>
              <a:rPr lang="ru-RU" sz="1300" spc="50" dirty="0" smtClean="0">
                <a:ln w="11430"/>
                <a:solidFill>
                  <a:srgbClr val="0070C0"/>
                </a:solidFill>
                <a:effectLst>
                  <a:outerShdw blurRad="76200" dist="50800" dir="5400000" algn="tl" rotWithShape="0">
                    <a:srgbClr val="000000">
                      <a:alpha val="65000"/>
                    </a:srgbClr>
                  </a:outerShdw>
                </a:effectLst>
              </a:rPr>
              <a:t> длинные ноги, длинная гибкая шея, а также длинный, конический клюв. Крылья, как правило, широкие и глубоко расчленённые. Все аистовые являются хорошими летунами, умело использующими </a:t>
            </a:r>
            <a:r>
              <a:rPr lang="ru-RU" sz="1300" spc="50" dirty="0" err="1" smtClean="0">
                <a:ln w="11430"/>
                <a:solidFill>
                  <a:srgbClr val="0070C0"/>
                </a:solidFill>
                <a:effectLst>
                  <a:outerShdw blurRad="76200" dist="50800" dir="5400000" algn="tl" rotWithShape="0">
                    <a:srgbClr val="000000">
                      <a:alpha val="65000"/>
                    </a:srgbClr>
                  </a:outerShdw>
                </a:effectLst>
              </a:rPr>
              <a:t>термики</a:t>
            </a:r>
            <a:r>
              <a:rPr lang="ru-RU" sz="1300" spc="50" dirty="0" smtClean="0">
                <a:ln w="11430"/>
                <a:solidFill>
                  <a:srgbClr val="0070C0"/>
                </a:solidFill>
                <a:effectLst>
                  <a:outerShdw blurRad="76200" dist="50800" dir="5400000" algn="tl" rotWithShape="0">
                    <a:srgbClr val="000000">
                      <a:alpha val="65000"/>
                    </a:srgbClr>
                  </a:outerShdw>
                </a:effectLst>
              </a:rPr>
              <a:t> для экономии энергии в полёте. Многие виды ежегодно совершают далёкие перелёты.</a:t>
            </a:r>
            <a:br>
              <a:rPr lang="ru-RU" sz="1300" spc="50" dirty="0" smtClean="0">
                <a:ln w="11430"/>
                <a:solidFill>
                  <a:srgbClr val="0070C0"/>
                </a:solidFill>
                <a:effectLst>
                  <a:outerShdw blurRad="76200" dist="50800" dir="5400000" algn="tl" rotWithShape="0">
                    <a:srgbClr val="000000">
                      <a:alpha val="65000"/>
                    </a:srgbClr>
                  </a:outerShdw>
                </a:effectLst>
              </a:rPr>
            </a:br>
            <a:r>
              <a:rPr lang="ru-RU" sz="1300" spc="50" dirty="0" smtClean="0">
                <a:ln w="11430"/>
                <a:solidFill>
                  <a:srgbClr val="0070C0"/>
                </a:solidFill>
                <a:effectLst>
                  <a:outerShdw blurRad="76200" dist="50800" dir="5400000" algn="tl" rotWithShape="0">
                    <a:srgbClr val="000000">
                      <a:alpha val="65000"/>
                    </a:srgbClr>
                  </a:outerShdw>
                </a:effectLst>
              </a:rPr>
              <a:t>Пищу аистовые подбирают на ходу с земли. Входят в неё, в основном, небольшие грызуны, амфибии, рыбы, некоторые беспозвоночные и пресмыкающиеся. Некоторые виды аистов, например марабу, питаются также </a:t>
            </a:r>
            <a:r>
              <a:rPr lang="ru-RU" sz="1300" spc="50" dirty="0" err="1" smtClean="0">
                <a:ln w="11430"/>
                <a:solidFill>
                  <a:srgbClr val="0070C0"/>
                </a:solidFill>
                <a:effectLst>
                  <a:outerShdw blurRad="76200" dist="50800" dir="5400000" algn="tl" rotWithShape="0">
                    <a:srgbClr val="000000">
                      <a:alpha val="65000"/>
                    </a:srgbClr>
                  </a:outerShdw>
                </a:effectLst>
              </a:rPr>
              <a:t>падалью.Большинство</a:t>
            </a:r>
            <a:r>
              <a:rPr lang="ru-RU" sz="1300" spc="50" dirty="0" smtClean="0">
                <a:ln w="11430"/>
                <a:solidFill>
                  <a:srgbClr val="0070C0"/>
                </a:solidFill>
                <a:effectLst>
                  <a:outerShdw blurRad="76200" dist="50800" dir="5400000" algn="tl" rotWithShape="0">
                    <a:srgbClr val="000000">
                      <a:alpha val="65000"/>
                    </a:srgbClr>
                  </a:outerShdw>
                </a:effectLst>
              </a:rPr>
              <a:t> видов аистовых — безголосые, единственным производимым ими звуком является </a:t>
            </a:r>
            <a:r>
              <a:rPr lang="ru-RU" sz="1300" spc="50" dirty="0" err="1" smtClean="0">
                <a:ln w="11430"/>
                <a:solidFill>
                  <a:srgbClr val="0070C0"/>
                </a:solidFill>
                <a:effectLst>
                  <a:outerShdw blurRad="76200" dist="50800" dir="5400000" algn="tl" rotWithShape="0">
                    <a:srgbClr val="000000">
                      <a:alpha val="65000"/>
                    </a:srgbClr>
                  </a:outerShdw>
                </a:effectLst>
              </a:rPr>
              <a:t>стучание</a:t>
            </a:r>
            <a:r>
              <a:rPr lang="ru-RU" sz="1300" spc="50" dirty="0" smtClean="0">
                <a:ln w="11430"/>
                <a:solidFill>
                  <a:srgbClr val="0070C0"/>
                </a:solidFill>
                <a:effectLst>
                  <a:outerShdw blurRad="76200" dist="50800" dir="5400000" algn="tl" rotWithShape="0">
                    <a:srgbClr val="000000">
                      <a:alpha val="65000"/>
                    </a:srgbClr>
                  </a:outerShdw>
                </a:effectLst>
              </a:rPr>
              <a:t> клювом. Однако некоторые виды вполне певчие, одним из примеров может послужить чёрный аист. </a:t>
            </a:r>
            <a:br>
              <a:rPr lang="ru-RU" sz="1300" spc="50" dirty="0" smtClean="0">
                <a:ln w="11430"/>
                <a:solidFill>
                  <a:srgbClr val="0070C0"/>
                </a:solidFill>
                <a:effectLst>
                  <a:outerShdw blurRad="76200" dist="50800" dir="5400000" algn="tl" rotWithShape="0">
                    <a:srgbClr val="000000">
                      <a:alpha val="65000"/>
                    </a:srgbClr>
                  </a:outerShdw>
                </a:effectLst>
              </a:rPr>
            </a:br>
            <a:r>
              <a:rPr lang="ru-RU" sz="1300" spc="50" dirty="0" smtClean="0">
                <a:ln w="11430"/>
                <a:solidFill>
                  <a:srgbClr val="0070C0"/>
                </a:solidFill>
                <a:effectLst>
                  <a:outerShdw blurRad="76200" dist="50800" dir="5400000" algn="tl" rotWithShape="0">
                    <a:srgbClr val="000000">
                      <a:alpha val="65000"/>
                    </a:srgbClr>
                  </a:outerShdw>
                </a:effectLst>
              </a:rPr>
              <a:t/>
            </a:r>
            <a:br>
              <a:rPr lang="ru-RU" sz="1300" spc="50" dirty="0" smtClean="0">
                <a:ln w="11430"/>
                <a:solidFill>
                  <a:srgbClr val="0070C0"/>
                </a:solidFill>
                <a:effectLst>
                  <a:outerShdw blurRad="76200" dist="50800" dir="5400000" algn="tl" rotWithShape="0">
                    <a:srgbClr val="000000">
                      <a:alpha val="65000"/>
                    </a:srgbClr>
                  </a:outerShdw>
                </a:effectLst>
              </a:rPr>
            </a:br>
            <a:r>
              <a:rPr lang="ru-RU"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ru-RU"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ru-RU"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ru-RU" sz="4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ru-RU" sz="4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3" name="Рисунок 2" descr="b71eb64aadb5ca86ac7131ece998a9c4.jpg"/>
          <p:cNvPicPr>
            <a:picLocks noChangeAspect="1"/>
          </p:cNvPicPr>
          <p:nvPr/>
        </p:nvPicPr>
        <p:blipFill>
          <a:blip r:embed="rId2" cstate="print"/>
          <a:stretch>
            <a:fillRect/>
          </a:stretch>
        </p:blipFill>
        <p:spPr>
          <a:xfrm>
            <a:off x="7358082" y="357166"/>
            <a:ext cx="1428760" cy="157163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 name="Рисунок 3" descr="busel.jpg"/>
          <p:cNvPicPr>
            <a:picLocks noChangeAspect="1"/>
          </p:cNvPicPr>
          <p:nvPr/>
        </p:nvPicPr>
        <p:blipFill>
          <a:blip r:embed="rId3" cstate="print"/>
          <a:stretch>
            <a:fillRect/>
          </a:stretch>
        </p:blipFill>
        <p:spPr>
          <a:xfrm>
            <a:off x="1071538" y="4929198"/>
            <a:ext cx="1928826" cy="150019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6" name="Рисунок 5" descr="Ciconia_nigra_1_(Marek_Szczepanek).jpg"/>
          <p:cNvPicPr>
            <a:picLocks noChangeAspect="1"/>
          </p:cNvPicPr>
          <p:nvPr/>
        </p:nvPicPr>
        <p:blipFill>
          <a:blip r:embed="rId4" cstate="print"/>
          <a:stretch>
            <a:fillRect/>
          </a:stretch>
        </p:blipFill>
        <p:spPr>
          <a:xfrm>
            <a:off x="6000760" y="4857760"/>
            <a:ext cx="1981200" cy="145961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7" name="Рисунок 6" descr="60431.jpg"/>
          <p:cNvPicPr>
            <a:picLocks noChangeAspect="1"/>
          </p:cNvPicPr>
          <p:nvPr/>
        </p:nvPicPr>
        <p:blipFill>
          <a:blip r:embed="rId5" cstate="print"/>
          <a:stretch>
            <a:fillRect/>
          </a:stretch>
        </p:blipFill>
        <p:spPr>
          <a:xfrm>
            <a:off x="3714744" y="4643446"/>
            <a:ext cx="1504944" cy="1833564"/>
          </a:xfrm>
          <a:prstGeom prst="ellipse">
            <a:avLst/>
          </a:prstGeom>
          <a:ln>
            <a:noFill/>
          </a:ln>
          <a:effectLst>
            <a:softEdge rad="112500"/>
          </a:effectLst>
        </p:spPr>
      </p:pic>
    </p:spTree>
  </p:cSld>
  <p:clrMapOvr>
    <a:masterClrMapping/>
  </p:clrMapOvr>
  <p:transition spd="med" advClick="0" advTm="10000">
    <p:wipe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1000108"/>
            <a:ext cx="7072362" cy="5857892"/>
          </a:xfrm>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l"/>
            <a:r>
              <a:rPr lang="ru-RU" sz="3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Китоглав</a:t>
            </a:r>
            <a:br>
              <a:rPr lang="ru-RU" sz="3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sz="3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sz="3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sz="1600" dirty="0" smtClean="0">
                <a:ln w="11430"/>
                <a:solidFill>
                  <a:srgbClr val="FFFF00"/>
                </a:solidFill>
                <a:effectLst>
                  <a:outerShdw blurRad="50800" dist="39000" dir="5460000" algn="tl">
                    <a:srgbClr val="000000">
                      <a:alpha val="38000"/>
                    </a:srgbClr>
                  </a:outerShdw>
                </a:effectLst>
              </a:rPr>
              <a:t>Характеристика.</a:t>
            </a:r>
            <a:r>
              <a:rPr lang="ru-RU" sz="1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Китоглав— птица из отряда </a:t>
            </a:r>
            <a:r>
              <a:rPr lang="ru-RU" sz="160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аистообразных</a:t>
            </a:r>
            <a:r>
              <a:rPr lang="ru-RU" sz="1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единственный представитель семейства </a:t>
            </a:r>
            <a:r>
              <a:rPr lang="ru-RU" sz="160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китоглавых</a:t>
            </a:r>
            <a:r>
              <a:rPr lang="ru-RU" sz="1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Очень крупная птица, её высота в среднем составляет 1,2 м, размах крыльев 2,3 м, а вес 4-7 кг. Обитает в тропических болотах Восточной Африки, где водятся двоякодышащие рыбы протоптеры — его главный корм. Похожий на деревянный башмак клюв делает китоглава искусным мастером рыбной ловли. К сожалению, тот же клюв мешает птице добывать какую-нибудь другую пищу, и, если с привычными кормами становится туго, ей грозит голодная смерть. В отличие от большинства других птиц, глаза китоглава расположены в передней части черепа, а не с двух сторон, что позволяет ему видеть все объемным. В виду массивности клюва птица кладет его на грудь во время отдыха. </a:t>
            </a:r>
            <a:r>
              <a:rPr lang="ru-RU" sz="1600" dirty="0" smtClean="0">
                <a:ln w="11430"/>
                <a:solidFill>
                  <a:srgbClr val="FFFF00"/>
                </a:solidFill>
                <a:effectLst>
                  <a:outerShdw blurRad="50800" dist="39000" dir="5460000" algn="tl">
                    <a:srgbClr val="000000">
                      <a:alpha val="38000"/>
                    </a:srgbClr>
                  </a:outerShdw>
                </a:effectLst>
              </a:rPr>
              <a:t>Места обитания.</a:t>
            </a:r>
            <a:r>
              <a:rPr lang="ru-RU" sz="1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Республики Центральной Африки от Южного Судана до Западной Эфиопии — Заир, Уганда, Кения, Танзания, и Замбия. Китоглавов видели также в Ботсване.</a:t>
            </a:r>
            <a:br>
              <a:rPr lang="ru-RU" sz="1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sz="3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sz="3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sz="3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sz="3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sz="3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sz="3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sz="3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sz="3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sz="3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sz="3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sz="3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sz="3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ru-RU" sz="3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sz="36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ru-RU" sz="36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3" name="Рисунок 2" descr="1257628036_0l2.jpg"/>
          <p:cNvPicPr>
            <a:picLocks noChangeAspect="1"/>
          </p:cNvPicPr>
          <p:nvPr/>
        </p:nvPicPr>
        <p:blipFill>
          <a:blip r:embed="rId2" cstate="print"/>
          <a:stretch>
            <a:fillRect/>
          </a:stretch>
        </p:blipFill>
        <p:spPr>
          <a:xfrm>
            <a:off x="7643834" y="214290"/>
            <a:ext cx="1285852" cy="1778811"/>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 name="Рисунок 3" descr="post-3-12168842322780.jpg"/>
          <p:cNvPicPr>
            <a:picLocks noChangeAspect="1"/>
          </p:cNvPicPr>
          <p:nvPr/>
        </p:nvPicPr>
        <p:blipFill>
          <a:blip r:embed="rId3" cstate="print"/>
          <a:stretch>
            <a:fillRect/>
          </a:stretch>
        </p:blipFill>
        <p:spPr>
          <a:xfrm>
            <a:off x="785786" y="4357694"/>
            <a:ext cx="2286016" cy="18573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Рисунок 4" descr="shoebill.jpg"/>
          <p:cNvPicPr>
            <a:picLocks noChangeAspect="1"/>
          </p:cNvPicPr>
          <p:nvPr/>
        </p:nvPicPr>
        <p:blipFill>
          <a:blip r:embed="rId4" cstate="print"/>
          <a:stretch>
            <a:fillRect/>
          </a:stretch>
        </p:blipFill>
        <p:spPr>
          <a:xfrm>
            <a:off x="3929058" y="4286256"/>
            <a:ext cx="1214446" cy="19748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Рисунок 5" descr="625a522f-78f6-4369-b045-8f447aa7878e.Full.jpg"/>
          <p:cNvPicPr>
            <a:picLocks noChangeAspect="1"/>
          </p:cNvPicPr>
          <p:nvPr/>
        </p:nvPicPr>
        <p:blipFill>
          <a:blip r:embed="rId5" cstate="print"/>
          <a:stretch>
            <a:fillRect/>
          </a:stretch>
        </p:blipFill>
        <p:spPr>
          <a:xfrm>
            <a:off x="6072198" y="4357694"/>
            <a:ext cx="2571768" cy="18573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med" advClick="0" advTm="10000">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7972452" cy="3000396"/>
          </a:xfrm>
        </p:spPr>
        <p:txBody>
          <a:bodyPr>
            <a:normAutofit fontScale="90000"/>
          </a:bodyPr>
          <a:lstStyle/>
          <a:p>
            <a:pPr algn="l"/>
            <a:r>
              <a:rPr lang="ru-RU" sz="240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Класс Птицы представлен более чем 40 отрядами. Рассмотрим некоторые из них:</a:t>
            </a:r>
            <a:br>
              <a:rPr lang="ru-RU" sz="240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br>
            <a:r>
              <a:rPr lang="ru-RU" sz="240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r>
            <a:br>
              <a:rPr lang="ru-RU" sz="240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br>
            <a:r>
              <a:rPr lang="ru-RU" sz="2400" dirty="0" smtClean="0">
                <a:ln w="1905"/>
                <a:solidFill>
                  <a:srgbClr val="FFFF00"/>
                </a:solidFill>
                <a:effectLst>
                  <a:innerShdw blurRad="69850" dist="43180" dir="5400000">
                    <a:srgbClr val="000000">
                      <a:alpha val="65000"/>
                    </a:srgbClr>
                  </a:innerShdw>
                </a:effectLst>
              </a:rPr>
              <a:t>1. Отряд </a:t>
            </a:r>
            <a:r>
              <a:rPr lang="ru-RU" sz="2400" dirty="0" err="1" smtClean="0">
                <a:ln w="1905"/>
                <a:solidFill>
                  <a:srgbClr val="FFFF00"/>
                </a:solidFill>
                <a:effectLst>
                  <a:innerShdw blurRad="69850" dist="43180" dir="5400000">
                    <a:srgbClr val="000000">
                      <a:alpha val="65000"/>
                    </a:srgbClr>
                  </a:innerShdw>
                </a:effectLst>
              </a:rPr>
              <a:t>Пингвиннобразные</a:t>
            </a:r>
            <a:r>
              <a:rPr lang="ru-RU" sz="2400"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t/>
            </a:r>
            <a:br>
              <a:rPr lang="ru-RU" sz="2400"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br>
            <a:r>
              <a:rPr lang="ru-RU" sz="2400" dirty="0" smtClean="0">
                <a:ln w="1905"/>
                <a:solidFill>
                  <a:srgbClr val="FFC000"/>
                </a:solidFill>
                <a:effectLst>
                  <a:innerShdw blurRad="69850" dist="43180" dir="5400000">
                    <a:srgbClr val="000000">
                      <a:alpha val="65000"/>
                    </a:srgbClr>
                  </a:innerShdw>
                </a:effectLst>
              </a:rPr>
              <a:t>2</a:t>
            </a:r>
            <a:r>
              <a:rPr lang="ru-RU" sz="2400" b="0" dirty="0" smtClean="0">
                <a:ln w="1905"/>
                <a:solidFill>
                  <a:srgbClr val="FFC000"/>
                </a:solidFill>
                <a:effectLst>
                  <a:innerShdw blurRad="69850" dist="43180" dir="5400000">
                    <a:srgbClr val="000000">
                      <a:alpha val="65000"/>
                    </a:srgbClr>
                  </a:innerShdw>
                </a:effectLst>
              </a:rPr>
              <a:t>.</a:t>
            </a:r>
            <a:r>
              <a:rPr lang="ru-RU" sz="2400" dirty="0" smtClean="0">
                <a:ln w="1905"/>
                <a:solidFill>
                  <a:srgbClr val="FFC000"/>
                </a:solidFill>
                <a:effectLst>
                  <a:innerShdw blurRad="69850" dist="43180" dir="5400000">
                    <a:srgbClr val="000000">
                      <a:alpha val="65000"/>
                    </a:srgbClr>
                  </a:innerShdw>
                </a:effectLst>
              </a:rPr>
              <a:t> </a:t>
            </a:r>
            <a:r>
              <a:rPr lang="ru-RU" sz="2400" dirty="0" err="1" smtClean="0">
                <a:ln w="1905"/>
                <a:solidFill>
                  <a:srgbClr val="FFC000"/>
                </a:solidFill>
                <a:effectLst>
                  <a:innerShdw blurRad="69850" dist="43180" dir="5400000">
                    <a:srgbClr val="000000">
                      <a:alpha val="65000"/>
                    </a:srgbClr>
                  </a:innerShdw>
                </a:effectLst>
              </a:rPr>
              <a:t>Надотряд</a:t>
            </a:r>
            <a:r>
              <a:rPr lang="ru-RU" sz="2400" dirty="0" smtClean="0">
                <a:ln w="1905"/>
                <a:solidFill>
                  <a:srgbClr val="FFC000"/>
                </a:solidFill>
                <a:effectLst>
                  <a:innerShdw blurRad="69850" dist="43180" dir="5400000">
                    <a:srgbClr val="000000">
                      <a:alpha val="65000"/>
                    </a:srgbClr>
                  </a:innerShdw>
                </a:effectLst>
              </a:rPr>
              <a:t> Страусообразные</a:t>
            </a:r>
            <a:r>
              <a:rPr lang="ru-RU" sz="2400"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t/>
            </a:r>
            <a:br>
              <a:rPr lang="ru-RU" sz="2400"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br>
            <a:r>
              <a:rPr lang="ru-RU" sz="2400" dirty="0" smtClean="0">
                <a:ln w="1905"/>
                <a:solidFill>
                  <a:srgbClr val="FFFF00"/>
                </a:solidFill>
                <a:effectLst>
                  <a:innerShdw blurRad="69850" dist="43180" dir="5400000">
                    <a:srgbClr val="000000">
                      <a:alpha val="65000"/>
                    </a:srgbClr>
                  </a:innerShdw>
                </a:effectLst>
              </a:rPr>
              <a:t>3. Отряд </a:t>
            </a:r>
            <a:r>
              <a:rPr lang="ru-RU" sz="2400" dirty="0" err="1" smtClean="0">
                <a:ln w="1905"/>
                <a:solidFill>
                  <a:srgbClr val="FFFF00"/>
                </a:solidFill>
                <a:effectLst>
                  <a:innerShdw blurRad="69850" dist="43180" dir="5400000">
                    <a:srgbClr val="000000">
                      <a:alpha val="65000"/>
                    </a:srgbClr>
                  </a:innerShdw>
                </a:effectLst>
              </a:rPr>
              <a:t>Аистообразные</a:t>
            </a:r>
            <a:r>
              <a:rPr lang="ru-RU" sz="2400"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t/>
            </a:r>
            <a:br>
              <a:rPr lang="ru-RU" sz="2400"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br>
            <a:r>
              <a:rPr lang="ru-RU" sz="2400" dirty="0" smtClean="0">
                <a:ln w="1905"/>
                <a:solidFill>
                  <a:srgbClr val="FFC000"/>
                </a:solidFill>
                <a:effectLst>
                  <a:innerShdw blurRad="69850" dist="43180" dir="5400000">
                    <a:srgbClr val="000000">
                      <a:alpha val="65000"/>
                    </a:srgbClr>
                  </a:innerShdw>
                </a:effectLst>
              </a:rPr>
              <a:t>4. Отряд Дневные хищные птицы </a:t>
            </a:r>
            <a:br>
              <a:rPr lang="ru-RU" sz="2400" dirty="0" smtClean="0">
                <a:ln w="1905"/>
                <a:solidFill>
                  <a:srgbClr val="FFC000"/>
                </a:solidFill>
                <a:effectLst>
                  <a:innerShdw blurRad="69850" dist="43180" dir="5400000">
                    <a:srgbClr val="000000">
                      <a:alpha val="65000"/>
                    </a:srgbClr>
                  </a:innerShdw>
                </a:effectLst>
              </a:rPr>
            </a:br>
            <a:r>
              <a:rPr lang="ru-RU" sz="2400" dirty="0" smtClean="0">
                <a:ln w="1905"/>
                <a:solidFill>
                  <a:srgbClr val="FFC000"/>
                </a:solidFill>
                <a:effectLst>
                  <a:innerShdw blurRad="69850" dist="43180" dir="5400000">
                    <a:srgbClr val="000000">
                      <a:alpha val="65000"/>
                    </a:srgbClr>
                  </a:innerShdw>
                </a:effectLst>
              </a:rPr>
              <a:t>     или (</a:t>
            </a:r>
            <a:r>
              <a:rPr lang="ru-RU" sz="2400" dirty="0" err="1" smtClean="0">
                <a:ln w="1905"/>
                <a:solidFill>
                  <a:srgbClr val="FFC000"/>
                </a:solidFill>
                <a:effectLst>
                  <a:innerShdw blurRad="69850" dist="43180" dir="5400000">
                    <a:srgbClr val="000000">
                      <a:alpha val="65000"/>
                    </a:srgbClr>
                  </a:innerShdw>
                </a:effectLst>
              </a:rPr>
              <a:t>соколообразные</a:t>
            </a:r>
            <a:r>
              <a:rPr lang="ru-RU" sz="2400" dirty="0" smtClean="0">
                <a:ln w="1905"/>
                <a:solidFill>
                  <a:srgbClr val="FFC000"/>
                </a:solidFill>
                <a:effectLst>
                  <a:innerShdw blurRad="69850" dist="43180" dir="5400000">
                    <a:srgbClr val="000000">
                      <a:alpha val="65000"/>
                    </a:srgbClr>
                  </a:innerShdw>
                </a:effectLst>
              </a:rPr>
              <a:t>) </a:t>
            </a:r>
            <a:r>
              <a:rPr lang="ru-RU" sz="2400"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t/>
            </a:r>
            <a:br>
              <a:rPr lang="ru-RU" sz="2400"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br>
            <a:endParaRPr lang="ru-RU" sz="24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3" name="Рисунок 2" descr="telpics_ru_869204851_185x240.jpg"/>
          <p:cNvPicPr>
            <a:picLocks noChangeAspect="1"/>
          </p:cNvPicPr>
          <p:nvPr/>
        </p:nvPicPr>
        <p:blipFill>
          <a:blip r:embed="rId2" cstate="print"/>
          <a:stretch>
            <a:fillRect/>
          </a:stretch>
        </p:blipFill>
        <p:spPr>
          <a:xfrm>
            <a:off x="6572264" y="857232"/>
            <a:ext cx="1762125" cy="22860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4" name="Рисунок 3" descr="telpics_ru_336261051_185x240.jpg"/>
          <p:cNvPicPr>
            <a:picLocks noChangeAspect="1"/>
          </p:cNvPicPr>
          <p:nvPr/>
        </p:nvPicPr>
        <p:blipFill>
          <a:blip r:embed="rId3" cstate="print"/>
          <a:stretch>
            <a:fillRect/>
          </a:stretch>
        </p:blipFill>
        <p:spPr>
          <a:xfrm>
            <a:off x="785786" y="3714752"/>
            <a:ext cx="1762125" cy="22860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 name="Рисунок 4" descr="image.gif"/>
          <p:cNvPicPr>
            <a:picLocks noChangeAspect="1"/>
          </p:cNvPicPr>
          <p:nvPr/>
        </p:nvPicPr>
        <p:blipFill>
          <a:blip r:embed="rId4"/>
          <a:stretch>
            <a:fillRect/>
          </a:stretch>
        </p:blipFill>
        <p:spPr>
          <a:xfrm>
            <a:off x="4567237" y="3424237"/>
            <a:ext cx="9525" cy="9525"/>
          </a:xfrm>
          <a:prstGeom prst="rect">
            <a:avLst/>
          </a:prstGeom>
        </p:spPr>
      </p:pic>
      <p:pic>
        <p:nvPicPr>
          <p:cNvPr id="6" name="Рисунок 5" descr="orange-birds-rosing-721120-sw.jpg"/>
          <p:cNvPicPr>
            <a:picLocks noChangeAspect="1"/>
          </p:cNvPicPr>
          <p:nvPr/>
        </p:nvPicPr>
        <p:blipFill>
          <a:blip r:embed="rId5" cstate="print"/>
          <a:stretch>
            <a:fillRect/>
          </a:stretch>
        </p:blipFill>
        <p:spPr>
          <a:xfrm>
            <a:off x="4357686" y="3929066"/>
            <a:ext cx="3048021" cy="2071702"/>
          </a:xfrm>
          <a:prstGeom prst="rect">
            <a:avLst/>
          </a:prstGeom>
          <a:ln>
            <a:noFill/>
          </a:ln>
          <a:effectLst>
            <a:softEdge rad="112500"/>
          </a:effectLst>
        </p:spPr>
      </p:pic>
    </p:spTree>
  </p:cSld>
  <p:clrMapOvr>
    <a:masterClrMapping/>
  </p:clrMapOvr>
  <p:transition spd="med" advClick="0" advTm="10000">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7472386" cy="6226196"/>
          </a:xfrm>
        </p:spPr>
        <p:txBody>
          <a:bodyPr>
            <a:normAutofit fontScale="90000"/>
            <a:scene3d>
              <a:camera prst="orthographicFront"/>
              <a:lightRig rig="balanced" dir="t">
                <a:rot lat="0" lon="0" rev="2100000"/>
              </a:lightRig>
            </a:scene3d>
            <a:sp3d extrusionH="57150" prstMaterial="metal">
              <a:bevelT w="38100" h="25400"/>
              <a:contourClr>
                <a:schemeClr val="bg2"/>
              </a:contourClr>
            </a:sp3d>
          </a:bodyPr>
          <a:lstStyle/>
          <a:p>
            <a:pPr algn="l"/>
            <a:r>
              <a:rPr lang="ru-RU" dirty="0" smtClean="0">
                <a:ln w="50800"/>
                <a:solidFill>
                  <a:schemeClr val="bg1">
                    <a:shade val="50000"/>
                  </a:schemeClr>
                </a:solidFill>
                <a:effectLst/>
              </a:rPr>
              <a:t>                 </a:t>
            </a:r>
            <a:r>
              <a:rPr lang="ru-RU" dirty="0" smtClean="0">
                <a:ln w="50800"/>
                <a:solidFill>
                  <a:schemeClr val="accent6">
                    <a:lumMod val="75000"/>
                  </a:schemeClr>
                </a:solidFill>
                <a:effectLst/>
              </a:rPr>
              <a:t>Ибисовые</a:t>
            </a:r>
            <a:br>
              <a:rPr lang="ru-RU" dirty="0" smtClean="0">
                <a:ln w="50800"/>
                <a:solidFill>
                  <a:schemeClr val="accent6">
                    <a:lumMod val="75000"/>
                  </a:schemeClr>
                </a:solidFill>
                <a:effectLst/>
              </a:rPr>
            </a:br>
            <a:r>
              <a:rPr lang="ru-RU" dirty="0" smtClean="0">
                <a:ln w="50800"/>
                <a:solidFill>
                  <a:schemeClr val="bg1">
                    <a:shade val="50000"/>
                  </a:schemeClr>
                </a:solidFill>
                <a:effectLst/>
              </a:rPr>
              <a:t/>
            </a:r>
            <a:br>
              <a:rPr lang="ru-RU" dirty="0" smtClean="0">
                <a:ln w="50800"/>
                <a:solidFill>
                  <a:schemeClr val="bg1">
                    <a:shade val="50000"/>
                  </a:schemeClr>
                </a:solidFill>
                <a:effectLst/>
              </a:rPr>
            </a:br>
            <a:r>
              <a:rPr lang="ru-RU" sz="1600" dirty="0" smtClean="0">
                <a:ln w="50800"/>
                <a:solidFill>
                  <a:srgbClr val="FFFF00"/>
                </a:solidFill>
                <a:effectLst/>
              </a:rPr>
              <a:t>Характеристика. </a:t>
            </a:r>
            <a:r>
              <a:rPr lang="ru-RU" sz="1600" dirty="0" smtClean="0">
                <a:ln w="50800"/>
                <a:solidFill>
                  <a:srgbClr val="00B0F0"/>
                </a:solidFill>
                <a:effectLst/>
              </a:rPr>
              <a:t>Ибисовые- семейство птиц </a:t>
            </a:r>
            <a:r>
              <a:rPr lang="ru-RU" sz="1600" dirty="0" err="1" smtClean="0">
                <a:ln w="50800"/>
                <a:solidFill>
                  <a:srgbClr val="00B0F0"/>
                </a:solidFill>
                <a:effectLst/>
              </a:rPr>
              <a:t>отр</a:t>
            </a:r>
            <a:r>
              <a:rPr lang="ru-RU" sz="1600" dirty="0" smtClean="0">
                <a:ln w="50800"/>
                <a:solidFill>
                  <a:srgbClr val="00B0F0"/>
                </a:solidFill>
                <a:effectLst/>
              </a:rPr>
              <a:t>. </a:t>
            </a:r>
            <a:r>
              <a:rPr lang="ru-RU" sz="1600" dirty="0" err="1" smtClean="0">
                <a:ln w="50800"/>
                <a:solidFill>
                  <a:srgbClr val="00B0F0"/>
                </a:solidFill>
                <a:effectLst/>
              </a:rPr>
              <a:t>аистообразных</a:t>
            </a:r>
            <a:r>
              <a:rPr lang="ru-RU" sz="1600" dirty="0" smtClean="0">
                <a:ln w="50800"/>
                <a:solidFill>
                  <a:srgbClr val="00B0F0"/>
                </a:solidFill>
                <a:effectLst/>
              </a:rPr>
              <a:t>. Включает 30 </a:t>
            </a:r>
            <a:r>
              <a:rPr lang="ru-RU" sz="1600" dirty="0" err="1" smtClean="0">
                <a:ln w="50800"/>
                <a:solidFill>
                  <a:srgbClr val="00B0F0"/>
                </a:solidFill>
                <a:effectLst/>
              </a:rPr>
              <a:t>видов,обитающих</a:t>
            </a:r>
            <a:r>
              <a:rPr lang="ru-RU" sz="1600" dirty="0" smtClean="0">
                <a:ln w="50800"/>
                <a:solidFill>
                  <a:srgbClr val="00B0F0"/>
                </a:solidFill>
                <a:effectLst/>
              </a:rPr>
              <a:t> в тропической и субтропической зонах всех континентов. Птицы среднего размера (масса от 0,5 до 2 кг), с длинными шеями и ногами. Для большинства (собственно ибисы и др.) характерны длинные, изогнутые книзу клювы, но у колпицы клюв плоский, с </a:t>
            </a:r>
            <a:r>
              <a:rPr lang="ru-RU" sz="1600" dirty="0" err="1" smtClean="0">
                <a:ln w="50800"/>
                <a:solidFill>
                  <a:srgbClr val="00B0F0"/>
                </a:solidFill>
                <a:effectLst/>
              </a:rPr>
              <a:t>лопатообразным</a:t>
            </a:r>
            <a:r>
              <a:rPr lang="ru-RU" sz="1600" dirty="0" smtClean="0">
                <a:ln w="50800"/>
                <a:solidFill>
                  <a:srgbClr val="00B0F0"/>
                </a:solidFill>
                <a:effectLst/>
              </a:rPr>
              <a:t> расширением на конце. У многих видов голова и часть шеи голые, ярко окрашенные. Из-за слабого развития или отсутствия голосовой мускулатуры гортани некоторые виды немые. Питаются разнообразной животной пищей: червями, моллюсками, ракообразными, насекомыми. Ибисы разыскивают пищу на мелководье, зондируя почву клювом, колпицы ловят рачков и мелких рыбок в верхних слоях воды. Гнездятся колониями на деревьях, кустах, заломах тростника, реже на скалах или на земле. В кладке 2–3 (редко 4) яйца, насиживают оба родителя 20–30 </a:t>
            </a:r>
            <a:r>
              <a:rPr lang="ru-RU" sz="1600" dirty="0" err="1" smtClean="0">
                <a:ln w="50800"/>
                <a:solidFill>
                  <a:srgbClr val="00B0F0"/>
                </a:solidFill>
                <a:effectLst/>
              </a:rPr>
              <a:t>сут</a:t>
            </a:r>
            <a:r>
              <a:rPr lang="ru-RU" sz="1600" dirty="0" smtClean="0">
                <a:ln w="50800"/>
                <a:solidFill>
                  <a:srgbClr val="00B0F0"/>
                </a:solidFill>
                <a:effectLst/>
              </a:rPr>
              <a:t>. В России гнездятся колпица и </a:t>
            </a:r>
            <a:r>
              <a:rPr lang="ru-RU" sz="1600" dirty="0" err="1" smtClean="0">
                <a:ln w="50800"/>
                <a:solidFill>
                  <a:srgbClr val="00B0F0"/>
                </a:solidFill>
                <a:effectLst/>
              </a:rPr>
              <a:t>каравайка</a:t>
            </a:r>
            <a:r>
              <a:rPr lang="ru-RU" sz="1600" dirty="0" smtClean="0">
                <a:ln w="50800"/>
                <a:solidFill>
                  <a:srgbClr val="00B0F0"/>
                </a:solidFill>
                <a:effectLst/>
              </a:rPr>
              <a:t>, они редки и внесены </a:t>
            </a:r>
            <a:r>
              <a:rPr lang="ru-RU" sz="1600" dirty="0" smtClean="0">
                <a:ln w="50800"/>
                <a:solidFill>
                  <a:srgbClr val="FFFF00"/>
                </a:solidFill>
                <a:effectLst/>
              </a:rPr>
              <a:t>в Красную книгу России.</a:t>
            </a:r>
            <a:r>
              <a:rPr lang="ru-RU" dirty="0" smtClean="0">
                <a:ln w="50800"/>
                <a:solidFill>
                  <a:srgbClr val="FFFF00"/>
                </a:solidFill>
                <a:effectLst/>
              </a:rPr>
              <a:t/>
            </a:r>
            <a:br>
              <a:rPr lang="ru-RU" dirty="0" smtClean="0">
                <a:ln w="50800"/>
                <a:solidFill>
                  <a:srgbClr val="FFFF00"/>
                </a:solidFill>
                <a:effectLst/>
              </a:rPr>
            </a:br>
            <a:r>
              <a:rPr lang="ru-RU" dirty="0" smtClean="0">
                <a:ln w="50800"/>
                <a:solidFill>
                  <a:srgbClr val="00B0F0"/>
                </a:solidFill>
                <a:effectLst/>
              </a:rPr>
              <a:t/>
            </a:r>
            <a:br>
              <a:rPr lang="ru-RU" dirty="0" smtClean="0">
                <a:ln w="50800"/>
                <a:solidFill>
                  <a:srgbClr val="00B0F0"/>
                </a:solidFill>
                <a:effectLst/>
              </a:rPr>
            </a:br>
            <a:r>
              <a:rPr lang="ru-RU" dirty="0" smtClean="0">
                <a:ln w="50800"/>
                <a:solidFill>
                  <a:schemeClr val="bg1">
                    <a:shade val="50000"/>
                  </a:schemeClr>
                </a:solidFill>
                <a:effectLst/>
              </a:rPr>
              <a:t/>
            </a:r>
            <a:br>
              <a:rPr lang="ru-RU" dirty="0" smtClean="0">
                <a:ln w="50800"/>
                <a:solidFill>
                  <a:schemeClr val="bg1">
                    <a:shade val="50000"/>
                  </a:schemeClr>
                </a:solidFill>
                <a:effectLst/>
              </a:rPr>
            </a:br>
            <a:r>
              <a:rPr lang="ru-RU" dirty="0" smtClean="0">
                <a:ln w="50800"/>
                <a:solidFill>
                  <a:schemeClr val="bg1">
                    <a:shade val="50000"/>
                  </a:schemeClr>
                </a:solidFill>
                <a:effectLst/>
              </a:rPr>
              <a:t/>
            </a:r>
            <a:br>
              <a:rPr lang="ru-RU" dirty="0" smtClean="0">
                <a:ln w="50800"/>
                <a:solidFill>
                  <a:schemeClr val="bg1">
                    <a:shade val="50000"/>
                  </a:schemeClr>
                </a:solidFill>
                <a:effectLst/>
              </a:rPr>
            </a:br>
            <a:endParaRPr lang="ru-RU" dirty="0">
              <a:ln w="50800"/>
              <a:solidFill>
                <a:schemeClr val="bg1">
                  <a:shade val="50000"/>
                </a:schemeClr>
              </a:solidFill>
              <a:effectLst/>
            </a:endParaRPr>
          </a:p>
        </p:txBody>
      </p:sp>
      <p:pic>
        <p:nvPicPr>
          <p:cNvPr id="3" name="Рисунок 2" descr="84.jpg"/>
          <p:cNvPicPr>
            <a:picLocks noChangeAspect="1"/>
          </p:cNvPicPr>
          <p:nvPr/>
        </p:nvPicPr>
        <p:blipFill>
          <a:blip r:embed="rId2" cstate="print"/>
          <a:stretch>
            <a:fillRect/>
          </a:stretch>
        </p:blipFill>
        <p:spPr>
          <a:xfrm>
            <a:off x="7824508" y="357166"/>
            <a:ext cx="1146976" cy="150019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 name="Рисунок 3" descr="0_129f3_540eeebd_XL.jpeg"/>
          <p:cNvPicPr>
            <a:picLocks noChangeAspect="1"/>
          </p:cNvPicPr>
          <p:nvPr/>
        </p:nvPicPr>
        <p:blipFill>
          <a:blip r:embed="rId3" cstate="print"/>
          <a:stretch>
            <a:fillRect/>
          </a:stretch>
        </p:blipFill>
        <p:spPr>
          <a:xfrm>
            <a:off x="785786" y="4429132"/>
            <a:ext cx="2071702" cy="207009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5" name="Рисунок 4" descr="35500.jpg"/>
          <p:cNvPicPr>
            <a:picLocks noChangeAspect="1"/>
          </p:cNvPicPr>
          <p:nvPr/>
        </p:nvPicPr>
        <p:blipFill>
          <a:blip r:embed="rId4" cstate="print"/>
          <a:stretch>
            <a:fillRect/>
          </a:stretch>
        </p:blipFill>
        <p:spPr>
          <a:xfrm>
            <a:off x="3571868" y="4500570"/>
            <a:ext cx="2071702" cy="196690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6" name="Рисунок 5" descr="163530091145e04083d4db0.jpg"/>
          <p:cNvPicPr>
            <a:picLocks noChangeAspect="1"/>
          </p:cNvPicPr>
          <p:nvPr/>
        </p:nvPicPr>
        <p:blipFill>
          <a:blip r:embed="rId5" cstate="print"/>
          <a:stretch>
            <a:fillRect/>
          </a:stretch>
        </p:blipFill>
        <p:spPr>
          <a:xfrm>
            <a:off x="6429388" y="4500570"/>
            <a:ext cx="1857388" cy="17859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advClick="0" advTm="10000">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7758138" cy="6572272"/>
          </a:xfrm>
        </p:spPr>
        <p:txBody>
          <a:bodyPr>
            <a:normAutofit fontScale="90000"/>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l"/>
            <a:r>
              <a:rPr lang="ru-RU" sz="2800" dirty="0" err="1" smtClean="0">
                <a:ln>
                  <a:prstDash val="solid"/>
                </a:ln>
                <a:solidFill>
                  <a:schemeClr val="accent5">
                    <a:lumMod val="75000"/>
                  </a:schemeClr>
                </a:solidFill>
                <a:effectLst>
                  <a:outerShdw blurRad="88000" dist="50800" dir="5040000" algn="tl">
                    <a:schemeClr val="accent4">
                      <a:tint val="80000"/>
                      <a:satMod val="250000"/>
                      <a:alpha val="45000"/>
                    </a:schemeClr>
                  </a:outerShdw>
                </a:effectLst>
              </a:rPr>
              <a:t>Соколообра́зные</a:t>
            </a:r>
            <a:r>
              <a:rPr lang="ru-RU" sz="2800" dirty="0" smtClean="0">
                <a:ln>
                  <a:prstDash val="solid"/>
                </a:ln>
                <a:solidFill>
                  <a:schemeClr val="accent5">
                    <a:lumMod val="75000"/>
                  </a:schemeClr>
                </a:solidFill>
                <a:effectLst>
                  <a:outerShdw blurRad="88000" dist="50800" dir="5040000" algn="tl">
                    <a:schemeClr val="accent4">
                      <a:tint val="80000"/>
                      <a:satMod val="250000"/>
                      <a:alpha val="45000"/>
                    </a:schemeClr>
                  </a:outerShdw>
                </a:effectLst>
              </a:rPr>
              <a:t>, или </a:t>
            </a:r>
            <a:r>
              <a:rPr lang="ru-RU" sz="2800" dirty="0" err="1" smtClean="0">
                <a:ln>
                  <a:prstDash val="solid"/>
                </a:ln>
                <a:solidFill>
                  <a:schemeClr val="accent5">
                    <a:lumMod val="75000"/>
                  </a:schemeClr>
                </a:solidFill>
                <a:effectLst>
                  <a:outerShdw blurRad="88000" dist="50800" dir="5040000" algn="tl">
                    <a:schemeClr val="accent4">
                      <a:tint val="80000"/>
                      <a:satMod val="250000"/>
                      <a:alpha val="45000"/>
                    </a:schemeClr>
                  </a:outerShdw>
                </a:effectLst>
              </a:rPr>
              <a:t>дневны́е</a:t>
            </a:r>
            <a:r>
              <a:rPr lang="ru-RU" sz="2800" dirty="0" smtClean="0">
                <a:ln>
                  <a:prstDash val="solid"/>
                </a:ln>
                <a:solidFill>
                  <a:schemeClr val="accent5">
                    <a:lumMod val="75000"/>
                  </a:schemeClr>
                </a:solidFill>
                <a:effectLst>
                  <a:outerShdw blurRad="88000" dist="50800" dir="5040000" algn="tl">
                    <a:schemeClr val="accent4">
                      <a:tint val="80000"/>
                      <a:satMod val="250000"/>
                      <a:alpha val="45000"/>
                    </a:schemeClr>
                  </a:outerShdw>
                </a:effectLst>
              </a:rPr>
              <a:t> </a:t>
            </a:r>
            <a:r>
              <a:rPr lang="ru-RU" sz="2800" dirty="0" err="1" smtClean="0">
                <a:ln>
                  <a:prstDash val="solid"/>
                </a:ln>
                <a:solidFill>
                  <a:schemeClr val="accent5">
                    <a:lumMod val="75000"/>
                  </a:schemeClr>
                </a:solidFill>
                <a:effectLst>
                  <a:outerShdw blurRad="88000" dist="50800" dir="5040000" algn="tl">
                    <a:schemeClr val="accent4">
                      <a:tint val="80000"/>
                      <a:satMod val="250000"/>
                      <a:alpha val="45000"/>
                    </a:schemeClr>
                  </a:outerShdw>
                </a:effectLst>
              </a:rPr>
              <a:t>хи́щные</a:t>
            </a:r>
            <a:r>
              <a:rPr lang="ru-RU" sz="2800" dirty="0" smtClean="0">
                <a:ln>
                  <a:prstDash val="solid"/>
                </a:ln>
                <a:solidFill>
                  <a:schemeClr val="accent5">
                    <a:lumMod val="75000"/>
                  </a:schemeClr>
                </a:solidFill>
                <a:effectLst>
                  <a:outerShdw blurRad="88000" dist="50800" dir="5040000" algn="tl">
                    <a:schemeClr val="accent4">
                      <a:tint val="80000"/>
                      <a:satMod val="250000"/>
                      <a:alpha val="45000"/>
                    </a:schemeClr>
                  </a:outerShdw>
                </a:effectLst>
              </a:rPr>
              <a:t> </a:t>
            </a:r>
            <a:r>
              <a:rPr lang="ru-RU" sz="2800" dirty="0" err="1" smtClean="0">
                <a:ln>
                  <a:prstDash val="solid"/>
                </a:ln>
                <a:solidFill>
                  <a:schemeClr val="accent5">
                    <a:lumMod val="75000"/>
                  </a:schemeClr>
                </a:solidFill>
                <a:effectLst>
                  <a:outerShdw blurRad="88000" dist="50800" dir="5040000" algn="tl">
                    <a:schemeClr val="accent4">
                      <a:tint val="80000"/>
                      <a:satMod val="250000"/>
                      <a:alpha val="45000"/>
                    </a:schemeClr>
                  </a:outerShdw>
                </a:effectLst>
              </a:rPr>
              <a:t>пти́цы</a:t>
            </a:r>
            <a:r>
              <a:rPr lang="ru-RU" sz="2800" dirty="0" smtClean="0">
                <a:ln>
                  <a:prstDash val="solid"/>
                </a:ln>
                <a:solidFill>
                  <a:schemeClr val="accent5">
                    <a:lumMod val="75000"/>
                  </a:schemeClr>
                </a:solidFill>
                <a:effectLst>
                  <a:outerShdw blurRad="88000" dist="50800" dir="5040000" algn="tl">
                    <a:schemeClr val="accent4">
                      <a:tint val="80000"/>
                      <a:satMod val="250000"/>
                      <a:alpha val="45000"/>
                    </a:schemeClr>
                  </a:outerShdw>
                </a:effectLst>
              </a:rPr>
              <a:t> </a:t>
            </a:r>
            <a:br>
              <a:rPr lang="ru-RU" sz="2800" dirty="0" smtClean="0">
                <a:ln>
                  <a:prstDash val="solid"/>
                </a:ln>
                <a:solidFill>
                  <a:schemeClr val="accent5">
                    <a:lumMod val="75000"/>
                  </a:schemeClr>
                </a:solidFill>
                <a:effectLst>
                  <a:outerShdw blurRad="88000" dist="50800" dir="5040000" algn="tl">
                    <a:schemeClr val="accent4">
                      <a:tint val="80000"/>
                      <a:satMod val="250000"/>
                      <a:alpha val="45000"/>
                    </a:schemeClr>
                  </a:outerShdw>
                </a:effectLst>
              </a:rPr>
            </a:br>
            <a:r>
              <a:rPr lang="ru-RU" sz="280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ru-RU" sz="280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ru-RU" sz="1600" dirty="0" smtClean="0">
                <a:ln>
                  <a:prstDash val="solid"/>
                </a:ln>
                <a:solidFill>
                  <a:srgbClr val="FFFF00"/>
                </a:solidFill>
                <a:effectLst>
                  <a:outerShdw blurRad="88000" dist="50800" dir="5040000" algn="tl">
                    <a:schemeClr val="accent4">
                      <a:tint val="80000"/>
                      <a:satMod val="250000"/>
                      <a:alpha val="45000"/>
                    </a:schemeClr>
                  </a:outerShdw>
                </a:effectLst>
              </a:rPr>
              <a:t>Внешний вид. </a:t>
            </a:r>
            <a:r>
              <a:rPr lang="ru-RU" sz="1600" dirty="0" err="1" smtClean="0">
                <a:ln>
                  <a:prstDash val="solid"/>
                </a:ln>
                <a:solidFill>
                  <a:srgbClr val="7030A0"/>
                </a:solidFill>
                <a:effectLst>
                  <a:outerShdw blurRad="88000" dist="50800" dir="5040000" algn="tl">
                    <a:schemeClr val="accent4">
                      <a:tint val="80000"/>
                      <a:satMod val="250000"/>
                      <a:alpha val="45000"/>
                    </a:schemeClr>
                  </a:outerShdw>
                </a:effectLst>
              </a:rPr>
              <a:t>Соколообразные</a:t>
            </a:r>
            <a:r>
              <a:rPr lang="ru-RU" sz="1600" dirty="0" smtClean="0">
                <a:ln>
                  <a:prstDash val="solid"/>
                </a:ln>
                <a:solidFill>
                  <a:srgbClr val="7030A0"/>
                </a:solidFill>
                <a:effectLst>
                  <a:outerShdw blurRad="88000" dist="50800" dir="5040000" algn="tl">
                    <a:schemeClr val="accent4">
                      <a:tint val="80000"/>
                      <a:satMod val="250000"/>
                      <a:alpha val="45000"/>
                    </a:schemeClr>
                  </a:outerShdw>
                </a:effectLst>
              </a:rPr>
              <a:t> отличаются своим крепким телосложением и широкой грудью . Мускулатура лап и груди очень развита, голова большая и круглая. Шея короткая и крепкая. Глаза и ноздри крупные. Птицы из отряда </a:t>
            </a:r>
            <a:r>
              <a:rPr lang="ru-RU" sz="1600" dirty="0" err="1" smtClean="0">
                <a:ln>
                  <a:prstDash val="solid"/>
                </a:ln>
                <a:solidFill>
                  <a:srgbClr val="7030A0"/>
                </a:solidFill>
                <a:effectLst>
                  <a:outerShdw blurRad="88000" dist="50800" dir="5040000" algn="tl">
                    <a:schemeClr val="accent4">
                      <a:tint val="80000"/>
                      <a:satMod val="250000"/>
                      <a:alpha val="45000"/>
                    </a:schemeClr>
                  </a:outerShdw>
                </a:effectLst>
              </a:rPr>
              <a:t>соколообразных</a:t>
            </a:r>
            <a:r>
              <a:rPr lang="ru-RU" sz="1600" dirty="0" smtClean="0">
                <a:ln>
                  <a:prstDash val="solid"/>
                </a:ln>
                <a:solidFill>
                  <a:srgbClr val="7030A0"/>
                </a:solidFill>
                <a:effectLst>
                  <a:outerShdw blurRad="88000" dist="50800" dir="5040000" algn="tl">
                    <a:schemeClr val="accent4">
                      <a:tint val="80000"/>
                      <a:satMod val="250000"/>
                      <a:alpha val="45000"/>
                    </a:schemeClr>
                  </a:outerShdw>
                </a:effectLst>
              </a:rPr>
              <a:t> известны своим очень развитым зрением. Покрытый у основания голой кожей короткий и сильный клюв, выгнутый вниз. Лапы короткие, сильные, с длинными пальцами, увенчанными острыми когтями. У некоторых видов лапы покрыты перьями. Переход из молодого во взрослое оперение совершается в нескольких фазах. </a:t>
            </a:r>
            <a:r>
              <a:rPr lang="ru-RU" sz="1600" dirty="0" smtClean="0">
                <a:ln>
                  <a:prstDash val="solid"/>
                </a:ln>
                <a:solidFill>
                  <a:srgbClr val="FFFF00"/>
                </a:solidFill>
                <a:effectLst>
                  <a:outerShdw blurRad="88000" dist="50800" dir="5040000" algn="tl">
                    <a:schemeClr val="accent4">
                      <a:tint val="80000"/>
                      <a:satMod val="250000"/>
                      <a:alpha val="45000"/>
                    </a:schemeClr>
                  </a:outerShdw>
                </a:effectLst>
              </a:rPr>
              <a:t>Питание.</a:t>
            </a:r>
            <a:r>
              <a:rPr lang="ru-RU" sz="1600" dirty="0" smtClean="0">
                <a:ln>
                  <a:prstDash val="solid"/>
                </a:ln>
                <a:solidFill>
                  <a:srgbClr val="002060"/>
                </a:solidFill>
                <a:effectLst>
                  <a:outerShdw blurRad="88000" dist="50800" dir="5040000" algn="tl">
                    <a:schemeClr val="accent4">
                      <a:tint val="80000"/>
                      <a:satMod val="250000"/>
                      <a:alpha val="45000"/>
                    </a:schemeClr>
                  </a:outerShdw>
                </a:effectLst>
              </a:rPr>
              <a:t> </a:t>
            </a:r>
            <a:r>
              <a:rPr lang="ru-RU" sz="1600" dirty="0" smtClean="0">
                <a:ln>
                  <a:prstDash val="solid"/>
                </a:ln>
                <a:solidFill>
                  <a:srgbClr val="7030A0"/>
                </a:solidFill>
                <a:effectLst>
                  <a:outerShdw blurRad="88000" dist="50800" dir="5040000" algn="tl">
                    <a:schemeClr val="accent4">
                      <a:tint val="80000"/>
                      <a:satMod val="250000"/>
                      <a:alpha val="45000"/>
                    </a:schemeClr>
                  </a:outerShdw>
                </a:effectLst>
              </a:rPr>
              <a:t>Преимущественно все виды этого отряда питаются мясом. Большинство охотится на млекопитающих и птиц кружит в воздухе, выжидая добычу, заметив летящую птицу подходящего размера, бросается вниз "камнем", складывая крылья, при этом может развивать скорость около 280 км/час), реже питаются насекомыми - кобчик, осоед или пресмыкающимися - змееяд. Грифы питаются падалью. Некоторые виды грифов умеют парить, используя восходящие потоки воздуха, нагретого солнцем.</a:t>
            </a:r>
            <a:r>
              <a:rPr lang="ru-RU" sz="1600" dirty="0" smtClean="0">
                <a:ln>
                  <a:prstDash val="solid"/>
                </a:ln>
                <a:solidFill>
                  <a:srgbClr val="FFFF00"/>
                </a:solidFill>
                <a:effectLst>
                  <a:outerShdw blurRad="88000" dist="50800" dir="5040000" algn="tl">
                    <a:schemeClr val="accent4">
                      <a:tint val="80000"/>
                      <a:satMod val="250000"/>
                      <a:alpha val="45000"/>
                    </a:schemeClr>
                  </a:outerShdw>
                </a:effectLst>
              </a:rPr>
              <a:t> Распространение и статус популяции. </a:t>
            </a:r>
            <a:r>
              <a:rPr lang="ru-RU" sz="1600" dirty="0" smtClean="0">
                <a:ln>
                  <a:prstDash val="solid"/>
                </a:ln>
                <a:solidFill>
                  <a:srgbClr val="7030A0"/>
                </a:solidFill>
                <a:effectLst>
                  <a:outerShdw blurRad="88000" dist="50800" dir="5040000" algn="tl">
                    <a:schemeClr val="accent4">
                      <a:tint val="80000"/>
                      <a:satMod val="250000"/>
                      <a:alpha val="45000"/>
                    </a:schemeClr>
                  </a:outerShdw>
                </a:effectLst>
              </a:rPr>
              <a:t>Представители </a:t>
            </a:r>
            <a:r>
              <a:rPr lang="ru-RU" sz="1600" dirty="0" err="1" smtClean="0">
                <a:ln>
                  <a:prstDash val="solid"/>
                </a:ln>
                <a:solidFill>
                  <a:srgbClr val="7030A0"/>
                </a:solidFill>
                <a:effectLst>
                  <a:outerShdw blurRad="88000" dist="50800" dir="5040000" algn="tl">
                    <a:schemeClr val="accent4">
                      <a:tint val="80000"/>
                      <a:satMod val="250000"/>
                      <a:alpha val="45000"/>
                    </a:schemeClr>
                  </a:outerShdw>
                </a:effectLst>
              </a:rPr>
              <a:t>соколообразных</a:t>
            </a:r>
            <a:r>
              <a:rPr lang="ru-RU" sz="1600" dirty="0" smtClean="0">
                <a:ln>
                  <a:prstDash val="solid"/>
                </a:ln>
                <a:solidFill>
                  <a:srgbClr val="7030A0"/>
                </a:solidFill>
                <a:effectLst>
                  <a:outerShdw blurRad="88000" dist="50800" dir="5040000" algn="tl">
                    <a:schemeClr val="accent4">
                      <a:tint val="80000"/>
                      <a:satMod val="250000"/>
                      <a:alpha val="45000"/>
                    </a:schemeClr>
                  </a:outerShdw>
                </a:effectLst>
              </a:rPr>
              <a:t> встречаются по всему миру за исключением Антарктиды. Многие виды </a:t>
            </a:r>
            <a:r>
              <a:rPr lang="ru-RU" sz="1600" dirty="0" err="1" smtClean="0">
                <a:ln>
                  <a:prstDash val="solid"/>
                </a:ln>
                <a:solidFill>
                  <a:srgbClr val="7030A0"/>
                </a:solidFill>
                <a:effectLst>
                  <a:outerShdw blurRad="88000" dist="50800" dir="5040000" algn="tl">
                    <a:schemeClr val="accent4">
                      <a:tint val="80000"/>
                      <a:satMod val="250000"/>
                      <a:alpha val="45000"/>
                    </a:schemeClr>
                  </a:outerShdw>
                </a:effectLst>
              </a:rPr>
              <a:t>соколообразных</a:t>
            </a:r>
            <a:r>
              <a:rPr lang="ru-RU" sz="1600" dirty="0" smtClean="0">
                <a:ln>
                  <a:prstDash val="solid"/>
                </a:ln>
                <a:solidFill>
                  <a:srgbClr val="7030A0"/>
                </a:solidFill>
                <a:effectLst>
                  <a:outerShdw blurRad="88000" dist="50800" dir="5040000" algn="tl">
                    <a:schemeClr val="accent4">
                      <a:tint val="80000"/>
                      <a:satMod val="250000"/>
                      <a:alpha val="45000"/>
                    </a:schemeClr>
                  </a:outerShdw>
                </a:effectLst>
              </a:rPr>
              <a:t> находятся под угрозой вымирания.</a:t>
            </a:r>
            <a:br>
              <a:rPr lang="ru-RU" sz="1600" dirty="0" smtClean="0">
                <a:ln>
                  <a:prstDash val="solid"/>
                </a:ln>
                <a:solidFill>
                  <a:srgbClr val="7030A0"/>
                </a:solidFill>
                <a:effectLst>
                  <a:outerShdw blurRad="88000" dist="50800" dir="5040000" algn="tl">
                    <a:schemeClr val="accent4">
                      <a:tint val="80000"/>
                      <a:satMod val="250000"/>
                      <a:alpha val="45000"/>
                    </a:schemeClr>
                  </a:outerShdw>
                </a:effectLst>
              </a:rPr>
            </a:br>
            <a:r>
              <a:rPr lang="ru-RU" sz="1600" dirty="0" smtClean="0">
                <a:ln>
                  <a:prstDash val="solid"/>
                </a:ln>
                <a:solidFill>
                  <a:srgbClr val="7030A0"/>
                </a:solidFill>
                <a:effectLst>
                  <a:outerShdw blurRad="88000" dist="50800" dir="5040000" algn="tl">
                    <a:schemeClr val="accent4">
                      <a:tint val="80000"/>
                      <a:satMod val="250000"/>
                      <a:alpha val="45000"/>
                    </a:schemeClr>
                  </a:outerShdw>
                </a:effectLst>
              </a:rPr>
              <a:t/>
            </a:r>
            <a:br>
              <a:rPr lang="ru-RU" sz="1600" dirty="0" smtClean="0">
                <a:ln>
                  <a:prstDash val="solid"/>
                </a:ln>
                <a:solidFill>
                  <a:srgbClr val="7030A0"/>
                </a:solidFill>
                <a:effectLst>
                  <a:outerShdw blurRad="88000" dist="50800" dir="5040000" algn="tl">
                    <a:schemeClr val="accent4">
                      <a:tint val="80000"/>
                      <a:satMod val="250000"/>
                      <a:alpha val="45000"/>
                    </a:schemeClr>
                  </a:outerShdw>
                </a:effectLst>
              </a:rPr>
            </a:br>
            <a:r>
              <a:rPr lang="ru-RU" sz="1600" dirty="0" smtClean="0">
                <a:ln>
                  <a:prstDash val="solid"/>
                </a:ln>
                <a:solidFill>
                  <a:srgbClr val="002060"/>
                </a:solidFill>
                <a:effectLst>
                  <a:outerShdw blurRad="88000" dist="50800" dir="5040000" algn="tl">
                    <a:schemeClr val="accent4">
                      <a:tint val="80000"/>
                      <a:satMod val="250000"/>
                      <a:alpha val="45000"/>
                    </a:schemeClr>
                  </a:outerShdw>
                </a:effectLst>
              </a:rPr>
              <a:t/>
            </a:r>
            <a:br>
              <a:rPr lang="ru-RU" sz="1600" dirty="0" smtClean="0">
                <a:ln>
                  <a:prstDash val="solid"/>
                </a:ln>
                <a:solidFill>
                  <a:srgbClr val="002060"/>
                </a:solidFill>
                <a:effectLst>
                  <a:outerShdw blurRad="88000" dist="50800" dir="5040000" algn="tl">
                    <a:schemeClr val="accent4">
                      <a:tint val="80000"/>
                      <a:satMod val="250000"/>
                      <a:alpha val="45000"/>
                    </a:schemeClr>
                  </a:outerShdw>
                </a:effectLst>
              </a:rPr>
            </a:br>
            <a:r>
              <a:rPr lang="ru-RU" sz="280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ru-RU" sz="280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ru-RU" sz="280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ru-RU" sz="280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ru-RU" sz="280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ru-RU" sz="280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r>
              <a:rPr lang="ru-RU" sz="280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
            </a:r>
            <a:br>
              <a:rPr lang="ru-RU" sz="2800"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br>
            <a:endParaRPr lang="ru-RU" sz="2800"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pic>
        <p:nvPicPr>
          <p:cNvPr id="1026" name="Picture 2" descr="C:\Program Files\Microsoft Office\MEDIA\OFFICE12\Lines\BD15034_.gif"/>
          <p:cNvPicPr>
            <a:picLocks noChangeAspect="1" noChangeArrowheads="1"/>
          </p:cNvPicPr>
          <p:nvPr/>
        </p:nvPicPr>
        <p:blipFill>
          <a:blip r:embed="rId2" cstate="print"/>
          <a:srcRect/>
          <a:stretch>
            <a:fillRect/>
          </a:stretch>
        </p:blipFill>
        <p:spPr bwMode="auto">
          <a:xfrm>
            <a:off x="1714500" y="5286388"/>
            <a:ext cx="5214954" cy="357190"/>
          </a:xfrm>
          <a:prstGeom prst="rect">
            <a:avLst/>
          </a:prstGeom>
          <a:noFill/>
        </p:spPr>
      </p:pic>
    </p:spTree>
  </p:cSld>
  <p:clrMapOvr>
    <a:masterClrMapping/>
  </p:clrMapOvr>
  <p:transition spd="med" advClick="0" advTm="10000">
    <p:strips dir="l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829576" cy="5726130"/>
          </a:xfrm>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pPr algn="l"/>
            <a:r>
              <a:rPr lang="ru-RU" dirty="0" smtClean="0">
                <a:ln w="11430"/>
                <a:solidFill>
                  <a:schemeClr val="accent5">
                    <a:lumMod val="75000"/>
                  </a:schemeClr>
                </a:solidFill>
                <a:effectLst>
                  <a:outerShdw blurRad="80000" dist="40000" dir="5040000" algn="tl">
                    <a:srgbClr val="000000">
                      <a:alpha val="30000"/>
                    </a:srgbClr>
                  </a:outerShdw>
                </a:effectLst>
              </a:rPr>
              <a:t>  </a:t>
            </a:r>
            <a:r>
              <a:rPr lang="ru-RU" sz="3200" dirty="0" smtClean="0">
                <a:ln w="11430"/>
                <a:solidFill>
                  <a:schemeClr val="accent5">
                    <a:lumMod val="75000"/>
                  </a:schemeClr>
                </a:solidFill>
                <a:effectLst>
                  <a:outerShdw blurRad="80000" dist="40000" dir="5040000" algn="tl">
                    <a:srgbClr val="000000">
                      <a:alpha val="30000"/>
                    </a:srgbClr>
                  </a:outerShdw>
                </a:effectLst>
              </a:rPr>
              <a:t>Отряд содержит четыре семейства  </a:t>
            </a:r>
            <a:br>
              <a:rPr lang="ru-RU" sz="3200" dirty="0" smtClean="0">
                <a:ln w="11430"/>
                <a:solidFill>
                  <a:schemeClr val="accent5">
                    <a:lumMod val="75000"/>
                  </a:schemeClr>
                </a:solidFill>
                <a:effectLst>
                  <a:outerShdw blurRad="80000" dist="40000" dir="5040000" algn="tl">
                    <a:srgbClr val="000000">
                      <a:alpha val="30000"/>
                    </a:srgbClr>
                  </a:outerShdw>
                </a:effectLst>
              </a:rPr>
            </a:br>
            <a:r>
              <a:rPr lang="ru-RU" sz="3200" dirty="0" smtClean="0">
                <a:ln w="11430"/>
                <a:solidFill>
                  <a:schemeClr val="accent5">
                    <a:lumMod val="75000"/>
                  </a:schemeClr>
                </a:solidFill>
                <a:effectLst>
                  <a:outerShdw blurRad="80000" dist="40000" dir="5040000" algn="tl">
                    <a:srgbClr val="000000">
                      <a:alpha val="30000"/>
                    </a:srgbClr>
                  </a:outerShdw>
                </a:effectLst>
              </a:rPr>
              <a:t>                             </a:t>
            </a:r>
            <a:r>
              <a:rPr lang="ru-RU" dirty="0" smtClean="0">
                <a:ln w="11430"/>
                <a:solidFill>
                  <a:schemeClr val="accent5">
                    <a:lumMod val="75000"/>
                  </a:schemeClr>
                </a:solidFill>
                <a:effectLst>
                  <a:outerShdw blurRad="80000" dist="40000" dir="5040000" algn="tl">
                    <a:srgbClr val="000000">
                      <a:alpha val="30000"/>
                    </a:srgbClr>
                  </a:outerShdw>
                </a:effectLst>
              </a:rPr>
              <a:t/>
            </a:r>
            <a:br>
              <a:rPr lang="ru-RU" dirty="0" smtClean="0">
                <a:ln w="11430"/>
                <a:solidFill>
                  <a:schemeClr val="accent5">
                    <a:lumMod val="75000"/>
                  </a:schemeClr>
                </a:solidFill>
                <a:effectLst>
                  <a:outerShdw blurRad="80000" dist="40000" dir="5040000" algn="tl">
                    <a:srgbClr val="000000">
                      <a:alpha val="30000"/>
                    </a:srgbClr>
                  </a:outerShdw>
                </a:effectLst>
              </a:rPr>
            </a:br>
            <a:r>
              <a:rPr lang="ru-RU" dirty="0" smtClean="0">
                <a:ln w="11430"/>
                <a:solidFill>
                  <a:schemeClr val="accent5">
                    <a:lumMod val="75000"/>
                  </a:schemeClr>
                </a:solidFill>
                <a:effectLst>
                  <a:outerShdw blurRad="80000" dist="40000" dir="5040000" algn="tl">
                    <a:srgbClr val="000000">
                      <a:alpha val="30000"/>
                    </a:srgbClr>
                  </a:outerShdw>
                </a:effectLst>
              </a:rPr>
              <a:t>     </a:t>
            </a:r>
            <a:r>
              <a:rPr lang="ru-RU" sz="1800" dirty="0" smtClean="0">
                <a:ln w="11430"/>
                <a:solidFill>
                  <a:srgbClr val="00B050"/>
                </a:solidFill>
                <a:effectLst>
                  <a:outerShdw blurRad="80000" dist="40000" dir="5040000" algn="tl">
                    <a:srgbClr val="000000">
                      <a:alpha val="30000"/>
                    </a:srgbClr>
                  </a:outerShdw>
                </a:effectLst>
              </a:rPr>
              <a:t>-семейство секретари  — 1 вид: </a:t>
            </a:r>
            <a:r>
              <a:rPr lang="ru-RU" sz="1800" dirty="0" err="1" smtClean="0">
                <a:ln w="11430"/>
                <a:solidFill>
                  <a:srgbClr val="00B050"/>
                </a:solidFill>
                <a:effectLst>
                  <a:outerShdw blurRad="80000" dist="40000" dir="5040000" algn="tl">
                    <a:srgbClr val="000000">
                      <a:alpha val="30000"/>
                    </a:srgbClr>
                  </a:outerShdw>
                </a:effectLst>
              </a:rPr>
              <a:t>птица-секретар</a:t>
            </a:r>
            <a:r>
              <a:rPr lang="ru-RU" sz="1800" dirty="0" smtClean="0">
                <a:ln w="11430"/>
                <a:solidFill>
                  <a:srgbClr val="00B050"/>
                </a:solidFill>
                <a:effectLst>
                  <a:outerShdw blurRad="80000" dist="40000" dir="5040000" algn="tl">
                    <a:srgbClr val="000000">
                      <a:alpha val="30000"/>
                    </a:srgbClr>
                  </a:outerShdw>
                </a:effectLst>
              </a:rPr>
              <a:t/>
            </a:r>
            <a:br>
              <a:rPr lang="ru-RU" sz="1800" dirty="0" smtClean="0">
                <a:ln w="11430"/>
                <a:solidFill>
                  <a:srgbClr val="00B050"/>
                </a:solidFill>
                <a:effectLst>
                  <a:outerShdw blurRad="80000" dist="40000" dir="5040000" algn="tl">
                    <a:srgbClr val="000000">
                      <a:alpha val="30000"/>
                    </a:srgbClr>
                  </a:outerShdw>
                </a:effectLst>
              </a:rPr>
            </a:br>
            <a:r>
              <a:rPr lang="ru-RU" sz="1800" dirty="0" smtClean="0">
                <a:ln w="11430"/>
                <a:solidFill>
                  <a:srgbClr val="00B050"/>
                </a:solidFill>
                <a:effectLst>
                  <a:outerShdw blurRad="80000" dist="40000" dir="5040000" algn="tl">
                    <a:srgbClr val="000000">
                      <a:alpha val="30000"/>
                    </a:srgbClr>
                  </a:outerShdw>
                </a:effectLst>
              </a:rPr>
              <a:t>           -семейство </a:t>
            </a:r>
            <a:r>
              <a:rPr lang="ru-RU" sz="1800" dirty="0" err="1" smtClean="0">
                <a:ln w="11430"/>
                <a:solidFill>
                  <a:srgbClr val="00B050"/>
                </a:solidFill>
                <a:effectLst>
                  <a:outerShdw blurRad="80000" dist="40000" dir="5040000" algn="tl">
                    <a:srgbClr val="000000">
                      <a:alpha val="30000"/>
                    </a:srgbClr>
                  </a:outerShdw>
                </a:effectLst>
              </a:rPr>
              <a:t>скопиные</a:t>
            </a:r>
            <a:r>
              <a:rPr lang="ru-RU" sz="1800" dirty="0" smtClean="0">
                <a:ln w="11430"/>
                <a:solidFill>
                  <a:srgbClr val="00B050"/>
                </a:solidFill>
                <a:effectLst>
                  <a:outerShdw blurRad="80000" dist="40000" dir="5040000" algn="tl">
                    <a:srgbClr val="000000">
                      <a:alpha val="30000"/>
                    </a:srgbClr>
                  </a:outerShdw>
                </a:effectLst>
              </a:rPr>
              <a:t>  — 1 вид: скопа</a:t>
            </a:r>
            <a:br>
              <a:rPr lang="ru-RU" sz="1800" dirty="0" smtClean="0">
                <a:ln w="11430"/>
                <a:solidFill>
                  <a:srgbClr val="00B050"/>
                </a:solidFill>
                <a:effectLst>
                  <a:outerShdw blurRad="80000" dist="40000" dir="5040000" algn="tl">
                    <a:srgbClr val="000000">
                      <a:alpha val="30000"/>
                    </a:srgbClr>
                  </a:outerShdw>
                </a:effectLst>
              </a:rPr>
            </a:br>
            <a:r>
              <a:rPr lang="ru-RU" sz="1800" dirty="0" smtClean="0">
                <a:ln w="11430"/>
                <a:solidFill>
                  <a:srgbClr val="00B050"/>
                </a:solidFill>
                <a:effectLst>
                  <a:outerShdw blurRad="80000" dist="40000" dir="5040000" algn="tl">
                    <a:srgbClr val="000000">
                      <a:alpha val="30000"/>
                    </a:srgbClr>
                  </a:outerShdw>
                </a:effectLst>
              </a:rPr>
              <a:t>           -семейство соколиные — соколы</a:t>
            </a:r>
            <a:r>
              <a:rPr lang="ru-RU" sz="18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ru-RU" sz="18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ru-RU" sz="180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ru-RU" sz="1800" dirty="0" smtClean="0">
                <a:ln w="11430"/>
                <a:solidFill>
                  <a:srgbClr val="00B050"/>
                </a:solidFill>
                <a:effectLst>
                  <a:outerShdw blurRad="80000" dist="40000" dir="5040000" algn="tl">
                    <a:srgbClr val="000000">
                      <a:alpha val="30000"/>
                    </a:srgbClr>
                  </a:outerShdw>
                </a:effectLst>
              </a:rPr>
              <a:t>-семейство ястребиные — ястребы</a:t>
            </a:r>
            <a:r>
              <a:rPr lang="ru-RU"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ru-RU"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ru-RU"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r>
            <a:br>
              <a:rPr lang="ru-RU"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endParaRPr lang="ru-RU"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ransition spd="med" advClick="0" advTm="10000">
    <p:split orient="vert" dir="in"/>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7500990" cy="6429420"/>
          </a:xfrm>
        </p:spPr>
        <p:txBody>
          <a:bodyPr>
            <a:normAutofit fontScale="90000"/>
          </a:bodyPr>
          <a:lstStyle/>
          <a:p>
            <a:pPr algn="l"/>
            <a:r>
              <a:rPr lang="ru-RU" sz="3200" dirty="0" smtClean="0"/>
              <a:t>                           </a:t>
            </a:r>
            <a:r>
              <a:rPr lang="ru-RU" sz="3200" dirty="0" smtClean="0">
                <a:solidFill>
                  <a:srgbClr val="7030A0"/>
                </a:solidFill>
              </a:rPr>
              <a:t>Секретари</a:t>
            </a:r>
            <a:r>
              <a:rPr lang="ru-RU" sz="3200" dirty="0" smtClean="0"/>
              <a:t/>
            </a:r>
            <a:br>
              <a:rPr lang="ru-RU" sz="3200" dirty="0" smtClean="0"/>
            </a:br>
            <a:r>
              <a:rPr lang="ru-RU" sz="3200" dirty="0" smtClean="0"/>
              <a:t/>
            </a:r>
            <a:br>
              <a:rPr lang="ru-RU" sz="3200" dirty="0" smtClean="0"/>
            </a:br>
            <a:r>
              <a:rPr lang="ru-RU" sz="1600" dirty="0" smtClean="0">
                <a:solidFill>
                  <a:srgbClr val="FFFF00"/>
                </a:solidFill>
              </a:rPr>
              <a:t>Характеристика. </a:t>
            </a:r>
            <a:r>
              <a:rPr lang="ru-RU" sz="1600" dirty="0" smtClean="0">
                <a:solidFill>
                  <a:schemeClr val="accent3">
                    <a:lumMod val="50000"/>
                  </a:schemeClr>
                </a:solidFill>
              </a:rPr>
              <a:t>Длина птицы-секретаря насчитывает от 125 до 150 см, , а вес достигает почти 4 кг. Размах крыльев составляет примерно 210 см. Самым заметным признаком являются чёрные перья на голове, которые поднимаются во время брачного периода. также особенностью этого периода считается то, что птицы-секретари издают рычащие и каркающие звуки. Окраска их оперения на шее и животе серая и становится темнее по мере приближения к хвосту. Вокруг глаз и до клюва оперения нет и </a:t>
            </a:r>
            <a:r>
              <a:rPr lang="ru-RU" sz="1600" dirty="0" err="1" smtClean="0">
                <a:solidFill>
                  <a:schemeClr val="accent3">
                    <a:lumMod val="50000"/>
                  </a:schemeClr>
                </a:solidFill>
              </a:rPr>
              <a:t>виднаоранжеваякожа</a:t>
            </a:r>
            <a:r>
              <a:rPr lang="ru-RU" sz="1600" dirty="0" smtClean="0">
                <a:solidFill>
                  <a:schemeClr val="accent3">
                    <a:lumMod val="50000"/>
                  </a:schemeClr>
                </a:solidFill>
              </a:rPr>
              <a:t>. Распространение Ареал птиц-секретарей расположен в Африке и простирается от южных границ Сахары до Южной Африки. Прежде всего их можно встретить в саваннах и схожих местностях. Вблизи людских селений их популяции, как правило, невелики, так как многие гнёзда разоряются.</a:t>
            </a:r>
            <a:br>
              <a:rPr lang="ru-RU" sz="1600" dirty="0" smtClean="0">
                <a:solidFill>
                  <a:schemeClr val="accent3">
                    <a:lumMod val="50000"/>
                  </a:schemeClr>
                </a:solidFill>
              </a:rPr>
            </a:br>
            <a:r>
              <a:rPr lang="ru-RU" sz="1600" dirty="0" smtClean="0">
                <a:solidFill>
                  <a:schemeClr val="accent3">
                    <a:lumMod val="50000"/>
                  </a:schemeClr>
                </a:solidFill>
              </a:rPr>
              <a:t/>
            </a:r>
            <a:br>
              <a:rPr lang="ru-RU" sz="1600" dirty="0" smtClean="0">
                <a:solidFill>
                  <a:schemeClr val="accent3">
                    <a:lumMod val="50000"/>
                  </a:schemeClr>
                </a:solidFill>
              </a:rPr>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r>
              <a:rPr lang="ru-RU" sz="3200" dirty="0" smtClean="0"/>
              <a:t/>
            </a:r>
            <a:br>
              <a:rPr lang="ru-RU" sz="3200" dirty="0" smtClean="0"/>
            </a:br>
            <a:endParaRPr lang="ru-RU" sz="3200" dirty="0"/>
          </a:p>
        </p:txBody>
      </p:sp>
      <p:pic>
        <p:nvPicPr>
          <p:cNvPr id="3" name="Рисунок 2" descr="6a00d83518237553ef00e54f6dd6bd8834-800wi.jpg"/>
          <p:cNvPicPr>
            <a:picLocks noChangeAspect="1"/>
          </p:cNvPicPr>
          <p:nvPr/>
        </p:nvPicPr>
        <p:blipFill>
          <a:blip r:embed="rId2" cstate="print"/>
          <a:stretch>
            <a:fillRect/>
          </a:stretch>
        </p:blipFill>
        <p:spPr>
          <a:xfrm>
            <a:off x="7786710" y="214290"/>
            <a:ext cx="1071570" cy="142876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 name="Рисунок 3" descr="image.jpeg"/>
          <p:cNvPicPr>
            <a:picLocks noChangeAspect="1"/>
          </p:cNvPicPr>
          <p:nvPr/>
        </p:nvPicPr>
        <p:blipFill>
          <a:blip r:embed="rId3" cstate="print"/>
          <a:stretch>
            <a:fillRect/>
          </a:stretch>
        </p:blipFill>
        <p:spPr>
          <a:xfrm>
            <a:off x="857224" y="4214818"/>
            <a:ext cx="1857388" cy="21145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Рисунок 4" descr="27_or.jpg"/>
          <p:cNvPicPr>
            <a:picLocks noChangeAspect="1"/>
          </p:cNvPicPr>
          <p:nvPr/>
        </p:nvPicPr>
        <p:blipFill>
          <a:blip r:embed="rId4" cstate="print"/>
          <a:stretch>
            <a:fillRect/>
          </a:stretch>
        </p:blipFill>
        <p:spPr>
          <a:xfrm>
            <a:off x="3071802" y="4357694"/>
            <a:ext cx="2857520" cy="17859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Рисунок 5" descr="3915.jpg"/>
          <p:cNvPicPr>
            <a:picLocks noChangeAspect="1"/>
          </p:cNvPicPr>
          <p:nvPr/>
        </p:nvPicPr>
        <p:blipFill>
          <a:blip r:embed="rId5" cstate="print"/>
          <a:stretch>
            <a:fillRect/>
          </a:stretch>
        </p:blipFill>
        <p:spPr>
          <a:xfrm>
            <a:off x="6286512" y="4214818"/>
            <a:ext cx="2071702" cy="22859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med" advClick="0" advTm="10000">
    <p:cover dir="l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758138" cy="4440246"/>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l"/>
            <a:r>
              <a:rPr lang="ru-RU"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r>
              <a:rPr lang="ru-RU"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Скопиные</a:t>
            </a:r>
            <a:r>
              <a:rPr lang="ru-RU"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ru-RU"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ru-RU"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ru-RU"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ru-RU" sz="1800" spc="50" dirty="0" smtClean="0">
                <a:ln w="11430"/>
                <a:solidFill>
                  <a:srgbClr val="FFFF00"/>
                </a:solidFill>
                <a:effectLst>
                  <a:outerShdw blurRad="76200" dist="50800" dir="5400000" algn="tl" rotWithShape="0">
                    <a:srgbClr val="000000">
                      <a:alpha val="65000"/>
                    </a:srgbClr>
                  </a:outerShdw>
                </a:effectLst>
              </a:rPr>
              <a:t>Характеристика. </a:t>
            </a:r>
            <a:r>
              <a:rPr lang="ru-RU" sz="1600" spc="50" dirty="0" smtClean="0">
                <a:ln w="11430"/>
                <a:solidFill>
                  <a:schemeClr val="accent1">
                    <a:lumMod val="75000"/>
                  </a:schemeClr>
                </a:solidFill>
                <a:effectLst>
                  <a:outerShdw blurRad="76200" dist="50800" dir="5400000" algn="tl" rotWithShape="0">
                    <a:srgbClr val="000000">
                      <a:alpha val="65000"/>
                    </a:srgbClr>
                  </a:outerShdw>
                </a:effectLst>
              </a:rPr>
              <a:t>Единственный вид семейства — скопа имеет почти космополитическое распространение. Встречается вблизи водоемов в Евразии и Северной Америке (кроме тундр), в Австралии и на прилежащих островах, в некоторых прибрежных районах Африки. На севере, где водоемы на зиму замерзают, </a:t>
            </a:r>
            <a:r>
              <a:rPr lang="ru-RU" sz="1600" spc="50" dirty="0" err="1" smtClean="0">
                <a:ln w="11430"/>
                <a:solidFill>
                  <a:schemeClr val="accent1">
                    <a:lumMod val="75000"/>
                  </a:schemeClr>
                </a:solidFill>
                <a:effectLst>
                  <a:outerShdw blurRad="76200" dist="50800" dir="5400000" algn="tl" rotWithShape="0">
                    <a:srgbClr val="000000">
                      <a:alpha val="65000"/>
                    </a:srgbClr>
                  </a:outerShdw>
                </a:effectLst>
              </a:rPr>
              <a:t>перелетна</a:t>
            </a:r>
            <a:r>
              <a:rPr lang="ru-RU" sz="1600" spc="50" dirty="0" smtClean="0">
                <a:ln w="11430"/>
                <a:solidFill>
                  <a:schemeClr val="accent1">
                    <a:lumMod val="75000"/>
                  </a:schemeClr>
                </a:solidFill>
                <a:effectLst>
                  <a:outerShdw blurRad="76200" dist="50800" dir="5400000" algn="tl" rotWithShape="0">
                    <a:srgbClr val="000000">
                      <a:alpha val="65000"/>
                    </a:srgbClr>
                  </a:outerShdw>
                </a:effectLst>
              </a:rPr>
              <a:t>. Скопа элегантна: крылья острые и длинные, общая длина 55—60 см, масса 1,3—1,9 кг. Нижняя сторона тела желтовато-белая, с бурой полосой через зоб, по бокам белой головы черные полосы, на затылке небольшой хохол. Спина бурая. Глаза желтые.</a:t>
            </a:r>
            <a:br>
              <a:rPr lang="ru-RU" sz="1600" spc="50" dirty="0" smtClean="0">
                <a:ln w="11430"/>
                <a:solidFill>
                  <a:schemeClr val="accent1">
                    <a:lumMod val="75000"/>
                  </a:schemeClr>
                </a:solidFill>
                <a:effectLst>
                  <a:outerShdw blurRad="76200" dist="50800" dir="5400000" algn="tl" rotWithShape="0">
                    <a:srgbClr val="000000">
                      <a:alpha val="65000"/>
                    </a:srgbClr>
                  </a:outerShdw>
                </a:effectLst>
              </a:rPr>
            </a:br>
            <a:r>
              <a:rPr lang="ru-RU" sz="1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ru-RU" sz="1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r>
              <a:rPr lang="ru-RU" sz="1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ru-RU" sz="16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ru-RU" sz="16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3" name="Рисунок 2" descr="001485_big_skopa.gif"/>
          <p:cNvPicPr>
            <a:picLocks noChangeAspect="1"/>
          </p:cNvPicPr>
          <p:nvPr/>
        </p:nvPicPr>
        <p:blipFill>
          <a:blip r:embed="rId2" cstate="print"/>
          <a:stretch>
            <a:fillRect/>
          </a:stretch>
        </p:blipFill>
        <p:spPr>
          <a:xfrm>
            <a:off x="7429520" y="285728"/>
            <a:ext cx="1357322" cy="150019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 name="Рисунок 3" descr="short_osprey.jpg"/>
          <p:cNvPicPr>
            <a:picLocks noChangeAspect="1"/>
          </p:cNvPicPr>
          <p:nvPr/>
        </p:nvPicPr>
        <p:blipFill>
          <a:blip r:embed="rId3" cstate="print"/>
          <a:stretch>
            <a:fillRect/>
          </a:stretch>
        </p:blipFill>
        <p:spPr>
          <a:xfrm>
            <a:off x="3071802" y="4214818"/>
            <a:ext cx="3000372" cy="2071686"/>
          </a:xfrm>
          <a:prstGeom prst="rect">
            <a:avLst/>
          </a:prstGeom>
          <a:ln>
            <a:noFill/>
          </a:ln>
          <a:effectLst>
            <a:softEdge rad="112500"/>
          </a:effectLst>
        </p:spPr>
      </p:pic>
      <p:pic>
        <p:nvPicPr>
          <p:cNvPr id="5" name="Рисунок 4" descr="1421340.jpg"/>
          <p:cNvPicPr>
            <a:picLocks noChangeAspect="1"/>
          </p:cNvPicPr>
          <p:nvPr/>
        </p:nvPicPr>
        <p:blipFill>
          <a:blip r:embed="rId4" cstate="print"/>
          <a:stretch>
            <a:fillRect/>
          </a:stretch>
        </p:blipFill>
        <p:spPr>
          <a:xfrm>
            <a:off x="785786" y="4500570"/>
            <a:ext cx="1643074" cy="14287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Рисунок 5" descr="5401f821360e.jpg"/>
          <p:cNvPicPr>
            <a:picLocks noChangeAspect="1"/>
          </p:cNvPicPr>
          <p:nvPr/>
        </p:nvPicPr>
        <p:blipFill>
          <a:blip r:embed="rId5" cstate="print"/>
          <a:stretch>
            <a:fillRect/>
          </a:stretch>
        </p:blipFill>
        <p:spPr>
          <a:xfrm>
            <a:off x="6643702" y="4500570"/>
            <a:ext cx="1571636" cy="13573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med" advClick="0" advTm="10000">
    <p:cover di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4857784"/>
          </a:xfrm>
        </p:spPr>
        <p:txBody>
          <a:bodyPr>
            <a:normAutofit/>
          </a:bodyPr>
          <a:lstStyle/>
          <a:p>
            <a:pPr algn="l"/>
            <a:r>
              <a:rPr lang="ru-RU" dirty="0" smtClean="0"/>
              <a:t>                  </a:t>
            </a:r>
            <a:r>
              <a:rPr lang="ru-RU" dirty="0" smtClean="0">
                <a:solidFill>
                  <a:schemeClr val="tx2">
                    <a:lumMod val="25000"/>
                  </a:schemeClr>
                </a:solidFill>
              </a:rPr>
              <a:t>Соколиные </a:t>
            </a:r>
            <a:br>
              <a:rPr lang="ru-RU" dirty="0" smtClean="0">
                <a:solidFill>
                  <a:schemeClr val="tx2">
                    <a:lumMod val="25000"/>
                  </a:schemeClr>
                </a:solidFill>
              </a:rPr>
            </a:br>
            <a:r>
              <a:rPr lang="ru-RU" dirty="0" smtClean="0"/>
              <a:t/>
            </a:r>
            <a:br>
              <a:rPr lang="ru-RU" dirty="0" smtClean="0"/>
            </a:br>
            <a:r>
              <a:rPr lang="ru-RU" sz="1600" dirty="0" smtClean="0">
                <a:solidFill>
                  <a:srgbClr val="FFFF00"/>
                </a:solidFill>
              </a:rPr>
              <a:t>Характеристика.</a:t>
            </a:r>
            <a:r>
              <a:rPr lang="ru-RU" sz="1600" dirty="0" smtClean="0"/>
              <a:t> </a:t>
            </a:r>
            <a:r>
              <a:rPr lang="ru-RU" sz="1400" dirty="0" smtClean="0">
                <a:solidFill>
                  <a:srgbClr val="00B0F0"/>
                </a:solidFill>
              </a:rPr>
              <a:t>Семейство птиц отряд. </a:t>
            </a:r>
            <a:r>
              <a:rPr lang="ru-RU" sz="1400" dirty="0" err="1" smtClean="0">
                <a:solidFill>
                  <a:srgbClr val="00B0F0"/>
                </a:solidFill>
              </a:rPr>
              <a:t>соколообразные</a:t>
            </a:r>
            <a:r>
              <a:rPr lang="ru-RU" sz="1400" dirty="0" smtClean="0">
                <a:solidFill>
                  <a:srgbClr val="00B0F0"/>
                </a:solidFill>
              </a:rPr>
              <a:t> подсемейства, 5 родов, 60 видов. Распространены повсеместно, кроме Антарктики. Населяют преимущественно открытые ландшафты, лесные опушки. В России 1 род, 9 видов. Дл. 15—66 см, масса от 50 г до 3 кг. Окраска самцов и самок одинаковая, они отличаются только размерами. На надклювье хорошо развит зубец. Глаза чёрные, ноги жёлтые, под глазами тёмные полоски – «усы». Полёт у этих птиц стремительный, прямолинейный, с частыми резкими взмахами крыльев. Добычу высматривают с воздуха, высоких деревьев. Питаются животной пищей. Мелкие соколы (кобчики, чеглоки) – энтомофаги (питаются насекомыми), крупные (кречет, сапсан, </a:t>
            </a:r>
            <a:r>
              <a:rPr lang="ru-RU" sz="1400" dirty="0" err="1" smtClean="0">
                <a:solidFill>
                  <a:srgbClr val="00B0F0"/>
                </a:solidFill>
              </a:rPr>
              <a:t>дербник</a:t>
            </a:r>
            <a:r>
              <a:rPr lang="ru-RU" sz="1400" dirty="0" smtClean="0">
                <a:solidFill>
                  <a:srgbClr val="00B0F0"/>
                </a:solidFill>
              </a:rPr>
              <a:t>) ловят птиц и млекопитающих, подчас крупнее их самих. Способ охоты – резкий бросок на большой скорости. Мелкую добычу захватывают клювом, крупную – оглушают ударом когтей и лишь затем умерщвляют. Подавляющее большинство гнездятся изолированно, мелкие соколы-энтомофаги могут образовывать небольшие колонии. Гнёзда устраивают на деревьях, скалах. Очень часто занимают гнёзда других видов птиц. В кладке 2—6, у мелких видов до 8 яиц. Насиживает в основном самка в течение 4—6 недель. 4 вида </a:t>
            </a:r>
            <a:r>
              <a:rPr lang="ru-RU" sz="1400" dirty="0" smtClean="0">
                <a:solidFill>
                  <a:srgbClr val="FFFF00"/>
                </a:solidFill>
              </a:rPr>
              <a:t>внесены в Красную книгу МСОП.</a:t>
            </a:r>
            <a:endParaRPr lang="ru-RU" sz="1400" dirty="0">
              <a:solidFill>
                <a:srgbClr val="FFFF00"/>
              </a:solidFill>
            </a:endParaRPr>
          </a:p>
        </p:txBody>
      </p:sp>
      <p:pic>
        <p:nvPicPr>
          <p:cNvPr id="3" name="Рисунок 2" descr="0a0d22cfe489129288f566ef0f85d8c6.jpeg"/>
          <p:cNvPicPr>
            <a:picLocks noChangeAspect="1"/>
          </p:cNvPicPr>
          <p:nvPr/>
        </p:nvPicPr>
        <p:blipFill>
          <a:blip r:embed="rId2" cstate="print"/>
          <a:stretch>
            <a:fillRect/>
          </a:stretch>
        </p:blipFill>
        <p:spPr>
          <a:xfrm>
            <a:off x="7715272" y="142852"/>
            <a:ext cx="1214426" cy="121444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 name="Рисунок 3" descr="3055.jpg"/>
          <p:cNvPicPr>
            <a:picLocks noChangeAspect="1"/>
          </p:cNvPicPr>
          <p:nvPr/>
        </p:nvPicPr>
        <p:blipFill>
          <a:blip r:embed="rId3" cstate="print"/>
          <a:stretch>
            <a:fillRect/>
          </a:stretch>
        </p:blipFill>
        <p:spPr>
          <a:xfrm>
            <a:off x="3214678" y="5072074"/>
            <a:ext cx="2286016" cy="15716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Рисунок 4" descr="871.jpg"/>
          <p:cNvPicPr>
            <a:picLocks noChangeAspect="1"/>
          </p:cNvPicPr>
          <p:nvPr/>
        </p:nvPicPr>
        <p:blipFill>
          <a:blip r:embed="rId4" cstate="print"/>
          <a:stretch>
            <a:fillRect/>
          </a:stretch>
        </p:blipFill>
        <p:spPr>
          <a:xfrm>
            <a:off x="1071538" y="5000636"/>
            <a:ext cx="1214430" cy="16430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Рисунок 5" descr="681285.jpg"/>
          <p:cNvPicPr>
            <a:picLocks noChangeAspect="1"/>
          </p:cNvPicPr>
          <p:nvPr/>
        </p:nvPicPr>
        <p:blipFill>
          <a:blip r:embed="rId5" cstate="print"/>
          <a:stretch>
            <a:fillRect/>
          </a:stretch>
        </p:blipFill>
        <p:spPr>
          <a:xfrm>
            <a:off x="6500826" y="5000636"/>
            <a:ext cx="1214446" cy="16192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med" advClick="0" advTm="10000">
    <p:cover dir="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15328" cy="4797436"/>
          </a:xfrm>
        </p:spPr>
        <p:txBody>
          <a:bodyPr>
            <a:normAutofit fontScale="90000"/>
          </a:bodyPr>
          <a:lstStyle/>
          <a:p>
            <a:pPr algn="l"/>
            <a:r>
              <a:rPr lang="ru-RU" b="0" dirty="0" smtClean="0">
                <a:ln w="18415" cmpd="sng">
                  <a:solidFill>
                    <a:srgbClr val="FFFFFF"/>
                  </a:solidFill>
                  <a:prstDash val="solid"/>
                </a:ln>
                <a:solidFill>
                  <a:schemeClr val="accent4">
                    <a:lumMod val="75000"/>
                  </a:schemeClr>
                </a:solidFill>
                <a:effectLst>
                  <a:outerShdw blurRad="63500" dir="3600000" algn="tl" rotWithShape="0">
                    <a:srgbClr val="000000">
                      <a:alpha val="70000"/>
                    </a:srgbClr>
                  </a:outerShdw>
                </a:effectLst>
              </a:rPr>
              <a:t>                Ястребиные</a:t>
            </a:r>
            <a:br>
              <a:rPr lang="ru-RU" b="0" dirty="0" smtClean="0">
                <a:ln w="18415" cmpd="sng">
                  <a:solidFill>
                    <a:srgbClr val="FFFFFF"/>
                  </a:solidFill>
                  <a:prstDash val="solid"/>
                </a:ln>
                <a:solidFill>
                  <a:schemeClr val="accent4">
                    <a:lumMod val="75000"/>
                  </a:schemeClr>
                </a:solidFill>
                <a:effectLst>
                  <a:outerShdw blurRad="63500" dir="3600000" algn="tl" rotWithShape="0">
                    <a:srgbClr val="000000">
                      <a:alpha val="70000"/>
                    </a:srgbClr>
                  </a:outerShdw>
                </a:effectLst>
              </a:rPr>
            </a:br>
            <a:r>
              <a:rPr lang="ru-RU" b="0" dirty="0" smtClean="0">
                <a:ln w="18415" cmpd="sng">
                  <a:solidFill>
                    <a:srgbClr val="FFFFFF"/>
                  </a:solidFill>
                  <a:prstDash val="solid"/>
                </a:ln>
                <a:solidFill>
                  <a:schemeClr val="accent4">
                    <a:lumMod val="75000"/>
                  </a:schemeClr>
                </a:solidFill>
                <a:effectLst>
                  <a:outerShdw blurRad="63500" dir="3600000" algn="tl" rotWithShape="0">
                    <a:srgbClr val="000000">
                      <a:alpha val="70000"/>
                    </a:srgbClr>
                  </a:outerShdw>
                </a:effectLst>
              </a:rPr>
              <a:t/>
            </a:r>
            <a:br>
              <a:rPr lang="ru-RU" b="0" dirty="0" smtClean="0">
                <a:ln w="18415" cmpd="sng">
                  <a:solidFill>
                    <a:srgbClr val="FFFFFF"/>
                  </a:solidFill>
                  <a:prstDash val="solid"/>
                </a:ln>
                <a:solidFill>
                  <a:schemeClr val="accent4">
                    <a:lumMod val="75000"/>
                  </a:schemeClr>
                </a:solidFill>
                <a:effectLst>
                  <a:outerShdw blurRad="63500" dir="3600000" algn="tl" rotWithShape="0">
                    <a:srgbClr val="000000">
                      <a:alpha val="70000"/>
                    </a:srgbClr>
                  </a:outerShdw>
                </a:effectLst>
              </a:rPr>
            </a:br>
            <a:r>
              <a:rPr lang="ru-RU" sz="1300" dirty="0" smtClean="0">
                <a:ln w="1905"/>
                <a:solidFill>
                  <a:srgbClr val="FFFF00"/>
                </a:solidFill>
                <a:effectLst>
                  <a:innerShdw blurRad="69850" dist="43180" dir="5400000">
                    <a:srgbClr val="000000">
                      <a:alpha val="65000"/>
                    </a:srgbClr>
                  </a:innerShdw>
                </a:effectLst>
              </a:rPr>
              <a:t>Характеристика.</a:t>
            </a:r>
            <a:r>
              <a:rPr lang="ru-RU" sz="130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ru-RU" sz="1300" dirty="0" err="1" smtClean="0">
                <a:ln w="1905"/>
                <a:solidFill>
                  <a:schemeClr val="bg1"/>
                </a:solidFill>
                <a:effectLst>
                  <a:innerShdw blurRad="69850" dist="43180" dir="5400000">
                    <a:srgbClr val="000000">
                      <a:alpha val="65000"/>
                    </a:srgbClr>
                  </a:innerShdw>
                </a:effectLst>
              </a:rPr>
              <a:t>Ястреби́ные</a:t>
            </a:r>
            <a:r>
              <a:rPr lang="ru-RU" sz="1300" dirty="0" smtClean="0">
                <a:ln w="1905"/>
                <a:solidFill>
                  <a:schemeClr val="bg1"/>
                </a:solidFill>
                <a:effectLst>
                  <a:innerShdw blurRad="69850" dist="43180" dir="5400000">
                    <a:srgbClr val="000000">
                      <a:alpha val="65000"/>
                    </a:srgbClr>
                  </a:innerShdw>
                </a:effectLst>
              </a:rPr>
              <a:t> — семейство </a:t>
            </a:r>
            <a:r>
              <a:rPr lang="ru-RU" sz="1300" dirty="0" err="1" smtClean="0">
                <a:ln w="1905"/>
                <a:solidFill>
                  <a:schemeClr val="bg1"/>
                </a:solidFill>
                <a:effectLst>
                  <a:innerShdw blurRad="69850" dist="43180" dir="5400000">
                    <a:srgbClr val="000000">
                      <a:alpha val="65000"/>
                    </a:srgbClr>
                  </a:innerShdw>
                </a:effectLst>
              </a:rPr>
              <a:t>соколообразных</a:t>
            </a:r>
            <a:r>
              <a:rPr lang="ru-RU" sz="1300" dirty="0" smtClean="0">
                <a:ln w="1905"/>
                <a:solidFill>
                  <a:schemeClr val="bg1"/>
                </a:solidFill>
                <a:effectLst>
                  <a:innerShdw blurRad="69850" dist="43180" dir="5400000">
                    <a:srgbClr val="000000">
                      <a:alpha val="65000"/>
                    </a:srgbClr>
                  </a:innerShdw>
                </a:effectLst>
              </a:rPr>
              <a:t> птиц. Встречаются на всех континентах кроме Антарктиды и некоторых океанических островов, наиболее разнообразны и многочисленны в тропиках. Есть виды-космополиты, ареал которых охватывает несколько частей света, островные формы имеют точечный ареал. Встречаются в самых разнообразных типах ландшафтов: лесах, тундрах, степях, пустынях, в горах до высоты 7000 метров над уровнем моря. Типичные хищники с внешним видом орла, канюка, коршуна, ястреба, грифа, с широким диапазоном варьирования морфологических признаков и особенностей образа жизни. Слово «ястреб», несомненно, произошло от глагола «истреблять». Размеры значительно разнообразны. Голосовые мышцы хорошо развиты, ястребиные могут издавать разнообразные звуки, обычно высокого тембра, хорошо слышимые на большом расстоянии. Клюв сжат с боков, конёк надклювья ближе к вершине резко изогнут книзу, </a:t>
            </a:r>
            <a:r>
              <a:rPr lang="ru-RU" sz="1300" dirty="0" err="1" smtClean="0">
                <a:ln w="1905"/>
                <a:solidFill>
                  <a:schemeClr val="bg1"/>
                </a:solidFill>
                <a:effectLst>
                  <a:innerShdw blurRad="69850" dist="43180" dir="5400000">
                    <a:srgbClr val="000000">
                      <a:alpha val="65000"/>
                    </a:srgbClr>
                  </a:innerShdw>
                </a:effectLst>
              </a:rPr>
              <a:t>подклювье</a:t>
            </a:r>
            <a:r>
              <a:rPr lang="ru-RU" sz="1300" dirty="0" smtClean="0">
                <a:ln w="1905"/>
                <a:solidFill>
                  <a:schemeClr val="bg1"/>
                </a:solidFill>
                <a:effectLst>
                  <a:innerShdw blurRad="69850" dist="43180" dir="5400000">
                    <a:srgbClr val="000000">
                      <a:alpha val="65000"/>
                    </a:srgbClr>
                  </a:innerShdw>
                </a:effectLst>
              </a:rPr>
              <a:t> же прямое. Глаза крупные (примерно 1 % массы тела), заметно направленные вперед, что обеспечивает большое поле бинокулярного зрения. Острота зрения превосходит человеческую примерно в 8 раз. Оперение жесткое, контурные перья с хорошо развитой пуховой частью и побочным стержнем. Практически все виды плотоядные. Исключение — африканский грифовый орлан, или пальмовый гриф преимущественно плодами нескольких видов пальм. Многие виды специализированы. Энтомофагами являются осоеды и дымчатые коршуны, ихтиофагами — </a:t>
            </a:r>
            <a:r>
              <a:rPr lang="ru-RU" sz="1300" dirty="0" err="1" smtClean="0">
                <a:ln w="1905"/>
                <a:solidFill>
                  <a:schemeClr val="bg1"/>
                </a:solidFill>
                <a:effectLst>
                  <a:innerShdw blurRad="69850" dist="43180" dir="5400000">
                    <a:srgbClr val="000000">
                      <a:alpha val="65000"/>
                    </a:srgbClr>
                  </a:innerShdw>
                </a:effectLst>
              </a:rPr>
              <a:t>орлаы</a:t>
            </a:r>
            <a:r>
              <a:rPr lang="ru-RU" sz="1300" dirty="0" smtClean="0">
                <a:ln w="1905"/>
                <a:solidFill>
                  <a:schemeClr val="bg1"/>
                </a:solidFill>
                <a:effectLst>
                  <a:innerShdw blurRad="69850" dist="43180" dir="5400000">
                    <a:srgbClr val="000000">
                      <a:alpha val="65000"/>
                    </a:srgbClr>
                  </a:innerShdw>
                </a:effectLst>
              </a:rPr>
              <a:t>, </a:t>
            </a:r>
            <a:r>
              <a:rPr lang="ru-RU" sz="1300" dirty="0" err="1" smtClean="0">
                <a:ln w="1905"/>
                <a:solidFill>
                  <a:schemeClr val="bg1"/>
                </a:solidFill>
                <a:effectLst>
                  <a:innerShdw blurRad="69850" dist="43180" dir="5400000">
                    <a:srgbClr val="000000">
                      <a:alpha val="65000"/>
                    </a:srgbClr>
                  </a:innerShdw>
                </a:effectLst>
              </a:rPr>
              <a:t>миофагами</a:t>
            </a:r>
            <a:r>
              <a:rPr lang="ru-RU" sz="1300" dirty="0" smtClean="0">
                <a:ln w="1905"/>
                <a:solidFill>
                  <a:schemeClr val="bg1"/>
                </a:solidFill>
                <a:effectLst>
                  <a:innerShdw blurRad="69850" dist="43180" dir="5400000">
                    <a:srgbClr val="000000">
                      <a:alpha val="65000"/>
                    </a:srgbClr>
                  </a:innerShdw>
                </a:effectLst>
              </a:rPr>
              <a:t> — многие канюки, «светлые» луни), </a:t>
            </a:r>
            <a:r>
              <a:rPr lang="ru-RU" sz="1300" dirty="0" err="1" smtClean="0">
                <a:ln w="1905"/>
                <a:solidFill>
                  <a:schemeClr val="bg1"/>
                </a:solidFill>
                <a:effectLst>
                  <a:innerShdw blurRad="69850" dist="43180" dir="5400000">
                    <a:srgbClr val="000000">
                      <a:alpha val="65000"/>
                    </a:srgbClr>
                  </a:innerShdw>
                </a:effectLst>
              </a:rPr>
              <a:t>герпетофагами</a:t>
            </a:r>
            <a:r>
              <a:rPr lang="ru-RU" sz="1300" dirty="0" smtClean="0">
                <a:ln w="1905"/>
                <a:solidFill>
                  <a:schemeClr val="bg1"/>
                </a:solidFill>
                <a:effectLst>
                  <a:innerShdw blurRad="69850" dist="43180" dir="5400000">
                    <a:srgbClr val="000000">
                      <a:alpha val="65000"/>
                    </a:srgbClr>
                  </a:innerShdw>
                </a:effectLst>
              </a:rPr>
              <a:t> змееяды и орел-скоморох, </a:t>
            </a:r>
            <a:r>
              <a:rPr lang="ru-RU" sz="1300" dirty="0" err="1" smtClean="0">
                <a:ln w="1905"/>
                <a:solidFill>
                  <a:schemeClr val="bg1"/>
                </a:solidFill>
                <a:effectLst>
                  <a:innerShdw blurRad="69850" dist="43180" dir="5400000">
                    <a:srgbClr val="000000">
                      <a:alpha val="65000"/>
                    </a:srgbClr>
                  </a:innerShdw>
                </a:effectLst>
              </a:rPr>
              <a:t>орнитофагами</a:t>
            </a:r>
            <a:r>
              <a:rPr lang="ru-RU" sz="1300" dirty="0" smtClean="0">
                <a:ln w="1905"/>
                <a:solidFill>
                  <a:schemeClr val="bg1"/>
                </a:solidFill>
                <a:effectLst>
                  <a:innerShdw blurRad="69850" dist="43180" dir="5400000">
                    <a:srgbClr val="000000">
                      <a:alpha val="65000"/>
                    </a:srgbClr>
                  </a:innerShdw>
                </a:effectLst>
              </a:rPr>
              <a:t> — ястребы и болотный лунь, </a:t>
            </a:r>
            <a:r>
              <a:rPr lang="ru-RU" sz="1300" dirty="0" err="1" smtClean="0">
                <a:ln w="1905"/>
                <a:solidFill>
                  <a:schemeClr val="bg1"/>
                </a:solidFill>
                <a:effectLst>
                  <a:innerShdw blurRad="69850" dist="43180" dir="5400000">
                    <a:srgbClr val="000000">
                      <a:alpha val="65000"/>
                    </a:srgbClr>
                  </a:innerShdw>
                </a:effectLst>
              </a:rPr>
              <a:t>падальщиками</a:t>
            </a:r>
            <a:r>
              <a:rPr lang="ru-RU" sz="1300" dirty="0" smtClean="0">
                <a:ln w="1905"/>
                <a:solidFill>
                  <a:schemeClr val="bg1"/>
                </a:solidFill>
                <a:effectLst>
                  <a:innerShdw blurRad="69850" dist="43180" dir="5400000">
                    <a:srgbClr val="000000">
                      <a:alpha val="65000"/>
                    </a:srgbClr>
                  </a:innerShdw>
                </a:effectLst>
              </a:rPr>
              <a:t> — грифы. Но большинство — полифаги с широким спектром питания. Способы кормодобывания разнообразны. </a:t>
            </a:r>
            <a:r>
              <a:rPr lang="ru-RU" sz="1300" dirty="0" err="1" smtClean="0">
                <a:ln w="1905"/>
                <a:solidFill>
                  <a:schemeClr val="bg1"/>
                </a:solidFill>
                <a:effectLst>
                  <a:innerShdw blurRad="69850" dist="43180" dir="5400000">
                    <a:srgbClr val="000000">
                      <a:alpha val="65000"/>
                    </a:srgbClr>
                  </a:innerShdw>
                </a:effectLst>
              </a:rPr>
              <a:t>Непереваренные</a:t>
            </a:r>
            <a:r>
              <a:rPr lang="ru-RU" sz="1300" dirty="0" smtClean="0">
                <a:ln w="1905"/>
                <a:solidFill>
                  <a:schemeClr val="bg1"/>
                </a:solidFill>
                <a:effectLst>
                  <a:innerShdw blurRad="69850" dist="43180" dir="5400000">
                    <a:srgbClr val="000000">
                      <a:alpha val="65000"/>
                    </a:srgbClr>
                  </a:innerShdw>
                </a:effectLst>
              </a:rPr>
              <a:t> остатки пищи — кости, шерсть, перья, хитин — выделяются в виде погадок.</a:t>
            </a:r>
            <a:endParaRPr lang="ru-RU" sz="1300" dirty="0">
              <a:ln w="1905"/>
              <a:solidFill>
                <a:schemeClr val="bg1"/>
              </a:solidFill>
              <a:effectLst>
                <a:innerShdw blurRad="69850" dist="43180" dir="5400000">
                  <a:srgbClr val="000000">
                    <a:alpha val="65000"/>
                  </a:srgbClr>
                </a:innerShdw>
              </a:effectLst>
            </a:endParaRPr>
          </a:p>
        </p:txBody>
      </p:sp>
      <p:pic>
        <p:nvPicPr>
          <p:cNvPr id="3" name="Рисунок 2" descr="7b856a71b580.jpg"/>
          <p:cNvPicPr>
            <a:picLocks noChangeAspect="1"/>
          </p:cNvPicPr>
          <p:nvPr/>
        </p:nvPicPr>
        <p:blipFill>
          <a:blip r:embed="rId2" cstate="print"/>
          <a:stretch>
            <a:fillRect/>
          </a:stretch>
        </p:blipFill>
        <p:spPr>
          <a:xfrm>
            <a:off x="7786710" y="214290"/>
            <a:ext cx="1000132" cy="111441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 name="Рисунок 3" descr="animal_t_154_12.jpg"/>
          <p:cNvPicPr>
            <a:picLocks noChangeAspect="1"/>
          </p:cNvPicPr>
          <p:nvPr/>
        </p:nvPicPr>
        <p:blipFill>
          <a:blip r:embed="rId3" cstate="print"/>
          <a:stretch>
            <a:fillRect/>
          </a:stretch>
        </p:blipFill>
        <p:spPr>
          <a:xfrm>
            <a:off x="3571868" y="5286388"/>
            <a:ext cx="2000264" cy="135732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5" name="Рисунок 4" descr="Ngorongoro_.jpg"/>
          <p:cNvPicPr>
            <a:picLocks noChangeAspect="1"/>
          </p:cNvPicPr>
          <p:nvPr/>
        </p:nvPicPr>
        <p:blipFill>
          <a:blip r:embed="rId4" cstate="print"/>
          <a:stretch>
            <a:fillRect/>
          </a:stretch>
        </p:blipFill>
        <p:spPr>
          <a:xfrm>
            <a:off x="1428728" y="5214950"/>
            <a:ext cx="1143008" cy="14192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Рисунок 5" descr="260px-northern_goshawk_ad_m2.jpg"/>
          <p:cNvPicPr>
            <a:picLocks noChangeAspect="1"/>
          </p:cNvPicPr>
          <p:nvPr/>
        </p:nvPicPr>
        <p:blipFill>
          <a:blip r:embed="rId5" cstate="print"/>
          <a:stretch>
            <a:fillRect/>
          </a:stretch>
        </p:blipFill>
        <p:spPr>
          <a:xfrm>
            <a:off x="6429388" y="5214950"/>
            <a:ext cx="1143008" cy="12144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advClick="0" advTm="10000">
    <p:pull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786190"/>
            <a:ext cx="8229600" cy="3071810"/>
          </a:xfrm>
        </p:spPr>
        <p:txBody>
          <a:bodyPr>
            <a:normAutofit fontScale="90000"/>
            <a:scene3d>
              <a:camera prst="orthographicFront"/>
              <a:lightRig rig="balanced" dir="t">
                <a:rot lat="0" lon="0" rev="2100000"/>
              </a:lightRig>
            </a:scene3d>
            <a:sp3d extrusionH="57150" prstMaterial="metal">
              <a:bevelT w="38100" h="25400"/>
              <a:contourClr>
                <a:schemeClr val="bg2"/>
              </a:contourClr>
            </a:sp3d>
          </a:bodyPr>
          <a:lstStyle/>
          <a:p>
            <a:r>
              <a:rPr lang="ru-RU" dirty="0" smtClean="0">
                <a:ln w="50800"/>
                <a:solidFill>
                  <a:schemeClr val="bg1">
                    <a:shade val="50000"/>
                  </a:schemeClr>
                </a:solidFill>
                <a:effectLst/>
              </a:rPr>
              <a:t>Загадки про птиц</a:t>
            </a:r>
            <a:br>
              <a:rPr lang="ru-RU" dirty="0" smtClean="0">
                <a:ln w="50800"/>
                <a:solidFill>
                  <a:schemeClr val="bg1">
                    <a:shade val="50000"/>
                  </a:schemeClr>
                </a:solidFill>
                <a:effectLst/>
              </a:rPr>
            </a:br>
            <a:r>
              <a:rPr lang="ru-RU" dirty="0" smtClean="0">
                <a:ln w="50800"/>
                <a:solidFill>
                  <a:schemeClr val="bg1">
                    <a:shade val="50000"/>
                  </a:schemeClr>
                </a:solidFill>
                <a:effectLst/>
              </a:rPr>
              <a:t/>
            </a:r>
            <a:br>
              <a:rPr lang="ru-RU" dirty="0" smtClean="0">
                <a:ln w="50800"/>
                <a:solidFill>
                  <a:schemeClr val="bg1">
                    <a:shade val="50000"/>
                  </a:schemeClr>
                </a:solidFill>
                <a:effectLst/>
              </a:rPr>
            </a:br>
            <a:r>
              <a:rPr lang="ru-RU" sz="1600" dirty="0" smtClean="0">
                <a:ln w="50800"/>
                <a:solidFill>
                  <a:srgbClr val="7030A0"/>
                </a:solidFill>
                <a:effectLst/>
              </a:rPr>
              <a:t>1. </a:t>
            </a:r>
            <a:r>
              <a:rPr lang="ru-RU" sz="1800" dirty="0" smtClean="0">
                <a:ln w="50800"/>
                <a:solidFill>
                  <a:srgbClr val="7030A0"/>
                </a:solidFill>
                <a:effectLst/>
              </a:rPr>
              <a:t>И петь не поёт, и летать не летает...</a:t>
            </a:r>
            <a:br>
              <a:rPr lang="ru-RU" sz="1800" dirty="0" smtClean="0">
                <a:ln w="50800"/>
                <a:solidFill>
                  <a:srgbClr val="7030A0"/>
                </a:solidFill>
                <a:effectLst/>
              </a:rPr>
            </a:br>
            <a:r>
              <a:rPr lang="ru-RU" sz="1800" dirty="0" smtClean="0">
                <a:ln w="50800"/>
                <a:solidFill>
                  <a:srgbClr val="7030A0"/>
                </a:solidFill>
                <a:effectLst/>
              </a:rPr>
              <a:t>За что же тогда его птицей считают? </a:t>
            </a:r>
            <a:r>
              <a:rPr lang="ru-RU" sz="1800" dirty="0" smtClean="0">
                <a:ln w="50800"/>
                <a:solidFill>
                  <a:srgbClr val="00B0F0"/>
                </a:solidFill>
                <a:effectLst/>
              </a:rPr>
              <a:t/>
            </a:r>
            <a:br>
              <a:rPr lang="ru-RU" sz="1800" dirty="0" smtClean="0">
                <a:ln w="50800"/>
                <a:solidFill>
                  <a:srgbClr val="00B0F0"/>
                </a:solidFill>
                <a:effectLst/>
              </a:rPr>
            </a:br>
            <a:r>
              <a:rPr lang="ru-RU" sz="1800" dirty="0" smtClean="0">
                <a:ln w="50800"/>
                <a:solidFill>
                  <a:srgbClr val="7030A0"/>
                </a:solidFill>
                <a:effectLst/>
              </a:rPr>
              <a:t/>
            </a:r>
            <a:br>
              <a:rPr lang="ru-RU" sz="1800" dirty="0" smtClean="0">
                <a:ln w="50800"/>
                <a:solidFill>
                  <a:srgbClr val="7030A0"/>
                </a:solidFill>
                <a:effectLst/>
              </a:rPr>
            </a:br>
            <a:r>
              <a:rPr lang="ru-RU" sz="1800" dirty="0" smtClean="0">
                <a:ln w="50800"/>
                <a:solidFill>
                  <a:srgbClr val="7030A0"/>
                </a:solidFill>
                <a:effectLst/>
              </a:rPr>
              <a:t>2. Кто на ёлке, на суку</a:t>
            </a:r>
            <a:br>
              <a:rPr lang="ru-RU" sz="1800" dirty="0" smtClean="0">
                <a:ln w="50800"/>
                <a:solidFill>
                  <a:srgbClr val="7030A0"/>
                </a:solidFill>
                <a:effectLst/>
              </a:rPr>
            </a:br>
            <a:r>
              <a:rPr lang="ru-RU" sz="1800" dirty="0" smtClean="0">
                <a:ln w="50800"/>
                <a:solidFill>
                  <a:srgbClr val="7030A0"/>
                </a:solidFill>
                <a:effectLst/>
              </a:rPr>
              <a:t>Счёт ведёт: ку-ку, ку-ку?"«</a:t>
            </a:r>
            <a:br>
              <a:rPr lang="ru-RU" sz="1800" dirty="0" smtClean="0">
                <a:ln w="50800"/>
                <a:solidFill>
                  <a:srgbClr val="7030A0"/>
                </a:solidFill>
                <a:effectLst/>
              </a:rPr>
            </a:br>
            <a:r>
              <a:rPr lang="ru-RU" sz="1800" dirty="0" smtClean="0">
                <a:ln w="50800"/>
                <a:solidFill>
                  <a:srgbClr val="7030A0"/>
                </a:solidFill>
                <a:effectLst/>
              </a:rPr>
              <a:t/>
            </a:r>
            <a:br>
              <a:rPr lang="ru-RU" sz="1800" dirty="0" smtClean="0">
                <a:ln w="50800"/>
                <a:solidFill>
                  <a:srgbClr val="7030A0"/>
                </a:solidFill>
                <a:effectLst/>
              </a:rPr>
            </a:br>
            <a:r>
              <a:rPr lang="ru-RU" sz="1800" dirty="0" smtClean="0">
                <a:ln w="50800"/>
                <a:solidFill>
                  <a:srgbClr val="7030A0"/>
                </a:solidFill>
                <a:effectLst/>
              </a:rPr>
              <a:t>3. Это старый наш знакомый:</a:t>
            </a:r>
            <a:br>
              <a:rPr lang="ru-RU" sz="1800" dirty="0" smtClean="0">
                <a:ln w="50800"/>
                <a:solidFill>
                  <a:srgbClr val="7030A0"/>
                </a:solidFill>
                <a:effectLst/>
              </a:rPr>
            </a:br>
            <a:r>
              <a:rPr lang="ru-RU" sz="1800" dirty="0" smtClean="0">
                <a:ln w="50800"/>
                <a:solidFill>
                  <a:srgbClr val="7030A0"/>
                </a:solidFill>
                <a:effectLst/>
              </a:rPr>
              <a:t>Он живет на крыше дома –</a:t>
            </a:r>
            <a:br>
              <a:rPr lang="ru-RU" sz="1800" dirty="0" smtClean="0">
                <a:ln w="50800"/>
                <a:solidFill>
                  <a:srgbClr val="7030A0"/>
                </a:solidFill>
                <a:effectLst/>
              </a:rPr>
            </a:br>
            <a:r>
              <a:rPr lang="ru-RU" sz="1800" dirty="0" smtClean="0">
                <a:ln w="50800"/>
                <a:solidFill>
                  <a:srgbClr val="7030A0"/>
                </a:solidFill>
                <a:effectLst/>
              </a:rPr>
              <a:t>Длинноногий, длинноносый,</a:t>
            </a:r>
            <a:br>
              <a:rPr lang="ru-RU" sz="1800" dirty="0" smtClean="0">
                <a:ln w="50800"/>
                <a:solidFill>
                  <a:srgbClr val="7030A0"/>
                </a:solidFill>
                <a:effectLst/>
              </a:rPr>
            </a:br>
            <a:r>
              <a:rPr lang="ru-RU" sz="1800" dirty="0" smtClean="0">
                <a:ln w="50800"/>
                <a:solidFill>
                  <a:srgbClr val="7030A0"/>
                </a:solidFill>
                <a:effectLst/>
              </a:rPr>
              <a:t>Длинношеий, безголосый.</a:t>
            </a:r>
            <a:br>
              <a:rPr lang="ru-RU" sz="1800" dirty="0" smtClean="0">
                <a:ln w="50800"/>
                <a:solidFill>
                  <a:srgbClr val="7030A0"/>
                </a:solidFill>
                <a:effectLst/>
              </a:rPr>
            </a:br>
            <a:r>
              <a:rPr lang="ru-RU" sz="1800" dirty="0" smtClean="0">
                <a:ln w="50800"/>
                <a:solidFill>
                  <a:srgbClr val="7030A0"/>
                </a:solidFill>
                <a:effectLst/>
              </a:rPr>
              <a:t>Он летает на охоту</a:t>
            </a:r>
            <a:br>
              <a:rPr lang="ru-RU" sz="1800" dirty="0" smtClean="0">
                <a:ln w="50800"/>
                <a:solidFill>
                  <a:srgbClr val="7030A0"/>
                </a:solidFill>
                <a:effectLst/>
              </a:rPr>
            </a:br>
            <a:r>
              <a:rPr lang="ru-RU" sz="1800" dirty="0" smtClean="0">
                <a:ln w="50800"/>
                <a:solidFill>
                  <a:srgbClr val="7030A0"/>
                </a:solidFill>
                <a:effectLst/>
              </a:rPr>
              <a:t>За лягушками к болоту.</a:t>
            </a:r>
            <a:br>
              <a:rPr lang="ru-RU" sz="1800" dirty="0" smtClean="0">
                <a:ln w="50800"/>
                <a:solidFill>
                  <a:srgbClr val="7030A0"/>
                </a:solidFill>
                <a:effectLst/>
              </a:rPr>
            </a:br>
            <a:r>
              <a:rPr lang="ru-RU" sz="1800" dirty="0" smtClean="0">
                <a:ln w="50800"/>
                <a:solidFill>
                  <a:srgbClr val="7030A0"/>
                </a:solidFill>
                <a:effectLst/>
              </a:rPr>
              <a:t/>
            </a:r>
            <a:br>
              <a:rPr lang="ru-RU" sz="1800" dirty="0" smtClean="0">
                <a:ln w="50800"/>
                <a:solidFill>
                  <a:srgbClr val="7030A0"/>
                </a:solidFill>
                <a:effectLst/>
              </a:rPr>
            </a:br>
            <a:r>
              <a:rPr lang="ru-RU" sz="1800" dirty="0" smtClean="0">
                <a:ln w="50800"/>
                <a:solidFill>
                  <a:srgbClr val="7030A0"/>
                </a:solidFill>
                <a:effectLst/>
              </a:rPr>
              <a:t>4. Чик - </a:t>
            </a:r>
            <a:r>
              <a:rPr lang="ru-RU" sz="1800" dirty="0" err="1" smtClean="0">
                <a:ln w="50800"/>
                <a:solidFill>
                  <a:srgbClr val="7030A0"/>
                </a:solidFill>
                <a:effectLst/>
              </a:rPr>
              <a:t>чирик</a:t>
            </a:r>
            <a:r>
              <a:rPr lang="ru-RU" sz="1800" dirty="0" smtClean="0">
                <a:ln w="50800"/>
                <a:solidFill>
                  <a:srgbClr val="7030A0"/>
                </a:solidFill>
                <a:effectLst/>
              </a:rPr>
              <a:t>!</a:t>
            </a:r>
            <a:br>
              <a:rPr lang="ru-RU" sz="1800" dirty="0" smtClean="0">
                <a:ln w="50800"/>
                <a:solidFill>
                  <a:srgbClr val="7030A0"/>
                </a:solidFill>
                <a:effectLst/>
              </a:rPr>
            </a:br>
            <a:r>
              <a:rPr lang="ru-RU" sz="1800" dirty="0" smtClean="0">
                <a:ln w="50800"/>
                <a:solidFill>
                  <a:srgbClr val="7030A0"/>
                </a:solidFill>
                <a:effectLst/>
              </a:rPr>
              <a:t>К зернышкам прыг!</a:t>
            </a:r>
            <a:br>
              <a:rPr lang="ru-RU" sz="1800" dirty="0" smtClean="0">
                <a:ln w="50800"/>
                <a:solidFill>
                  <a:srgbClr val="7030A0"/>
                </a:solidFill>
                <a:effectLst/>
              </a:rPr>
            </a:br>
            <a:r>
              <a:rPr lang="ru-RU" sz="1800" dirty="0" smtClean="0">
                <a:ln w="50800"/>
                <a:solidFill>
                  <a:srgbClr val="7030A0"/>
                </a:solidFill>
                <a:effectLst/>
              </a:rPr>
              <a:t>Клюй, не робей!</a:t>
            </a:r>
            <a:br>
              <a:rPr lang="ru-RU" sz="1800" dirty="0" smtClean="0">
                <a:ln w="50800"/>
                <a:solidFill>
                  <a:srgbClr val="7030A0"/>
                </a:solidFill>
                <a:effectLst/>
              </a:rPr>
            </a:br>
            <a:r>
              <a:rPr lang="ru-RU" sz="1800" dirty="0" smtClean="0">
                <a:ln w="50800"/>
                <a:solidFill>
                  <a:srgbClr val="7030A0"/>
                </a:solidFill>
                <a:effectLst/>
              </a:rPr>
              <a:t>Кто это?</a:t>
            </a:r>
            <a:br>
              <a:rPr lang="ru-RU" sz="1800" dirty="0" smtClean="0">
                <a:ln w="50800"/>
                <a:solidFill>
                  <a:srgbClr val="7030A0"/>
                </a:solidFill>
                <a:effectLst/>
              </a:rPr>
            </a:br>
            <a:r>
              <a:rPr lang="ru-RU" sz="1800" dirty="0" smtClean="0">
                <a:ln w="50800"/>
                <a:solidFill>
                  <a:srgbClr val="7030A0"/>
                </a:solidFill>
                <a:effectLst/>
              </a:rPr>
              <a:t/>
            </a:r>
            <a:br>
              <a:rPr lang="ru-RU" sz="1800" dirty="0" smtClean="0">
                <a:ln w="50800"/>
                <a:solidFill>
                  <a:srgbClr val="7030A0"/>
                </a:solidFill>
                <a:effectLst/>
              </a:rPr>
            </a:br>
            <a:r>
              <a:rPr lang="ru-RU" sz="1800" dirty="0" smtClean="0">
                <a:ln w="50800"/>
                <a:solidFill>
                  <a:schemeClr val="bg1">
                    <a:shade val="50000"/>
                  </a:schemeClr>
                </a:solidFill>
                <a:effectLst/>
              </a:rPr>
              <a:t/>
            </a:r>
            <a:br>
              <a:rPr lang="ru-RU" sz="1800" dirty="0" smtClean="0">
                <a:ln w="50800"/>
                <a:solidFill>
                  <a:schemeClr val="bg1">
                    <a:shade val="50000"/>
                  </a:schemeClr>
                </a:solidFill>
                <a:effectLst/>
              </a:rPr>
            </a:br>
            <a:r>
              <a:rPr lang="ru-RU" sz="1800" dirty="0" smtClean="0">
                <a:ln w="50800"/>
                <a:solidFill>
                  <a:schemeClr val="bg1">
                    <a:shade val="50000"/>
                  </a:schemeClr>
                </a:solidFill>
                <a:effectLst/>
              </a:rPr>
              <a:t/>
            </a:r>
            <a:br>
              <a:rPr lang="ru-RU" sz="1800" dirty="0" smtClean="0">
                <a:ln w="50800"/>
                <a:solidFill>
                  <a:schemeClr val="bg1">
                    <a:shade val="50000"/>
                  </a:schemeClr>
                </a:solidFill>
                <a:effectLst/>
              </a:rPr>
            </a:br>
            <a:r>
              <a:rPr lang="ru-RU" dirty="0" smtClean="0">
                <a:ln w="50800"/>
                <a:solidFill>
                  <a:schemeClr val="bg1">
                    <a:shade val="50000"/>
                  </a:schemeClr>
                </a:solidFill>
                <a:effectLst/>
              </a:rPr>
              <a:t/>
            </a:r>
            <a:br>
              <a:rPr lang="ru-RU" dirty="0" smtClean="0">
                <a:ln w="50800"/>
                <a:solidFill>
                  <a:schemeClr val="bg1">
                    <a:shade val="50000"/>
                  </a:schemeClr>
                </a:solidFill>
                <a:effectLst/>
              </a:rPr>
            </a:br>
            <a:r>
              <a:rPr lang="ru-RU" dirty="0" smtClean="0">
                <a:ln w="50800"/>
                <a:solidFill>
                  <a:schemeClr val="bg1">
                    <a:shade val="50000"/>
                  </a:schemeClr>
                </a:solidFill>
                <a:effectLst/>
              </a:rPr>
              <a:t/>
            </a:r>
            <a:br>
              <a:rPr lang="ru-RU" dirty="0" smtClean="0">
                <a:ln w="50800"/>
                <a:solidFill>
                  <a:schemeClr val="bg1">
                    <a:shade val="50000"/>
                  </a:schemeClr>
                </a:solidFill>
                <a:effectLst/>
              </a:rPr>
            </a:br>
            <a:r>
              <a:rPr lang="ru-RU" dirty="0" smtClean="0">
                <a:ln w="50800"/>
                <a:solidFill>
                  <a:schemeClr val="bg1">
                    <a:shade val="50000"/>
                  </a:schemeClr>
                </a:solidFill>
                <a:effectLst/>
              </a:rPr>
              <a:t/>
            </a:r>
            <a:br>
              <a:rPr lang="ru-RU" dirty="0" smtClean="0">
                <a:ln w="50800"/>
                <a:solidFill>
                  <a:schemeClr val="bg1">
                    <a:shade val="50000"/>
                  </a:schemeClr>
                </a:solidFill>
                <a:effectLst/>
              </a:rPr>
            </a:br>
            <a:r>
              <a:rPr lang="ru-RU" dirty="0" smtClean="0">
                <a:ln w="50800"/>
                <a:solidFill>
                  <a:schemeClr val="bg1">
                    <a:shade val="50000"/>
                  </a:schemeClr>
                </a:solidFill>
                <a:effectLst/>
              </a:rPr>
              <a:t/>
            </a:r>
            <a:br>
              <a:rPr lang="ru-RU" dirty="0" smtClean="0">
                <a:ln w="50800"/>
                <a:solidFill>
                  <a:schemeClr val="bg1">
                    <a:shade val="50000"/>
                  </a:schemeClr>
                </a:solidFill>
                <a:effectLst/>
              </a:rPr>
            </a:br>
            <a:r>
              <a:rPr lang="ru-RU" dirty="0" smtClean="0">
                <a:ln w="50800"/>
                <a:solidFill>
                  <a:schemeClr val="bg1">
                    <a:shade val="50000"/>
                  </a:schemeClr>
                </a:solidFill>
                <a:effectLst/>
              </a:rPr>
              <a:t/>
            </a:r>
            <a:br>
              <a:rPr lang="ru-RU" dirty="0" smtClean="0">
                <a:ln w="50800"/>
                <a:solidFill>
                  <a:schemeClr val="bg1">
                    <a:shade val="50000"/>
                  </a:schemeClr>
                </a:solidFill>
                <a:effectLst/>
              </a:rPr>
            </a:br>
            <a:r>
              <a:rPr lang="ru-RU" dirty="0" smtClean="0">
                <a:ln w="50800"/>
                <a:solidFill>
                  <a:schemeClr val="bg1">
                    <a:shade val="50000"/>
                  </a:schemeClr>
                </a:solidFill>
                <a:effectLst/>
              </a:rPr>
              <a:t/>
            </a:r>
            <a:br>
              <a:rPr lang="ru-RU" dirty="0" smtClean="0">
                <a:ln w="50800"/>
                <a:solidFill>
                  <a:schemeClr val="bg1">
                    <a:shade val="50000"/>
                  </a:schemeClr>
                </a:solidFill>
                <a:effectLst/>
              </a:rPr>
            </a:br>
            <a:endParaRPr lang="ru-RU" dirty="0">
              <a:ln w="50800"/>
              <a:solidFill>
                <a:schemeClr val="bg1">
                  <a:shade val="50000"/>
                </a:schemeClr>
              </a:solidFill>
              <a:effectLst/>
            </a:endParaRPr>
          </a:p>
        </p:txBody>
      </p:sp>
      <p:sp>
        <p:nvSpPr>
          <p:cNvPr id="10" name="Стрелка вправо 9"/>
          <p:cNvSpPr/>
          <p:nvPr/>
        </p:nvSpPr>
        <p:spPr>
          <a:xfrm>
            <a:off x="2143108" y="1500174"/>
            <a:ext cx="357190"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трелка вправо 10"/>
          <p:cNvSpPr/>
          <p:nvPr/>
        </p:nvSpPr>
        <p:spPr>
          <a:xfrm>
            <a:off x="2786050" y="2214554"/>
            <a:ext cx="357190"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трелка вправо 11"/>
          <p:cNvSpPr/>
          <p:nvPr/>
        </p:nvSpPr>
        <p:spPr>
          <a:xfrm>
            <a:off x="2500298" y="2928934"/>
            <a:ext cx="42862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трелка вправо 12"/>
          <p:cNvSpPr/>
          <p:nvPr/>
        </p:nvSpPr>
        <p:spPr>
          <a:xfrm>
            <a:off x="3286116" y="4643446"/>
            <a:ext cx="357190"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4" name="Рисунок 13" descr="2471109.jpg"/>
          <p:cNvPicPr>
            <a:picLocks noChangeAspect="1"/>
          </p:cNvPicPr>
          <p:nvPr/>
        </p:nvPicPr>
        <p:blipFill>
          <a:blip r:embed="rId2" cstate="print"/>
          <a:stretch>
            <a:fillRect/>
          </a:stretch>
        </p:blipFill>
        <p:spPr>
          <a:xfrm flipH="1">
            <a:off x="428596" y="2000240"/>
            <a:ext cx="1500198" cy="22860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 name="Рисунок 14" descr="Kukushka.jpg"/>
          <p:cNvPicPr>
            <a:picLocks noChangeAspect="1"/>
          </p:cNvPicPr>
          <p:nvPr/>
        </p:nvPicPr>
        <p:blipFill>
          <a:blip r:embed="rId3" cstate="print"/>
          <a:stretch>
            <a:fillRect/>
          </a:stretch>
        </p:blipFill>
        <p:spPr>
          <a:xfrm>
            <a:off x="6357950" y="5500702"/>
            <a:ext cx="1500198" cy="10001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6" name="Рисунок 15" descr="40407602_Kounotori_06f4471sv.jpg"/>
          <p:cNvPicPr>
            <a:picLocks noChangeAspect="1"/>
          </p:cNvPicPr>
          <p:nvPr/>
        </p:nvPicPr>
        <p:blipFill>
          <a:blip r:embed="rId4" cstate="print"/>
          <a:stretch>
            <a:fillRect/>
          </a:stretch>
        </p:blipFill>
        <p:spPr>
          <a:xfrm>
            <a:off x="1000100" y="5286388"/>
            <a:ext cx="1428742" cy="1143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7" name="Рисунок 16" descr="vorobei7.jpg"/>
          <p:cNvPicPr>
            <a:picLocks noChangeAspect="1"/>
          </p:cNvPicPr>
          <p:nvPr/>
        </p:nvPicPr>
        <p:blipFill>
          <a:blip r:embed="rId5" cstate="print"/>
          <a:stretch>
            <a:fillRect/>
          </a:stretch>
        </p:blipFill>
        <p:spPr>
          <a:xfrm>
            <a:off x="7072330" y="1785926"/>
            <a:ext cx="1738298" cy="24288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med" advClick="0" advTm="10000">
    <p:checke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69006"/>
          </a:xfrm>
        </p:spPr>
        <p:txBody>
          <a:bodyPr>
            <a:normAutofit fontScale="90000"/>
            <a:scene3d>
              <a:camera prst="orthographicFront"/>
              <a:lightRig rig="balanced" dir="t">
                <a:rot lat="0" lon="0" rev="2100000"/>
              </a:lightRig>
            </a:scene3d>
            <a:sp3d extrusionH="57150" prstMaterial="metal">
              <a:bevelT w="38100" h="25400"/>
              <a:contourClr>
                <a:schemeClr val="bg2"/>
              </a:contourClr>
            </a:sp3d>
          </a:bodyPr>
          <a:lstStyle/>
          <a:p>
            <a:r>
              <a:rPr lang="ru-RU" sz="1600" dirty="0" smtClean="0">
                <a:ln w="50800"/>
                <a:solidFill>
                  <a:srgbClr val="7030A0"/>
                </a:solidFill>
                <a:effectLst/>
              </a:rPr>
              <a:t>5. В пёстрой одежонке, </a:t>
            </a:r>
            <a:br>
              <a:rPr lang="ru-RU" sz="1600" dirty="0" smtClean="0">
                <a:ln w="50800"/>
                <a:solidFill>
                  <a:srgbClr val="7030A0"/>
                </a:solidFill>
                <a:effectLst/>
              </a:rPr>
            </a:br>
            <a:r>
              <a:rPr lang="ru-RU" sz="1600" dirty="0" smtClean="0">
                <a:ln w="50800"/>
                <a:solidFill>
                  <a:srgbClr val="7030A0"/>
                </a:solidFill>
                <a:effectLst/>
              </a:rPr>
              <a:t>В красненькой шапчонке </a:t>
            </a:r>
            <a:br>
              <a:rPr lang="ru-RU" sz="1600" dirty="0" smtClean="0">
                <a:ln w="50800"/>
                <a:solidFill>
                  <a:srgbClr val="7030A0"/>
                </a:solidFill>
                <a:effectLst/>
              </a:rPr>
            </a:br>
            <a:r>
              <a:rPr lang="ru-RU" sz="1600" dirty="0" smtClean="0">
                <a:ln w="50800"/>
                <a:solidFill>
                  <a:srgbClr val="7030A0"/>
                </a:solidFill>
                <a:effectLst/>
              </a:rPr>
              <a:t>По лесу летает, </a:t>
            </a:r>
            <a:br>
              <a:rPr lang="ru-RU" sz="1600" dirty="0" smtClean="0">
                <a:ln w="50800"/>
                <a:solidFill>
                  <a:srgbClr val="7030A0"/>
                </a:solidFill>
                <a:effectLst/>
              </a:rPr>
            </a:br>
            <a:r>
              <a:rPr lang="ru-RU" sz="1600" dirty="0" smtClean="0">
                <a:ln w="50800"/>
                <a:solidFill>
                  <a:srgbClr val="7030A0"/>
                </a:solidFill>
                <a:effectLst/>
              </a:rPr>
              <a:t>В барабан играет.</a:t>
            </a:r>
            <a:br>
              <a:rPr lang="ru-RU" sz="1600" dirty="0" smtClean="0">
                <a:ln w="50800"/>
                <a:solidFill>
                  <a:srgbClr val="7030A0"/>
                </a:solidFill>
                <a:effectLst/>
              </a:rPr>
            </a:br>
            <a:r>
              <a:rPr lang="ru-RU" sz="1600" dirty="0" smtClean="0">
                <a:ln w="50800"/>
                <a:solidFill>
                  <a:srgbClr val="7030A0"/>
                </a:solidFill>
                <a:effectLst/>
              </a:rPr>
              <a:t/>
            </a:r>
            <a:br>
              <a:rPr lang="ru-RU" sz="1600" dirty="0" smtClean="0">
                <a:ln w="50800"/>
                <a:solidFill>
                  <a:srgbClr val="7030A0"/>
                </a:solidFill>
                <a:effectLst/>
              </a:rPr>
            </a:br>
            <a:r>
              <a:rPr lang="ru-RU" sz="1600" dirty="0" smtClean="0">
                <a:ln w="50800"/>
                <a:solidFill>
                  <a:srgbClr val="7030A0"/>
                </a:solidFill>
                <a:effectLst/>
              </a:rPr>
              <a:t>6. Два огромных страшных глаза </a:t>
            </a:r>
            <a:br>
              <a:rPr lang="ru-RU" sz="1600" dirty="0" smtClean="0">
                <a:ln w="50800"/>
                <a:solidFill>
                  <a:srgbClr val="7030A0"/>
                </a:solidFill>
                <a:effectLst/>
              </a:rPr>
            </a:br>
            <a:r>
              <a:rPr lang="ru-RU" sz="1600" dirty="0" smtClean="0">
                <a:ln w="50800"/>
                <a:solidFill>
                  <a:srgbClr val="7030A0"/>
                </a:solidFill>
                <a:effectLst/>
              </a:rPr>
              <a:t>Кругом вертит голова, </a:t>
            </a:r>
            <a:br>
              <a:rPr lang="ru-RU" sz="1600" dirty="0" smtClean="0">
                <a:ln w="50800"/>
                <a:solidFill>
                  <a:srgbClr val="7030A0"/>
                </a:solidFill>
                <a:effectLst/>
              </a:rPr>
            </a:br>
            <a:r>
              <a:rPr lang="ru-RU" sz="1600" dirty="0" smtClean="0">
                <a:ln w="50800"/>
                <a:solidFill>
                  <a:srgbClr val="7030A0"/>
                </a:solidFill>
                <a:effectLst/>
              </a:rPr>
              <a:t>Ты её узнаешь сразу, </a:t>
            </a:r>
            <a:br>
              <a:rPr lang="ru-RU" sz="1600" dirty="0" smtClean="0">
                <a:ln w="50800"/>
                <a:solidFill>
                  <a:srgbClr val="7030A0"/>
                </a:solidFill>
                <a:effectLst/>
              </a:rPr>
            </a:br>
            <a:r>
              <a:rPr lang="ru-RU" sz="1600" dirty="0" smtClean="0">
                <a:ln w="50800"/>
                <a:solidFill>
                  <a:srgbClr val="7030A0"/>
                </a:solidFill>
                <a:effectLst/>
              </a:rPr>
              <a:t>Коль заухает ...</a:t>
            </a:r>
            <a:br>
              <a:rPr lang="ru-RU" sz="1600" dirty="0" smtClean="0">
                <a:ln w="50800"/>
                <a:solidFill>
                  <a:srgbClr val="7030A0"/>
                </a:solidFill>
                <a:effectLst/>
              </a:rPr>
            </a:br>
            <a:r>
              <a:rPr lang="ru-RU" sz="1600" dirty="0" smtClean="0">
                <a:ln w="50800"/>
                <a:solidFill>
                  <a:srgbClr val="7030A0"/>
                </a:solidFill>
                <a:effectLst/>
              </a:rPr>
              <a:t/>
            </a:r>
            <a:br>
              <a:rPr lang="ru-RU" sz="1600" dirty="0" smtClean="0">
                <a:ln w="50800"/>
                <a:solidFill>
                  <a:srgbClr val="7030A0"/>
                </a:solidFill>
                <a:effectLst/>
              </a:rPr>
            </a:br>
            <a:r>
              <a:rPr lang="ru-RU" sz="1600" dirty="0" smtClean="0">
                <a:ln w="50800"/>
                <a:solidFill>
                  <a:srgbClr val="7030A0"/>
                </a:solidFill>
                <a:effectLst/>
              </a:rPr>
              <a:t>7. Всех перелетных птиц черней,</a:t>
            </a:r>
            <a:br>
              <a:rPr lang="ru-RU" sz="1600" dirty="0" smtClean="0">
                <a:ln w="50800"/>
                <a:solidFill>
                  <a:srgbClr val="7030A0"/>
                </a:solidFill>
                <a:effectLst/>
              </a:rPr>
            </a:br>
            <a:r>
              <a:rPr lang="ru-RU" sz="1600" dirty="0" smtClean="0">
                <a:ln w="50800"/>
                <a:solidFill>
                  <a:srgbClr val="7030A0"/>
                </a:solidFill>
                <a:effectLst/>
              </a:rPr>
              <a:t>чистит пашню от червей.</a:t>
            </a:r>
            <a:br>
              <a:rPr lang="ru-RU" sz="1600" dirty="0" smtClean="0">
                <a:ln w="50800"/>
                <a:solidFill>
                  <a:srgbClr val="7030A0"/>
                </a:solidFill>
                <a:effectLst/>
              </a:rPr>
            </a:br>
            <a:r>
              <a:rPr lang="ru-RU" sz="1600" dirty="0" smtClean="0">
                <a:ln w="50800"/>
                <a:solidFill>
                  <a:srgbClr val="7030A0"/>
                </a:solidFill>
                <a:effectLst/>
              </a:rPr>
              <a:t/>
            </a:r>
            <a:br>
              <a:rPr lang="ru-RU" sz="1600" dirty="0" smtClean="0">
                <a:ln w="50800"/>
                <a:solidFill>
                  <a:srgbClr val="7030A0"/>
                </a:solidFill>
                <a:effectLst/>
              </a:rPr>
            </a:br>
            <a:r>
              <a:rPr lang="ru-RU" sz="1600" dirty="0" smtClean="0">
                <a:ln w="50800"/>
                <a:solidFill>
                  <a:srgbClr val="7030A0"/>
                </a:solidFill>
                <a:effectLst/>
              </a:rPr>
              <a:t>8. Хвост раскрылся сам собой, </a:t>
            </a:r>
            <a:br>
              <a:rPr lang="ru-RU" sz="1600" dirty="0" smtClean="0">
                <a:ln w="50800"/>
                <a:solidFill>
                  <a:srgbClr val="7030A0"/>
                </a:solidFill>
                <a:effectLst/>
              </a:rPr>
            </a:br>
            <a:r>
              <a:rPr lang="ru-RU" sz="1600" dirty="0" smtClean="0">
                <a:ln w="50800"/>
                <a:solidFill>
                  <a:srgbClr val="7030A0"/>
                </a:solidFill>
                <a:effectLst/>
              </a:rPr>
              <a:t>Словно веер расписной. </a:t>
            </a:r>
            <a:br>
              <a:rPr lang="ru-RU" sz="1600" dirty="0" smtClean="0">
                <a:ln w="50800"/>
                <a:solidFill>
                  <a:srgbClr val="7030A0"/>
                </a:solidFill>
                <a:effectLst/>
              </a:rPr>
            </a:br>
            <a:r>
              <a:rPr lang="ru-RU" sz="1600" dirty="0" smtClean="0">
                <a:ln w="50800"/>
                <a:solidFill>
                  <a:srgbClr val="7030A0"/>
                </a:solidFill>
                <a:effectLst/>
              </a:rPr>
              <a:t>У хвоста есть властелин, </a:t>
            </a:r>
            <a:br>
              <a:rPr lang="ru-RU" sz="1600" dirty="0" smtClean="0">
                <a:ln w="50800"/>
                <a:solidFill>
                  <a:srgbClr val="7030A0"/>
                </a:solidFill>
                <a:effectLst/>
              </a:rPr>
            </a:br>
            <a:r>
              <a:rPr lang="ru-RU" sz="1600" dirty="0" smtClean="0">
                <a:ln w="50800"/>
                <a:solidFill>
                  <a:srgbClr val="7030A0"/>
                </a:solidFill>
                <a:effectLst/>
              </a:rPr>
              <a:t>А зовут его ...</a:t>
            </a:r>
            <a:br>
              <a:rPr lang="ru-RU" sz="1600" dirty="0" smtClean="0">
                <a:ln w="50800"/>
                <a:solidFill>
                  <a:srgbClr val="7030A0"/>
                </a:solidFill>
                <a:effectLst/>
              </a:rPr>
            </a:br>
            <a:r>
              <a:rPr lang="ru-RU" sz="1600" dirty="0" smtClean="0">
                <a:ln w="50800"/>
                <a:solidFill>
                  <a:srgbClr val="7030A0"/>
                </a:solidFill>
                <a:effectLst/>
              </a:rPr>
              <a:t/>
            </a:r>
            <a:br>
              <a:rPr lang="ru-RU" sz="1600" dirty="0" smtClean="0">
                <a:ln w="50800"/>
                <a:solidFill>
                  <a:srgbClr val="7030A0"/>
                </a:solidFill>
                <a:effectLst/>
              </a:rPr>
            </a:br>
            <a:r>
              <a:rPr lang="ru-RU" sz="1600" dirty="0" smtClean="0">
                <a:ln w="50800"/>
                <a:solidFill>
                  <a:srgbClr val="7030A0"/>
                </a:solidFill>
                <a:effectLst/>
              </a:rPr>
              <a:t>9. Белый ворот, чёрный фрак. </a:t>
            </a:r>
            <a:br>
              <a:rPr lang="ru-RU" sz="1600" dirty="0" smtClean="0">
                <a:ln w="50800"/>
                <a:solidFill>
                  <a:srgbClr val="7030A0"/>
                </a:solidFill>
                <a:effectLst/>
              </a:rPr>
            </a:br>
            <a:r>
              <a:rPr lang="ru-RU" sz="1600" dirty="0" smtClean="0">
                <a:ln w="50800"/>
                <a:solidFill>
                  <a:srgbClr val="7030A0"/>
                </a:solidFill>
                <a:effectLst/>
              </a:rPr>
              <a:t>Кто забрёл в наш зоопарк? </a:t>
            </a:r>
            <a:br>
              <a:rPr lang="ru-RU" sz="1600" dirty="0" smtClean="0">
                <a:ln w="50800"/>
                <a:solidFill>
                  <a:srgbClr val="7030A0"/>
                </a:solidFill>
                <a:effectLst/>
              </a:rPr>
            </a:br>
            <a:r>
              <a:rPr lang="ru-RU" sz="1600" dirty="0" smtClean="0">
                <a:ln w="50800"/>
                <a:solidFill>
                  <a:srgbClr val="7030A0"/>
                </a:solidFill>
                <a:effectLst/>
              </a:rPr>
              <a:t>Это житель южных льдин, </a:t>
            </a:r>
            <a:br>
              <a:rPr lang="ru-RU" sz="1600" dirty="0" smtClean="0">
                <a:ln w="50800"/>
                <a:solidFill>
                  <a:srgbClr val="7030A0"/>
                </a:solidFill>
                <a:effectLst/>
              </a:rPr>
            </a:br>
            <a:r>
              <a:rPr lang="ru-RU" sz="1600" dirty="0" smtClean="0">
                <a:ln w="50800"/>
                <a:solidFill>
                  <a:srgbClr val="7030A0"/>
                </a:solidFill>
                <a:effectLst/>
              </a:rPr>
              <a:t>Называемый ...</a:t>
            </a:r>
            <a:br>
              <a:rPr lang="ru-RU" sz="1600" dirty="0" smtClean="0">
                <a:ln w="50800"/>
                <a:solidFill>
                  <a:srgbClr val="7030A0"/>
                </a:solidFill>
                <a:effectLst/>
              </a:rPr>
            </a:br>
            <a:r>
              <a:rPr lang="ru-RU" sz="1600" dirty="0" smtClean="0">
                <a:ln w="50800"/>
                <a:solidFill>
                  <a:srgbClr val="7030A0"/>
                </a:solidFill>
                <a:effectLst/>
              </a:rPr>
              <a:t/>
            </a:r>
            <a:br>
              <a:rPr lang="ru-RU" sz="1600" dirty="0" smtClean="0">
                <a:ln w="50800"/>
                <a:solidFill>
                  <a:srgbClr val="7030A0"/>
                </a:solidFill>
                <a:effectLst/>
              </a:rPr>
            </a:br>
            <a:r>
              <a:rPr lang="ru-RU" sz="1600" dirty="0" smtClean="0">
                <a:ln w="50800"/>
                <a:solidFill>
                  <a:srgbClr val="7030A0"/>
                </a:solidFill>
                <a:effectLst/>
              </a:rPr>
              <a:t>10. Над волной она летает, </a:t>
            </a:r>
            <a:r>
              <a:rPr lang="ru-RU" sz="1600" dirty="0" smtClean="0">
                <a:ln w="50800"/>
                <a:solidFill>
                  <a:srgbClr val="00B0F0"/>
                </a:solidFill>
                <a:effectLst/>
              </a:rPr>
              <a:t/>
            </a:r>
            <a:br>
              <a:rPr lang="ru-RU" sz="1600" dirty="0" smtClean="0">
                <a:ln w="50800"/>
                <a:solidFill>
                  <a:srgbClr val="00B0F0"/>
                </a:solidFill>
                <a:effectLst/>
              </a:rPr>
            </a:br>
            <a:r>
              <a:rPr lang="ru-RU" sz="1600" dirty="0" smtClean="0">
                <a:ln w="50800"/>
                <a:solidFill>
                  <a:srgbClr val="7030A0"/>
                </a:solidFill>
                <a:effectLst/>
              </a:rPr>
              <a:t>Рыбу из воды хватает, </a:t>
            </a:r>
            <a:br>
              <a:rPr lang="ru-RU" sz="1600" dirty="0" smtClean="0">
                <a:ln w="50800"/>
                <a:solidFill>
                  <a:srgbClr val="7030A0"/>
                </a:solidFill>
                <a:effectLst/>
              </a:rPr>
            </a:br>
            <a:r>
              <a:rPr lang="ru-RU" sz="1600" dirty="0" smtClean="0">
                <a:ln w="50800"/>
                <a:solidFill>
                  <a:srgbClr val="7030A0"/>
                </a:solidFill>
                <a:effectLst/>
              </a:rPr>
              <a:t>Провожает корабли </a:t>
            </a:r>
            <a:br>
              <a:rPr lang="ru-RU" sz="1600" dirty="0" smtClean="0">
                <a:ln w="50800"/>
                <a:solidFill>
                  <a:srgbClr val="7030A0"/>
                </a:solidFill>
                <a:effectLst/>
              </a:rPr>
            </a:br>
            <a:r>
              <a:rPr lang="ru-RU" sz="1600" dirty="0" smtClean="0">
                <a:ln w="50800"/>
                <a:solidFill>
                  <a:srgbClr val="7030A0"/>
                </a:solidFill>
                <a:effectLst/>
              </a:rPr>
              <a:t>И встречает близ земли.</a:t>
            </a:r>
            <a:endParaRPr lang="ru-RU" sz="1600" dirty="0">
              <a:ln w="50800"/>
              <a:solidFill>
                <a:srgbClr val="7030A0"/>
              </a:solidFill>
              <a:effectLst/>
            </a:endParaRPr>
          </a:p>
        </p:txBody>
      </p:sp>
      <p:sp>
        <p:nvSpPr>
          <p:cNvPr id="3" name="Стрелка вправо 2"/>
          <p:cNvSpPr/>
          <p:nvPr/>
        </p:nvSpPr>
        <p:spPr>
          <a:xfrm>
            <a:off x="3143240" y="357166"/>
            <a:ext cx="285752"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Стрелка вправо 3"/>
          <p:cNvSpPr/>
          <p:nvPr/>
        </p:nvSpPr>
        <p:spPr>
          <a:xfrm>
            <a:off x="2714612" y="1428736"/>
            <a:ext cx="285752"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право 4"/>
          <p:cNvSpPr/>
          <p:nvPr/>
        </p:nvSpPr>
        <p:spPr>
          <a:xfrm>
            <a:off x="2643174" y="2500306"/>
            <a:ext cx="357190"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право 5"/>
          <p:cNvSpPr/>
          <p:nvPr/>
        </p:nvSpPr>
        <p:spPr>
          <a:xfrm>
            <a:off x="2786050" y="3143248"/>
            <a:ext cx="285752"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право 7"/>
          <p:cNvSpPr/>
          <p:nvPr/>
        </p:nvSpPr>
        <p:spPr>
          <a:xfrm>
            <a:off x="2786050" y="4214818"/>
            <a:ext cx="285752"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право 8"/>
          <p:cNvSpPr/>
          <p:nvPr/>
        </p:nvSpPr>
        <p:spPr>
          <a:xfrm>
            <a:off x="2857488" y="5286388"/>
            <a:ext cx="357190" cy="1428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 name="Рисунок 9" descr="0006-016-Dd-Djatel.jpg"/>
          <p:cNvPicPr>
            <a:picLocks noChangeAspect="1"/>
          </p:cNvPicPr>
          <p:nvPr/>
        </p:nvPicPr>
        <p:blipFill>
          <a:blip r:embed="rId2" cstate="print"/>
          <a:stretch>
            <a:fillRect/>
          </a:stretch>
        </p:blipFill>
        <p:spPr>
          <a:xfrm>
            <a:off x="500034" y="214290"/>
            <a:ext cx="1444068" cy="1994718"/>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1" name="Рисунок 10" descr="266822.jpg"/>
          <p:cNvPicPr>
            <a:picLocks noChangeAspect="1"/>
          </p:cNvPicPr>
          <p:nvPr/>
        </p:nvPicPr>
        <p:blipFill>
          <a:blip r:embed="rId3" cstate="print"/>
          <a:stretch>
            <a:fillRect/>
          </a:stretch>
        </p:blipFill>
        <p:spPr>
          <a:xfrm>
            <a:off x="7000892" y="357166"/>
            <a:ext cx="1857388" cy="1214446"/>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2" name="Рисунок 11" descr="2135585.jpg"/>
          <p:cNvPicPr>
            <a:picLocks noChangeAspect="1"/>
          </p:cNvPicPr>
          <p:nvPr/>
        </p:nvPicPr>
        <p:blipFill>
          <a:blip r:embed="rId4" cstate="print"/>
          <a:stretch>
            <a:fillRect/>
          </a:stretch>
        </p:blipFill>
        <p:spPr>
          <a:xfrm>
            <a:off x="7072330" y="2285992"/>
            <a:ext cx="1500198" cy="192882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3" name="Рисунок 12" descr="1249637051_0_1aa81_54686306_xl.jpg"/>
          <p:cNvPicPr>
            <a:picLocks noChangeAspect="1"/>
          </p:cNvPicPr>
          <p:nvPr/>
        </p:nvPicPr>
        <p:blipFill>
          <a:blip r:embed="rId5" cstate="print"/>
          <a:stretch>
            <a:fillRect/>
          </a:stretch>
        </p:blipFill>
        <p:spPr>
          <a:xfrm>
            <a:off x="428596" y="2643182"/>
            <a:ext cx="1619248" cy="192882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4" name="Рисунок 13" descr="B82440032Z_1_20101_2003128j.jpg"/>
          <p:cNvPicPr>
            <a:picLocks noChangeAspect="1"/>
          </p:cNvPicPr>
          <p:nvPr/>
        </p:nvPicPr>
        <p:blipFill>
          <a:blip r:embed="rId6" cstate="print"/>
          <a:stretch>
            <a:fillRect/>
          </a:stretch>
        </p:blipFill>
        <p:spPr>
          <a:xfrm>
            <a:off x="642910" y="4929198"/>
            <a:ext cx="1857368" cy="1619248"/>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15" name="Рисунок 14" descr="d5967533e5.jpg"/>
          <p:cNvPicPr>
            <a:picLocks noChangeAspect="1"/>
          </p:cNvPicPr>
          <p:nvPr/>
        </p:nvPicPr>
        <p:blipFill>
          <a:blip r:embed="rId7" cstate="print"/>
          <a:stretch>
            <a:fillRect/>
          </a:stretch>
        </p:blipFill>
        <p:spPr>
          <a:xfrm>
            <a:off x="6357950" y="4714884"/>
            <a:ext cx="2500330" cy="18288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spd="med" advClick="0" advTm="10000">
    <p:dissolv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00570"/>
            <a:ext cx="8229600" cy="1071570"/>
          </a:xfrm>
        </p:spPr>
        <p:txBody>
          <a:bodyPr>
            <a:normAutofit fontScale="90000"/>
            <a:scene3d>
              <a:camera prst="orthographicFront"/>
              <a:lightRig rig="soft" dir="t">
                <a:rot lat="0" lon="0" rev="10800000"/>
              </a:lightRig>
            </a:scene3d>
            <a:sp3d>
              <a:bevelT w="27940" h="12700"/>
              <a:contourClr>
                <a:srgbClr val="DDDDDD"/>
              </a:contourClr>
            </a:sp3d>
          </a:bodyPr>
          <a:lstStyle/>
          <a:p>
            <a: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t>Хотелось </a:t>
            </a:r>
            <a: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t>бы </a:t>
            </a:r>
            <a: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t>закончить стихотворением </a:t>
            </a:r>
            <a:b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br>
            <a:r>
              <a:rPr lang="ru-RU" sz="3200" spc="150" dirty="0" smtClean="0">
                <a:ln w="11430">
                  <a:solidFill>
                    <a:schemeClr val="accent3">
                      <a:lumMod val="75000"/>
                    </a:schemeClr>
                  </a:solidFill>
                </a:ln>
                <a:solidFill>
                  <a:srgbClr val="FF0000"/>
                </a:solidFill>
                <a:effectLst>
                  <a:glow rad="139700">
                    <a:schemeClr val="accent5">
                      <a:satMod val="175000"/>
                      <a:alpha val="40000"/>
                    </a:schemeClr>
                  </a:glow>
                  <a:outerShdw blurRad="25400" algn="tl" rotWithShape="0">
                    <a:srgbClr val="000000">
                      <a:alpha val="43000"/>
                    </a:srgbClr>
                  </a:outerShdw>
                </a:effectLst>
              </a:rPr>
              <a:t>«</a:t>
            </a:r>
            <a:r>
              <a:rPr lang="ru-RU" sz="3200" spc="150" dirty="0" smtClean="0">
                <a:ln w="11430">
                  <a:solidFill>
                    <a:schemeClr val="accent3">
                      <a:lumMod val="75000"/>
                    </a:schemeClr>
                  </a:solidFill>
                </a:ln>
                <a:solidFill>
                  <a:srgbClr val="FF0000"/>
                </a:solidFill>
                <a:effectLst>
                  <a:glow rad="139700">
                    <a:schemeClr val="accent5">
                      <a:satMod val="175000"/>
                      <a:alpha val="40000"/>
                    </a:schemeClr>
                  </a:glow>
                  <a:outerShdw blurRad="25400" algn="tl" rotWithShape="0">
                    <a:srgbClr val="000000">
                      <a:alpha val="43000"/>
                    </a:srgbClr>
                  </a:outerShdw>
                </a:effectLst>
              </a:rPr>
              <a:t>Просьба» </a:t>
            </a:r>
            <a: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t>Заболоцкого</a:t>
            </a:r>
            <a: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t>.</a:t>
            </a:r>
            <a:b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br>
            <a:r>
              <a:rPr lang="ru-RU" sz="18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t/>
            </a:r>
            <a:br>
              <a:rPr lang="ru-RU" sz="18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br>
            <a:r>
              <a:rPr lang="ru-RU" sz="18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t> </a:t>
            </a:r>
            <a:r>
              <a:rPr lang="ru-RU" sz="1800" spc="150" dirty="0" smtClean="0">
                <a:ln w="11430">
                  <a:solidFill>
                    <a:srgbClr val="FF0000"/>
                  </a:solidFill>
                </a:ln>
                <a:solidFill>
                  <a:schemeClr val="bg1"/>
                </a:solidFill>
                <a:effectLst>
                  <a:glow rad="139700">
                    <a:schemeClr val="accent5">
                      <a:satMod val="175000"/>
                      <a:alpha val="40000"/>
                    </a:schemeClr>
                  </a:glow>
                  <a:outerShdw blurRad="25400" algn="tl" rotWithShape="0">
                    <a:srgbClr val="000000">
                      <a:alpha val="43000"/>
                    </a:srgbClr>
                  </a:outerShdw>
                </a:effectLst>
              </a:rPr>
              <a:t>Раненая птица </a:t>
            </a:r>
            <a: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t>в руки не давалась, </a:t>
            </a:r>
            <a: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t/>
            </a:r>
            <a:b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br>
            <a:r>
              <a:rPr lang="ru-RU" sz="1800" spc="150" dirty="0" smtClean="0">
                <a:ln w="11430">
                  <a:solidFill>
                    <a:srgbClr val="FF0000"/>
                  </a:solidFill>
                </a:ln>
                <a:solidFill>
                  <a:schemeClr val="bg1"/>
                </a:solidFill>
                <a:effectLst>
                  <a:glow rad="139700">
                    <a:schemeClr val="accent5">
                      <a:satMod val="175000"/>
                      <a:alpha val="40000"/>
                    </a:schemeClr>
                  </a:glow>
                  <a:outerShdw blurRad="25400" algn="tl" rotWithShape="0">
                    <a:srgbClr val="000000">
                      <a:alpha val="43000"/>
                    </a:srgbClr>
                  </a:outerShdw>
                </a:effectLst>
              </a:rPr>
              <a:t>Раненая </a:t>
            </a:r>
            <a:r>
              <a:rPr lang="ru-RU" sz="1800" spc="150" dirty="0" smtClean="0">
                <a:ln w="11430">
                  <a:solidFill>
                    <a:srgbClr val="FF0000"/>
                  </a:solidFill>
                </a:ln>
                <a:solidFill>
                  <a:schemeClr val="bg1"/>
                </a:solidFill>
                <a:effectLst>
                  <a:glow rad="139700">
                    <a:schemeClr val="accent5">
                      <a:satMod val="175000"/>
                      <a:alpha val="40000"/>
                    </a:schemeClr>
                  </a:glow>
                  <a:outerShdw blurRad="25400" algn="tl" rotWithShape="0">
                    <a:srgbClr val="000000">
                      <a:alpha val="43000"/>
                    </a:srgbClr>
                  </a:outerShdw>
                </a:effectLst>
              </a:rPr>
              <a:t>птица </a:t>
            </a:r>
            <a: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t>птицей оставалась.</a:t>
            </a:r>
            <a:b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br>
            <a: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t>Этот сон давнишний до сих пор мне снится:</a:t>
            </a:r>
            <a:b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br>
            <a: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t>На траве кровавой вздрагивала птица.</a:t>
            </a:r>
            <a:b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br>
            <a: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t>Птицы, рыбы, звери в душу людям смотрят.</a:t>
            </a:r>
            <a:b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br>
            <a:r>
              <a:rPr lang="ru-RU" sz="1800" spc="150" dirty="0" smtClean="0">
                <a:ln w="11430">
                  <a:solidFill>
                    <a:srgbClr val="FF0000"/>
                  </a:solidFill>
                </a:ln>
                <a:solidFill>
                  <a:schemeClr val="bg1"/>
                </a:solidFill>
                <a:effectLst>
                  <a:glow rad="139700">
                    <a:schemeClr val="accent5">
                      <a:satMod val="175000"/>
                      <a:alpha val="40000"/>
                    </a:schemeClr>
                  </a:glow>
                  <a:outerShdw blurRad="25400" algn="tl" rotWithShape="0">
                    <a:srgbClr val="000000">
                      <a:alpha val="43000"/>
                    </a:srgbClr>
                  </a:outerShdw>
                </a:effectLst>
              </a:rPr>
              <a:t>Вы их жалейте люди! Не убивайте зря! </a:t>
            </a:r>
            <a: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t/>
            </a:r>
            <a:b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br>
            <a: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t>Ведь </a:t>
            </a:r>
            <a: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t>небо без птиц – не небо,</a:t>
            </a:r>
            <a:b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br>
            <a: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t>А море без рыб – не море,</a:t>
            </a:r>
            <a:b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br>
            <a: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t>А земля без зверей – не земля.</a:t>
            </a:r>
            <a:b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br>
            <a: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t>Люди-исполины, люди-великаны,</a:t>
            </a:r>
            <a:b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br>
            <a: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t>Есть у вас винтовки, сети и капканы.</a:t>
            </a:r>
            <a:b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br>
            <a: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t>Есть у вас бесстрашье, сила есть навечно.</a:t>
            </a:r>
            <a:b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br>
            <a: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t>И должно быть сердце. Сердце человечье</a:t>
            </a:r>
            <a:r>
              <a:rPr lang="ru-RU" sz="1800" spc="150" dirty="0" smtClean="0">
                <a:ln w="11430">
                  <a:solidFill>
                    <a:srgbClr val="FF0000"/>
                  </a:solidFill>
                </a:ln>
                <a:solidFill>
                  <a:schemeClr val="bg1"/>
                </a:solidFill>
                <a:effectLst>
                  <a:glow rad="139700">
                    <a:schemeClr val="accent5">
                      <a:satMod val="175000"/>
                      <a:alpha val="40000"/>
                    </a:schemeClr>
                  </a:glow>
                  <a:outerShdw blurRad="25400" algn="tl" rotWithShape="0">
                    <a:srgbClr val="000000">
                      <a:alpha val="43000"/>
                    </a:srgbClr>
                  </a:outerShdw>
                </a:effectLst>
              </a:rPr>
              <a:t>!</a:t>
            </a:r>
            <a:br>
              <a:rPr lang="ru-RU" sz="1800" spc="150" dirty="0" smtClean="0">
                <a:ln w="11430">
                  <a:solidFill>
                    <a:srgbClr val="FF0000"/>
                  </a:solidFill>
                </a:ln>
                <a:solidFill>
                  <a:schemeClr val="bg1"/>
                </a:solidFill>
                <a:effectLst>
                  <a:glow rad="139700">
                    <a:schemeClr val="accent5">
                      <a:satMod val="175000"/>
                      <a:alpha val="40000"/>
                    </a:schemeClr>
                  </a:glow>
                  <a:outerShdw blurRad="25400" algn="tl" rotWithShape="0">
                    <a:srgbClr val="000000">
                      <a:alpha val="43000"/>
                    </a:srgbClr>
                  </a:outerShdw>
                </a:effectLst>
              </a:rPr>
            </a:br>
            <a:r>
              <a:rPr lang="ru-RU" sz="1800" spc="150" dirty="0" err="1"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t>Люди-человеки</a:t>
            </a:r>
            <a: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t>, страны и народы,</a:t>
            </a:r>
            <a:b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br>
            <a: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t> Мы теперь навеки должники природы</a:t>
            </a:r>
            <a:r>
              <a:rPr lang="ru-RU" sz="1800" spc="150" dirty="0" smtClean="0">
                <a:ln w="11430">
                  <a:solidFill>
                    <a:srgbClr val="FF0000"/>
                  </a:solidFill>
                </a:ln>
                <a:solidFill>
                  <a:schemeClr val="bg1"/>
                </a:solidFill>
                <a:effectLst>
                  <a:glow rad="139700">
                    <a:schemeClr val="accent5">
                      <a:satMod val="175000"/>
                      <a:alpha val="40000"/>
                    </a:schemeClr>
                  </a:glow>
                  <a:outerShdw blurRad="25400" algn="tl" rotWithShape="0">
                    <a:srgbClr val="000000">
                      <a:alpha val="43000"/>
                    </a:srgbClr>
                  </a:outerShdw>
                </a:effectLst>
              </a:rPr>
              <a:t>!</a:t>
            </a:r>
            <a: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t/>
            </a:r>
            <a:b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br>
            <a: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t>Надо с этим долгом как-то расплатиться,</a:t>
            </a:r>
            <a:br>
              <a:rPr lang="ru-RU" sz="1800" spc="150" dirty="0" smtClean="0">
                <a:ln w="11430">
                  <a:solidFill>
                    <a:srgbClr val="00B0F0"/>
                  </a:solidFill>
                </a:ln>
                <a:solidFill>
                  <a:schemeClr val="bg1"/>
                </a:solidFill>
                <a:effectLst>
                  <a:glow rad="139700">
                    <a:schemeClr val="accent5">
                      <a:satMod val="175000"/>
                      <a:alpha val="40000"/>
                    </a:schemeClr>
                  </a:glow>
                  <a:outerShdw blurRad="25400" algn="tl" rotWithShape="0">
                    <a:srgbClr val="000000">
                      <a:alpha val="43000"/>
                    </a:srgbClr>
                  </a:outerShdw>
                </a:effectLst>
              </a:rPr>
            </a:br>
            <a:r>
              <a:rPr lang="ru-RU" sz="1800" spc="150" dirty="0" smtClean="0">
                <a:ln w="11430">
                  <a:solidFill>
                    <a:srgbClr val="FF0000"/>
                  </a:solidFill>
                </a:ln>
                <a:solidFill>
                  <a:schemeClr val="bg1"/>
                </a:solidFill>
                <a:effectLst>
                  <a:glow rad="139700">
                    <a:schemeClr val="accent5">
                      <a:satMod val="175000"/>
                      <a:alpha val="40000"/>
                    </a:schemeClr>
                  </a:glow>
                  <a:outerShdw blurRad="25400" algn="tl" rotWithShape="0">
                    <a:srgbClr val="000000">
                      <a:alpha val="43000"/>
                    </a:srgbClr>
                  </a:outerShdw>
                </a:effectLst>
              </a:rPr>
              <a:t>Пусть расправит крылья раненая птица!</a:t>
            </a:r>
            <a:br>
              <a:rPr lang="ru-RU" sz="1800" spc="150" dirty="0" smtClean="0">
                <a:ln w="11430">
                  <a:solidFill>
                    <a:srgbClr val="FF0000"/>
                  </a:solidFill>
                </a:ln>
                <a:solidFill>
                  <a:schemeClr val="bg1"/>
                </a:solidFill>
                <a:effectLst>
                  <a:glow rad="139700">
                    <a:schemeClr val="accent5">
                      <a:satMod val="175000"/>
                      <a:alpha val="40000"/>
                    </a:schemeClr>
                  </a:glow>
                  <a:outerShdw blurRad="25400" algn="tl" rotWithShape="0">
                    <a:srgbClr val="000000">
                      <a:alpha val="43000"/>
                    </a:srgbClr>
                  </a:outerShdw>
                </a:effectLst>
              </a:rPr>
            </a:br>
            <a:r>
              <a:rPr lang="ru-RU" sz="18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t/>
            </a:r>
            <a:br>
              <a:rPr lang="ru-RU" sz="18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br>
            <a:r>
              <a:rPr lang="ru-RU" sz="18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t> </a:t>
            </a:r>
            <a: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t/>
            </a:r>
            <a:b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br>
            <a: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t/>
            </a:r>
            <a:b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br>
            <a: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t/>
            </a:r>
            <a:b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br>
            <a: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t/>
            </a:r>
            <a:b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br>
            <a: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t/>
            </a:r>
            <a:b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br>
            <a: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t/>
            </a:r>
            <a:b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br>
            <a: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t/>
            </a:r>
            <a:br>
              <a:rPr lang="ru-RU" sz="3200" spc="150" dirty="0" smtClean="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rPr>
            </a:br>
            <a:endParaRPr lang="ru-RU" sz="3200" spc="150" dirty="0">
              <a:ln w="11430">
                <a:solidFill>
                  <a:schemeClr val="accent3">
                    <a:lumMod val="75000"/>
                  </a:schemeClr>
                </a:solidFill>
              </a:ln>
              <a:solidFill>
                <a:srgbClr val="F8F8F8"/>
              </a:solidFill>
              <a:effectLst>
                <a:glow rad="139700">
                  <a:schemeClr val="accent5">
                    <a:satMod val="175000"/>
                    <a:alpha val="40000"/>
                  </a:schemeClr>
                </a:glow>
                <a:outerShdw blurRad="25400" algn="tl" rotWithShape="0">
                  <a:srgbClr val="000000">
                    <a:alpha val="43000"/>
                  </a:srgbClr>
                </a:outerShdw>
              </a:effectLst>
            </a:endParaRPr>
          </a:p>
        </p:txBody>
      </p:sp>
      <p:sp>
        <p:nvSpPr>
          <p:cNvPr id="3" name="7-конечная звезда 2"/>
          <p:cNvSpPr/>
          <p:nvPr/>
        </p:nvSpPr>
        <p:spPr>
          <a:xfrm>
            <a:off x="500034" y="500042"/>
            <a:ext cx="1143008" cy="1000132"/>
          </a:xfrm>
          <a:prstGeom prst="star7">
            <a:avLst/>
          </a:prstGeom>
        </p:spPr>
        <p:style>
          <a:lnRef idx="1">
            <a:schemeClr val="accent4"/>
          </a:lnRef>
          <a:fillRef idx="1003">
            <a:schemeClr val="lt2"/>
          </a:fillRef>
          <a:effectRef idx="2">
            <a:schemeClr val="accent4"/>
          </a:effectRef>
          <a:fontRef idx="minor">
            <a:schemeClr val="lt1"/>
          </a:fontRef>
        </p:style>
        <p:txBody>
          <a:bodyPr rtlCol="0" anchor="ctr"/>
          <a:lstStyle/>
          <a:p>
            <a:pPr algn="ctr"/>
            <a:endParaRPr lang="ru-RU">
              <a:ln>
                <a:solidFill>
                  <a:schemeClr val="tx2">
                    <a:lumMod val="10000"/>
                  </a:schemeClr>
                </a:solidFill>
              </a:ln>
            </a:endParaRPr>
          </a:p>
        </p:txBody>
      </p:sp>
      <p:sp>
        <p:nvSpPr>
          <p:cNvPr id="5" name="7-конечная звезда 4"/>
          <p:cNvSpPr/>
          <p:nvPr/>
        </p:nvSpPr>
        <p:spPr>
          <a:xfrm>
            <a:off x="7286644" y="571480"/>
            <a:ext cx="1143008" cy="1000132"/>
          </a:xfrm>
          <a:prstGeom prst="star7">
            <a:avLst/>
          </a:prstGeom>
        </p:spPr>
        <p:style>
          <a:lnRef idx="1">
            <a:schemeClr val="accent4"/>
          </a:lnRef>
          <a:fillRef idx="1003">
            <a:schemeClr val="lt2"/>
          </a:fillRef>
          <a:effectRef idx="2">
            <a:schemeClr val="accent4"/>
          </a:effectRef>
          <a:fontRef idx="minor">
            <a:schemeClr val="lt1"/>
          </a:fontRef>
        </p:style>
        <p:txBody>
          <a:bodyPr rtlCol="0" anchor="ctr"/>
          <a:lstStyle/>
          <a:p>
            <a:pPr algn="ctr"/>
            <a:endParaRPr lang="ru-RU">
              <a:ln>
                <a:solidFill>
                  <a:schemeClr val="tx2">
                    <a:lumMod val="10000"/>
                  </a:schemeClr>
                </a:solidFill>
              </a:ln>
            </a:endParaRPr>
          </a:p>
        </p:txBody>
      </p:sp>
      <p:pic>
        <p:nvPicPr>
          <p:cNvPr id="7" name="millennium_-_day_after_day.mp3">
            <a:hlinkClick r:id="" action="ppaction://media"/>
          </p:cNvPr>
          <p:cNvPicPr>
            <a:picLocks noRot="1" noChangeAspect="1"/>
          </p:cNvPicPr>
          <p:nvPr>
            <a:audioFile r:link="rId1"/>
          </p:nvPr>
        </p:nvPicPr>
        <p:blipFill>
          <a:blip r:embed="rId3" cstate="print"/>
          <a:stretch>
            <a:fillRect/>
          </a:stretch>
        </p:blipFill>
        <p:spPr>
          <a:xfrm>
            <a:off x="-1643106" y="214290"/>
            <a:ext cx="304800" cy="304800"/>
          </a:xfrm>
          <a:prstGeom prst="rect">
            <a:avLst/>
          </a:prstGeom>
        </p:spPr>
      </p:pic>
    </p:spTree>
  </p:cSld>
  <p:clrMapOvr>
    <a:masterClrMapping/>
  </p:clrMapOvr>
  <p:transition spd="med" advClick="0" advTm="10000">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34057"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8229600" cy="4929222"/>
          </a:xfrm>
        </p:spPr>
        <p:txBody>
          <a:bodyPr>
            <a:norm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l"/>
            <a:r>
              <a:rPr lang="ru-RU" dirty="0" smtClean="0">
                <a:ln/>
                <a:solidFill>
                  <a:schemeClr val="accent5">
                    <a:tint val="50000"/>
                    <a:satMod val="180000"/>
                  </a:schemeClr>
                </a:solidFill>
                <a:effectLst/>
              </a:rPr>
              <a:t>  </a:t>
            </a:r>
            <a:r>
              <a:rPr lang="ru-RU" dirty="0" smtClean="0">
                <a:ln/>
                <a:solidFill>
                  <a:srgbClr val="B51B89"/>
                </a:solidFill>
                <a:effectLst/>
              </a:rPr>
              <a:t>Отряд </a:t>
            </a:r>
            <a:r>
              <a:rPr lang="ru-RU" dirty="0" err="1" smtClean="0">
                <a:ln/>
                <a:solidFill>
                  <a:srgbClr val="B51B89"/>
                </a:solidFill>
                <a:effectLst/>
              </a:rPr>
              <a:t>Пингвинообразные</a:t>
            </a:r>
            <a:r>
              <a:rPr lang="ru-RU" dirty="0" smtClean="0">
                <a:ln/>
                <a:solidFill>
                  <a:schemeClr val="accent5">
                    <a:tint val="50000"/>
                    <a:satMod val="180000"/>
                  </a:schemeClr>
                </a:solidFill>
                <a:effectLst/>
              </a:rPr>
              <a:t/>
            </a:r>
            <a:br>
              <a:rPr lang="ru-RU" dirty="0" smtClean="0">
                <a:ln/>
                <a:solidFill>
                  <a:schemeClr val="accent5">
                    <a:tint val="50000"/>
                    <a:satMod val="180000"/>
                  </a:schemeClr>
                </a:solidFill>
                <a:effectLst/>
              </a:rPr>
            </a:br>
            <a:r>
              <a:rPr lang="ru-RU" dirty="0" smtClean="0">
                <a:ln/>
                <a:solidFill>
                  <a:schemeClr val="accent5">
                    <a:tint val="50000"/>
                    <a:satMod val="180000"/>
                  </a:schemeClr>
                </a:solidFill>
                <a:effectLst/>
              </a:rPr>
              <a:t/>
            </a:r>
            <a:br>
              <a:rPr lang="ru-RU" dirty="0" smtClean="0">
                <a:ln/>
                <a:solidFill>
                  <a:schemeClr val="accent5">
                    <a:tint val="50000"/>
                    <a:satMod val="180000"/>
                  </a:schemeClr>
                </a:solidFill>
                <a:effectLst/>
              </a:rPr>
            </a:br>
            <a:r>
              <a:rPr lang="ru-RU" sz="1600" dirty="0" smtClean="0">
                <a:ln/>
                <a:solidFill>
                  <a:schemeClr val="accent5">
                    <a:tint val="50000"/>
                    <a:satMod val="180000"/>
                  </a:schemeClr>
                </a:solidFill>
                <a:effectLst/>
              </a:rPr>
              <a:t>Отряд </a:t>
            </a:r>
            <a:r>
              <a:rPr lang="ru-RU" sz="1600" dirty="0" err="1" smtClean="0">
                <a:ln/>
                <a:solidFill>
                  <a:schemeClr val="accent5">
                    <a:tint val="50000"/>
                    <a:satMod val="180000"/>
                  </a:schemeClr>
                </a:solidFill>
                <a:effectLst/>
              </a:rPr>
              <a:t>пингвинообразные</a:t>
            </a:r>
            <a:r>
              <a:rPr lang="ru-RU" sz="1600" dirty="0" smtClean="0">
                <a:ln/>
                <a:solidFill>
                  <a:schemeClr val="accent5">
                    <a:tint val="50000"/>
                    <a:satMod val="180000"/>
                  </a:schemeClr>
                </a:solidFill>
                <a:effectLst/>
              </a:rPr>
              <a:t> - 16 ныне живущих вида. Распространены в южном полушарии; большинство видов  приурочено к островам </a:t>
            </a:r>
            <a:r>
              <a:rPr lang="ru-RU" sz="1600" dirty="0" err="1" smtClean="0">
                <a:ln/>
                <a:solidFill>
                  <a:schemeClr val="accent5">
                    <a:tint val="50000"/>
                    <a:satMod val="180000"/>
                  </a:schemeClr>
                </a:solidFill>
                <a:effectLst/>
              </a:rPr>
              <a:t>Субантарктики</a:t>
            </a:r>
            <a:r>
              <a:rPr lang="ru-RU" sz="1600" dirty="0" smtClean="0">
                <a:ln/>
                <a:solidFill>
                  <a:schemeClr val="accent5">
                    <a:tint val="50000"/>
                    <a:satMod val="180000"/>
                  </a:schemeClr>
                </a:solidFill>
                <a:effectLst/>
              </a:rPr>
              <a:t>, несколько видов встречается по берегам Антарктиды. Хорошо плавают и ныряют с помощью передних конечностей, преобразованных в ласты. На грудине хорошо развит киль. На суше держат тело вертикально. Перья плотно друг на друга, что препятствует их раздуванию ветром и проникновению воды. Подкожное отложение жира способствуют теплозащите. Кормятся в море рыбой, моллюсками, ракообразными. Гнездятся колониями. Пары сохраняются несколько лет. Вылупившиеся птенцы покрыты густыми и коротким пухом. После периода размножения стаи пингвинов с подросшим молодняком кочуют в море. Живут пингвины 7 - 20 лет, некоторые, возможно, и больше.</a:t>
            </a:r>
            <a:endParaRPr lang="ru-RU" sz="1600" dirty="0">
              <a:ln/>
              <a:solidFill>
                <a:schemeClr val="accent5">
                  <a:tint val="50000"/>
                  <a:satMod val="180000"/>
                </a:schemeClr>
              </a:solidFill>
              <a:effectLst/>
            </a:endParaRPr>
          </a:p>
        </p:txBody>
      </p:sp>
      <p:pic>
        <p:nvPicPr>
          <p:cNvPr id="2051" name="Picture 3" descr="C:\Program Files\Microsoft Office\MEDIA\OFFICE12\Lines\BD21321_.gif"/>
          <p:cNvPicPr>
            <a:picLocks noChangeAspect="1" noChangeArrowheads="1"/>
          </p:cNvPicPr>
          <p:nvPr/>
        </p:nvPicPr>
        <p:blipFill>
          <a:blip r:embed="rId2" cstate="print"/>
          <a:srcRect/>
          <a:stretch>
            <a:fillRect/>
          </a:stretch>
        </p:blipFill>
        <p:spPr bwMode="auto">
          <a:xfrm>
            <a:off x="1285852" y="5643578"/>
            <a:ext cx="5934075" cy="104775"/>
          </a:xfrm>
          <a:prstGeom prst="rect">
            <a:avLst/>
          </a:prstGeom>
          <a:noFill/>
        </p:spPr>
      </p:pic>
    </p:spTree>
  </p:cSld>
  <p:clrMapOvr>
    <a:masterClrMapping/>
  </p:clrMapOvr>
  <p:transition spd="med" advClick="0" advTm="10000">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357166"/>
            <a:ext cx="8229600" cy="3571900"/>
          </a:xfrm>
        </p:spPr>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buFont typeface="Wingdings" pitchFamily="2" charset="2"/>
              <a:buChar char="Ø"/>
            </a:pPr>
            <a: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sz="28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Семейство </a:t>
            </a:r>
            <a:r>
              <a:rPr lang="ru-RU" sz="280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пингвиновые</a:t>
            </a:r>
            <a:r>
              <a:rPr lang="ru-RU" sz="28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например:</a:t>
            </a:r>
            <a:br>
              <a:rPr lang="ru-RU" sz="28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ru-RU" sz="28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r>
            <a:br>
              <a:rPr lang="ru-RU" sz="28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ru-RU" sz="2800" cap="all" dirty="0" smtClean="0">
                <a:ln w="0"/>
                <a:solidFill>
                  <a:srgbClr val="1CE45A"/>
                </a:solidFill>
                <a:effectLst>
                  <a:reflection blurRad="12700" stA="50000" endPos="50000" dist="5000" dir="5400000" sy="-100000" rotWithShape="0"/>
                </a:effectLst>
              </a:rPr>
              <a:t>-</a:t>
            </a:r>
            <a:r>
              <a:rPr lang="ru-RU" sz="2800" dirty="0" smtClean="0">
                <a:ln w="1905"/>
                <a:solidFill>
                  <a:srgbClr val="1CE45A"/>
                </a:solidFill>
                <a:effectLst>
                  <a:innerShdw blurRad="69850" dist="43180" dir="5400000">
                    <a:srgbClr val="000000">
                      <a:alpha val="65000"/>
                    </a:srgbClr>
                  </a:innerShdw>
                </a:effectLst>
              </a:rPr>
              <a:t>Антарктический пингвин</a:t>
            </a:r>
            <a:br>
              <a:rPr lang="ru-RU" sz="2800" dirty="0" smtClean="0">
                <a:ln w="1905"/>
                <a:solidFill>
                  <a:srgbClr val="1CE45A"/>
                </a:solidFill>
                <a:effectLst>
                  <a:innerShdw blurRad="69850" dist="43180" dir="5400000">
                    <a:srgbClr val="000000">
                      <a:alpha val="65000"/>
                    </a:srgbClr>
                  </a:innerShdw>
                </a:effectLst>
              </a:rPr>
            </a:br>
            <a:r>
              <a:rPr lang="ru-RU" sz="2800" dirty="0" smtClean="0">
                <a:ln w="1905"/>
                <a:solidFill>
                  <a:srgbClr val="1CE45A"/>
                </a:solidFill>
                <a:effectLst>
                  <a:innerShdw blurRad="69850" dist="43180" dir="5400000">
                    <a:srgbClr val="000000">
                      <a:alpha val="65000"/>
                    </a:srgbClr>
                  </a:innerShdw>
                </a:effectLst>
              </a:rPr>
              <a:t>-Королевский пингвин</a:t>
            </a:r>
            <a:br>
              <a:rPr lang="ru-RU" sz="2800" dirty="0" smtClean="0">
                <a:ln w="1905"/>
                <a:solidFill>
                  <a:srgbClr val="1CE45A"/>
                </a:solidFill>
                <a:effectLst>
                  <a:innerShdw blurRad="69850" dist="43180" dir="5400000">
                    <a:srgbClr val="000000">
                      <a:alpha val="65000"/>
                    </a:srgbClr>
                  </a:innerShdw>
                </a:effectLst>
              </a:rPr>
            </a:br>
            <a:r>
              <a:rPr lang="ru-RU" sz="2800" dirty="0" smtClean="0">
                <a:ln w="1905"/>
                <a:solidFill>
                  <a:srgbClr val="1CE45A"/>
                </a:solidFill>
                <a:effectLst>
                  <a:innerShdw blurRad="69850" dist="43180" dir="5400000">
                    <a:srgbClr val="000000">
                      <a:alpha val="65000"/>
                    </a:srgbClr>
                  </a:innerShdw>
                </a:effectLst>
              </a:rPr>
              <a:t>-</a:t>
            </a:r>
            <a:r>
              <a:rPr lang="ru-RU" sz="2700" dirty="0" smtClean="0">
                <a:ln w="1905"/>
                <a:solidFill>
                  <a:srgbClr val="1CE45A"/>
                </a:solidFill>
                <a:effectLst>
                  <a:innerShdw blurRad="69850" dist="43180" dir="5400000">
                    <a:srgbClr val="000000">
                      <a:alpha val="65000"/>
                    </a:srgbClr>
                  </a:innerShdw>
                </a:effectLst>
              </a:rPr>
              <a:t>Голубой (малый) пингвин</a:t>
            </a:r>
            <a:r>
              <a:rPr lang="ru-RU" sz="2800" dirty="0" smtClean="0">
                <a:ln w="1905"/>
                <a:solidFill>
                  <a:srgbClr val="1CE45A"/>
                </a:solidFill>
                <a:effectLst>
                  <a:innerShdw blurRad="69850" dist="43180" dir="5400000">
                    <a:srgbClr val="000000">
                      <a:alpha val="65000"/>
                    </a:srgbClr>
                  </a:innerShdw>
                </a:effectLst>
              </a:rPr>
              <a:t/>
            </a:r>
            <a:br>
              <a:rPr lang="ru-RU" sz="2800" dirty="0" smtClean="0">
                <a:ln w="1905"/>
                <a:solidFill>
                  <a:srgbClr val="1CE45A"/>
                </a:solidFill>
                <a:effectLst>
                  <a:innerShdw blurRad="69850" dist="43180" dir="5400000">
                    <a:srgbClr val="000000">
                      <a:alpha val="65000"/>
                    </a:srgbClr>
                  </a:innerShdw>
                </a:effectLst>
              </a:rPr>
            </a:br>
            <a:r>
              <a:rPr lang="ru-RU" sz="2800" dirty="0" smtClean="0">
                <a:ln w="1905"/>
                <a:solidFill>
                  <a:srgbClr val="1CE45A"/>
                </a:solidFill>
                <a:effectLst>
                  <a:innerShdw blurRad="69850" dist="43180" dir="5400000">
                    <a:srgbClr val="000000">
                      <a:alpha val="65000"/>
                    </a:srgbClr>
                  </a:innerShdw>
                </a:effectLst>
              </a:rPr>
              <a:t>-</a:t>
            </a:r>
            <a:r>
              <a:rPr lang="ru-RU" sz="2800" dirty="0" err="1" smtClean="0">
                <a:ln w="1905"/>
                <a:solidFill>
                  <a:srgbClr val="1CE45A"/>
                </a:solidFill>
                <a:effectLst>
                  <a:innerShdw blurRad="69850" dist="43180" dir="5400000">
                    <a:srgbClr val="000000">
                      <a:alpha val="65000"/>
                    </a:srgbClr>
                  </a:innerShdw>
                </a:effectLst>
              </a:rPr>
              <a:t>Галапагосский</a:t>
            </a:r>
            <a:r>
              <a:rPr lang="ru-RU" sz="2800" dirty="0" smtClean="0">
                <a:ln w="1905"/>
                <a:solidFill>
                  <a:srgbClr val="1CE45A"/>
                </a:solidFill>
                <a:effectLst>
                  <a:innerShdw blurRad="69850" dist="43180" dir="5400000">
                    <a:srgbClr val="000000">
                      <a:alpha val="65000"/>
                    </a:srgbClr>
                  </a:innerShdw>
                </a:effectLst>
              </a:rPr>
              <a:t> пингвины</a:t>
            </a:r>
            <a:br>
              <a:rPr lang="ru-RU" sz="2800" dirty="0" smtClean="0">
                <a:ln w="1905"/>
                <a:solidFill>
                  <a:srgbClr val="1CE45A"/>
                </a:solidFill>
                <a:effectLst>
                  <a:innerShdw blurRad="69850" dist="43180" dir="5400000">
                    <a:srgbClr val="000000">
                      <a:alpha val="65000"/>
                    </a:srgbClr>
                  </a:innerShdw>
                </a:effectLst>
              </a:rPr>
            </a:br>
            <a:r>
              <a:rPr lang="ru-RU" sz="2800" cap="all" dirty="0" smtClean="0">
                <a:ln w="0"/>
                <a:solidFill>
                  <a:srgbClr val="1CE45A"/>
                </a:solidFill>
                <a:effectLst>
                  <a:reflection blurRad="12700" stA="50000" endPos="50000" dist="5000" dir="5400000" sy="-100000" rotWithShape="0"/>
                </a:effectLst>
              </a:rPr>
              <a:t/>
            </a:r>
            <a:br>
              <a:rPr lang="ru-RU" sz="2800" cap="all" dirty="0" smtClean="0">
                <a:ln w="0"/>
                <a:solidFill>
                  <a:srgbClr val="1CE45A"/>
                </a:solidFill>
                <a:effectLst>
                  <a:reflection blurRad="12700" stA="50000" endPos="50000" dist="5000" dir="5400000" sy="-100000" rotWithShape="0"/>
                </a:effectLst>
              </a:rPr>
            </a:br>
            <a: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r>
            <a:br>
              <a:rPr lang="ru-RU" sz="28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ru-RU" sz="28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3" name="Рисунок 2" descr="000027.jpg"/>
          <p:cNvPicPr>
            <a:picLocks noChangeAspect="1"/>
          </p:cNvPicPr>
          <p:nvPr/>
        </p:nvPicPr>
        <p:blipFill>
          <a:blip r:embed="rId2" cstate="print"/>
          <a:stretch>
            <a:fillRect/>
          </a:stretch>
        </p:blipFill>
        <p:spPr>
          <a:xfrm>
            <a:off x="357158" y="857232"/>
            <a:ext cx="1617605" cy="171451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4" name="Рисунок 3" descr="000040.jpg"/>
          <p:cNvPicPr>
            <a:picLocks noChangeAspect="1"/>
          </p:cNvPicPr>
          <p:nvPr/>
        </p:nvPicPr>
        <p:blipFill>
          <a:blip r:embed="rId3" cstate="print"/>
          <a:stretch>
            <a:fillRect/>
          </a:stretch>
        </p:blipFill>
        <p:spPr>
          <a:xfrm>
            <a:off x="1285852" y="3643314"/>
            <a:ext cx="2629866" cy="180842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 name="Рисунок 4" descr="000030.jpg"/>
          <p:cNvPicPr>
            <a:picLocks noChangeAspect="1"/>
          </p:cNvPicPr>
          <p:nvPr/>
        </p:nvPicPr>
        <p:blipFill>
          <a:blip r:embed="rId4" cstate="print"/>
          <a:stretch>
            <a:fillRect/>
          </a:stretch>
        </p:blipFill>
        <p:spPr>
          <a:xfrm>
            <a:off x="7000892" y="928670"/>
            <a:ext cx="1500198" cy="158354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6" name="Рисунок 5" descr="000033.jpg"/>
          <p:cNvPicPr>
            <a:picLocks noChangeAspect="1"/>
          </p:cNvPicPr>
          <p:nvPr/>
        </p:nvPicPr>
        <p:blipFill>
          <a:blip r:embed="rId5" cstate="print"/>
          <a:stretch>
            <a:fillRect/>
          </a:stretch>
        </p:blipFill>
        <p:spPr>
          <a:xfrm>
            <a:off x="5143504" y="3714752"/>
            <a:ext cx="2357454" cy="171451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spd="med" advClick="0" advTm="10000">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1285852" y="285728"/>
            <a:ext cx="6215106" cy="285752"/>
          </a:xfrm>
        </p:spPr>
        <p:txBody>
          <a:bodyPr>
            <a:normAutofit fontScale="90000"/>
          </a:bodyPr>
          <a:lstStyle/>
          <a:p>
            <a:r>
              <a:rPr lang="ru-RU" sz="2800" cap="none"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Антарктический пингвин</a:t>
            </a:r>
            <a:endParaRPr lang="ru-RU" sz="2800" cap="none"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4" name="Подзаголовок 3"/>
          <p:cNvSpPr>
            <a:spLocks noGrp="1"/>
          </p:cNvSpPr>
          <p:nvPr>
            <p:ph type="subTitle" idx="1"/>
          </p:nvPr>
        </p:nvSpPr>
        <p:spPr>
          <a:xfrm>
            <a:off x="285720" y="785794"/>
            <a:ext cx="7400932" cy="3143272"/>
          </a:xfrm>
        </p:spPr>
        <p:txBody>
          <a:bodyPr>
            <a:noAutofit/>
            <a:scene3d>
              <a:camera prst="orthographicFront"/>
              <a:lightRig rig="balanced" dir="t">
                <a:rot lat="0" lon="0" rev="2100000"/>
              </a:lightRig>
            </a:scene3d>
            <a:sp3d extrusionH="57150" prstMaterial="metal">
              <a:bevelT w="38100" h="25400"/>
              <a:contourClr>
                <a:schemeClr val="bg2"/>
              </a:contourClr>
            </a:sp3d>
          </a:bodyPr>
          <a:lstStyle/>
          <a:p>
            <a:pPr algn="l"/>
            <a:r>
              <a:rPr lang="ru-RU" sz="1400" b="1" i="1" dirty="0" smtClean="0">
                <a:ln w="50800"/>
                <a:solidFill>
                  <a:srgbClr val="FFFF00"/>
                </a:solidFill>
              </a:rPr>
              <a:t>Антарктический пингвин </a:t>
            </a:r>
            <a:r>
              <a:rPr lang="ru-RU" sz="1400" b="1" dirty="0" smtClean="0">
                <a:ln w="50800"/>
                <a:solidFill>
                  <a:schemeClr val="bg1">
                    <a:shade val="50000"/>
                  </a:schemeClr>
                </a:solidFill>
              </a:rPr>
              <a:t>-вид из рода антарктических </a:t>
            </a:r>
            <a:r>
              <a:rPr lang="ru-RU" sz="1400" b="1" dirty="0" err="1" smtClean="0">
                <a:ln w="50800"/>
                <a:solidFill>
                  <a:schemeClr val="bg1">
                    <a:shade val="50000"/>
                  </a:schemeClr>
                </a:solidFill>
              </a:rPr>
              <a:t>пингвиновсемейства</a:t>
            </a:r>
            <a:r>
              <a:rPr lang="ru-RU" sz="1400" b="1" dirty="0" smtClean="0">
                <a:ln w="50800"/>
                <a:solidFill>
                  <a:schemeClr val="bg1">
                    <a:shade val="50000"/>
                  </a:schemeClr>
                </a:solidFill>
              </a:rPr>
              <a:t> </a:t>
            </a:r>
            <a:r>
              <a:rPr lang="ru-RU" sz="1400" b="1" dirty="0" err="1" smtClean="0">
                <a:ln w="50800"/>
                <a:solidFill>
                  <a:schemeClr val="bg1">
                    <a:shade val="50000"/>
                  </a:schemeClr>
                </a:solidFill>
              </a:rPr>
              <a:t>пингвиновых</a:t>
            </a:r>
            <a:r>
              <a:rPr lang="ru-RU" sz="1400" b="1" dirty="0" smtClean="0">
                <a:ln w="50800"/>
                <a:solidFill>
                  <a:schemeClr val="bg1">
                    <a:shade val="50000"/>
                  </a:schemeClr>
                </a:solidFill>
              </a:rPr>
              <a:t>, родственный пингвинам Адели и субантарктическим пингвинам.</a:t>
            </a:r>
          </a:p>
          <a:p>
            <a:pPr algn="l"/>
            <a:r>
              <a:rPr lang="ru-RU" sz="1400" b="1" i="1" dirty="0" smtClean="0">
                <a:ln w="50800"/>
                <a:solidFill>
                  <a:srgbClr val="FFFF00"/>
                </a:solidFill>
              </a:rPr>
              <a:t>Ареал.</a:t>
            </a:r>
            <a:r>
              <a:rPr lang="ru-RU" sz="1400" b="1" i="1" dirty="0" smtClean="0">
                <a:ln w="50800"/>
                <a:solidFill>
                  <a:schemeClr val="bg1">
                    <a:shade val="50000"/>
                  </a:schemeClr>
                </a:solidFill>
              </a:rPr>
              <a:t> </a:t>
            </a:r>
            <a:r>
              <a:rPr lang="ru-RU" sz="1400" b="1" dirty="0" smtClean="0">
                <a:ln w="50800"/>
                <a:solidFill>
                  <a:schemeClr val="bg1">
                    <a:shade val="50000"/>
                  </a:schemeClr>
                </a:solidFill>
              </a:rPr>
              <a:t>Вопреки названию, далеко к югу не </a:t>
            </a:r>
            <a:r>
              <a:rPr lang="ru-RU" sz="1400" b="1" dirty="0" err="1" smtClean="0">
                <a:ln w="50800"/>
                <a:solidFill>
                  <a:schemeClr val="bg1">
                    <a:shade val="50000"/>
                  </a:schemeClr>
                </a:solidFill>
              </a:rPr>
              <a:t>распространяется.Ареал</a:t>
            </a:r>
            <a:r>
              <a:rPr lang="ru-RU" sz="1400" b="1" dirty="0" smtClean="0">
                <a:ln w="50800"/>
                <a:solidFill>
                  <a:schemeClr val="bg1">
                    <a:shade val="50000"/>
                  </a:schemeClr>
                </a:solidFill>
              </a:rPr>
              <a:t> обитания данного вида — побережье Антарктиды и прилегающих островов, на север распространён до Южной Георгии, </a:t>
            </a:r>
            <a:r>
              <a:rPr lang="ru-RU" sz="1400" b="1" dirty="0" err="1" smtClean="0">
                <a:ln w="50800"/>
                <a:solidFill>
                  <a:schemeClr val="bg1">
                    <a:shade val="50000"/>
                  </a:schemeClr>
                </a:solidFill>
              </a:rPr>
              <a:t>Буве</a:t>
            </a:r>
            <a:r>
              <a:rPr lang="ru-RU" sz="1400" b="1" dirty="0" smtClean="0">
                <a:ln w="50800"/>
                <a:solidFill>
                  <a:schemeClr val="bg1">
                    <a:shade val="50000"/>
                  </a:schemeClr>
                </a:solidFill>
              </a:rPr>
              <a:t> и </a:t>
            </a:r>
            <a:r>
              <a:rPr lang="ru-RU" sz="1400" b="1" dirty="0" err="1" smtClean="0">
                <a:ln w="50800"/>
                <a:solidFill>
                  <a:schemeClr val="bg1">
                    <a:shade val="50000"/>
                  </a:schemeClr>
                </a:solidFill>
              </a:rPr>
              <a:t>Баллени</a:t>
            </a:r>
            <a:r>
              <a:rPr lang="ru-RU" sz="1400" b="1" dirty="0" smtClean="0">
                <a:ln w="50800"/>
                <a:solidFill>
                  <a:schemeClr val="bg1">
                    <a:shade val="50000"/>
                  </a:schemeClr>
                </a:solidFill>
              </a:rPr>
              <a:t>. Также пингвины встречаются и на айсбергах в Антарктике. Количество особей оценивается в 6,5-7,5 млн. пар.</a:t>
            </a:r>
          </a:p>
          <a:p>
            <a:pPr algn="l"/>
            <a:r>
              <a:rPr lang="ru-RU" sz="1400" b="1" i="1" dirty="0" smtClean="0">
                <a:ln w="50800"/>
                <a:solidFill>
                  <a:srgbClr val="FFFF00"/>
                </a:solidFill>
              </a:rPr>
              <a:t>Характеристика. </a:t>
            </a:r>
            <a:r>
              <a:rPr lang="ru-RU" sz="1400" b="1" dirty="0" smtClean="0">
                <a:ln w="50800"/>
                <a:solidFill>
                  <a:schemeClr val="bg1">
                    <a:shade val="50000"/>
                  </a:schemeClr>
                </a:solidFill>
              </a:rPr>
              <a:t>Взрослые антарктические пингвины достигают роста 60-70 см и веса около 4,5 кг. Задняя сторона тела и головы, а также клюв у антарктических пингвинов тёмно-серые, почт, передняя сторона — белая. По шее, от уха к уху, идет тонкая чёрная </a:t>
            </a:r>
            <a:r>
              <a:rPr lang="ru-RU" sz="1400" b="1" dirty="0" err="1" smtClean="0">
                <a:ln w="50800"/>
                <a:solidFill>
                  <a:schemeClr val="bg1">
                    <a:shade val="50000"/>
                  </a:schemeClr>
                </a:solidFill>
              </a:rPr>
              <a:t>полоска.Птенцы</a:t>
            </a:r>
            <a:r>
              <a:rPr lang="ru-RU" sz="1400" b="1" dirty="0" smtClean="0">
                <a:ln w="50800"/>
                <a:solidFill>
                  <a:schemeClr val="bg1">
                    <a:shade val="50000"/>
                  </a:schemeClr>
                </a:solidFill>
              </a:rPr>
              <a:t> покрыты серым пухом (спереди — более светлым). Гнёзда пингвины строят среди камней, самец и самка попеременно 5-10 дней высиживают 1-2 яйца в течении 35 дней. В возрасте 50-60 дней молодняк уже начинает выходить в море. Взрослые антарктические пингвины — отличные пловцы и ныряльщики, они могут достигать глубины до 250 м. Основу питания составляет криль, иногда мелкая рыба. От мест гнездования антарктические пингвины могут удаляться в море до 1000 км. </a:t>
            </a:r>
          </a:p>
        </p:txBody>
      </p:sp>
      <p:pic>
        <p:nvPicPr>
          <p:cNvPr id="5" name="Рисунок 4" descr="0a2f78ff51bb.jpg"/>
          <p:cNvPicPr>
            <a:picLocks noChangeAspect="1"/>
          </p:cNvPicPr>
          <p:nvPr/>
        </p:nvPicPr>
        <p:blipFill>
          <a:blip r:embed="rId2" cstate="print"/>
          <a:stretch>
            <a:fillRect/>
          </a:stretch>
        </p:blipFill>
        <p:spPr>
          <a:xfrm>
            <a:off x="7715272" y="214290"/>
            <a:ext cx="1205746" cy="134126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1211208297_3981.jpg"/>
          <p:cNvPicPr>
            <a:picLocks noChangeAspect="1"/>
          </p:cNvPicPr>
          <p:nvPr/>
        </p:nvPicPr>
        <p:blipFill>
          <a:blip r:embed="rId3" cstate="print"/>
          <a:stretch>
            <a:fillRect/>
          </a:stretch>
        </p:blipFill>
        <p:spPr>
          <a:xfrm>
            <a:off x="928662" y="4357694"/>
            <a:ext cx="2214578" cy="235745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Рисунок 6" descr="antark.jpg"/>
          <p:cNvPicPr>
            <a:picLocks noChangeAspect="1"/>
          </p:cNvPicPr>
          <p:nvPr/>
        </p:nvPicPr>
        <p:blipFill>
          <a:blip r:embed="rId4" cstate="print"/>
          <a:stretch>
            <a:fillRect/>
          </a:stretch>
        </p:blipFill>
        <p:spPr>
          <a:xfrm>
            <a:off x="4572000" y="4357670"/>
            <a:ext cx="3429024" cy="235747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advClick="0" advTm="10000">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642910" y="214290"/>
            <a:ext cx="7215238" cy="500066"/>
          </a:xfrm>
        </p:spPr>
        <p:txBody>
          <a:bodyPr/>
          <a:lstStyle/>
          <a:p>
            <a:pPr algn="ctr"/>
            <a:r>
              <a:rPr lang="ru-RU" sz="28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КОРОЛЕВСКИЙ ПИНГВИН</a:t>
            </a:r>
            <a:endParaRPr lang="ru-RU" sz="28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5" name="Текст 4"/>
          <p:cNvSpPr>
            <a:spLocks noGrp="1"/>
          </p:cNvSpPr>
          <p:nvPr>
            <p:ph type="body" idx="1"/>
          </p:nvPr>
        </p:nvSpPr>
        <p:spPr>
          <a:xfrm>
            <a:off x="500034" y="1071546"/>
            <a:ext cx="7643866" cy="2945952"/>
          </a:xfrm>
        </p:spPr>
        <p:txBody>
          <a:bodyPr>
            <a:normAutofit lnSpcReduction="10000"/>
            <a:scene3d>
              <a:camera prst="orthographicFront"/>
              <a:lightRig rig="balanced" dir="t">
                <a:rot lat="0" lon="0" rev="2100000"/>
              </a:lightRig>
            </a:scene3d>
            <a:sp3d extrusionH="57150" prstMaterial="metal">
              <a:bevelT w="38100" h="25400"/>
              <a:contourClr>
                <a:schemeClr val="bg2"/>
              </a:contourClr>
            </a:sp3d>
          </a:bodyPr>
          <a:lstStyle/>
          <a:p>
            <a:r>
              <a:rPr lang="ru-RU" sz="1400" b="1" dirty="0" smtClean="0">
                <a:ln w="50800"/>
                <a:solidFill>
                  <a:srgbClr val="FFFF00"/>
                </a:solidFill>
              </a:rPr>
              <a:t>Королевский пингвин</a:t>
            </a:r>
            <a:r>
              <a:rPr lang="en-US" sz="1400" b="1" dirty="0" smtClean="0">
                <a:ln w="50800"/>
                <a:solidFill>
                  <a:srgbClr val="FFFF00"/>
                </a:solidFill>
              </a:rPr>
              <a:t> </a:t>
            </a:r>
            <a:r>
              <a:rPr lang="en-US" sz="1400" b="1" dirty="0" smtClean="0">
                <a:ln w="50800"/>
                <a:solidFill>
                  <a:schemeClr val="bg1">
                    <a:shade val="50000"/>
                  </a:schemeClr>
                </a:solidFill>
              </a:rPr>
              <a:t>— </a:t>
            </a:r>
            <a:r>
              <a:rPr lang="ru-RU" sz="1400" b="1" dirty="0" smtClean="0">
                <a:ln w="50800"/>
                <a:solidFill>
                  <a:schemeClr val="bg1">
                    <a:shade val="50000"/>
                  </a:schemeClr>
                </a:solidFill>
              </a:rPr>
              <a:t>нелетающая птица из семейства </a:t>
            </a:r>
            <a:r>
              <a:rPr lang="ru-RU" sz="1400" b="1" dirty="0" err="1" smtClean="0">
                <a:ln w="50800"/>
                <a:solidFill>
                  <a:schemeClr val="bg1">
                    <a:shade val="50000"/>
                  </a:schemeClr>
                </a:solidFill>
              </a:rPr>
              <a:t>пингвиновых</a:t>
            </a:r>
            <a:r>
              <a:rPr lang="ru-RU" sz="1400" b="1" dirty="0" smtClean="0">
                <a:ln w="50800"/>
                <a:solidFill>
                  <a:schemeClr val="bg1">
                    <a:shade val="50000"/>
                  </a:schemeClr>
                </a:solidFill>
              </a:rPr>
              <a:t>.</a:t>
            </a:r>
          </a:p>
          <a:p>
            <a:r>
              <a:rPr lang="ru-RU" sz="1400" b="1" dirty="0" smtClean="0">
                <a:ln w="50800"/>
                <a:solidFill>
                  <a:srgbClr val="FFFF00"/>
                </a:solidFill>
              </a:rPr>
              <a:t>Общая характеристика. </a:t>
            </a:r>
            <a:r>
              <a:rPr lang="ru-RU" sz="1400" b="1" dirty="0" smtClean="0">
                <a:ln w="50800"/>
                <a:solidFill>
                  <a:schemeClr val="bg1">
                    <a:shade val="50000"/>
                  </a:schemeClr>
                </a:solidFill>
              </a:rPr>
              <a:t>Королевский пингвин похож на императорского пингвина, но немного мельче его размерами и ярче окраской. Длина тела королевского пингвина составляет от 91 до 96 см. Взрослые птицы имеют серую спину, по бокам чёрной головы и на груди крупные яркие оранжевые пятна. Брюхо белое. Птенцы бурого цвета.</a:t>
            </a:r>
          </a:p>
          <a:p>
            <a:r>
              <a:rPr lang="ru-RU" sz="1400" b="1" dirty="0" smtClean="0">
                <a:ln w="50800"/>
                <a:solidFill>
                  <a:srgbClr val="FFFF00"/>
                </a:solidFill>
              </a:rPr>
              <a:t>Распространение. </a:t>
            </a:r>
            <a:r>
              <a:rPr lang="ru-RU" sz="1400" b="1" dirty="0" smtClean="0">
                <a:ln w="50800"/>
                <a:solidFill>
                  <a:schemeClr val="bg1">
                    <a:shade val="50000"/>
                  </a:schemeClr>
                </a:solidFill>
              </a:rPr>
              <a:t>Королевский пингвин гнездится на островах близ Огненной Земли: Южная Георгия, Южные </a:t>
            </a:r>
            <a:r>
              <a:rPr lang="ru-RU" sz="1400" b="1" dirty="0" err="1" smtClean="0">
                <a:ln w="50800"/>
                <a:solidFill>
                  <a:schemeClr val="bg1">
                    <a:shade val="50000"/>
                  </a:schemeClr>
                </a:solidFill>
              </a:rPr>
              <a:t>Сандвичевы</a:t>
            </a:r>
            <a:r>
              <a:rPr lang="ru-RU" sz="1400" b="1" dirty="0" smtClean="0">
                <a:ln w="50800"/>
                <a:solidFill>
                  <a:schemeClr val="bg1">
                    <a:shade val="50000"/>
                  </a:schemeClr>
                </a:solidFill>
              </a:rPr>
              <a:t> острова, </a:t>
            </a:r>
            <a:r>
              <a:rPr lang="ru-RU" sz="1400" b="1" dirty="0" err="1" smtClean="0">
                <a:ln w="50800"/>
                <a:solidFill>
                  <a:schemeClr val="bg1">
                    <a:shade val="50000"/>
                  </a:schemeClr>
                </a:solidFill>
              </a:rPr>
              <a:t>Марион</a:t>
            </a:r>
            <a:r>
              <a:rPr lang="ru-RU" sz="1400" b="1" dirty="0" smtClean="0">
                <a:ln w="50800"/>
                <a:solidFill>
                  <a:schemeClr val="bg1">
                    <a:shade val="50000"/>
                  </a:schemeClr>
                </a:solidFill>
              </a:rPr>
              <a:t>, </a:t>
            </a:r>
            <a:r>
              <a:rPr lang="ru-RU" sz="1400" b="1" dirty="0" err="1" smtClean="0">
                <a:ln w="50800"/>
                <a:solidFill>
                  <a:schemeClr val="bg1">
                    <a:shade val="50000"/>
                  </a:schemeClr>
                </a:solidFill>
              </a:rPr>
              <a:t>Крозье</a:t>
            </a:r>
            <a:r>
              <a:rPr lang="ru-RU" sz="1400" b="1" dirty="0" smtClean="0">
                <a:ln w="50800"/>
                <a:solidFill>
                  <a:schemeClr val="bg1">
                    <a:shade val="50000"/>
                  </a:schemeClr>
                </a:solidFill>
              </a:rPr>
              <a:t>, </a:t>
            </a:r>
            <a:r>
              <a:rPr lang="ru-RU" sz="1400" b="1" dirty="0" err="1" smtClean="0">
                <a:ln w="50800"/>
                <a:solidFill>
                  <a:schemeClr val="bg1">
                    <a:shade val="50000"/>
                  </a:schemeClr>
                </a:solidFill>
              </a:rPr>
              <a:t>Кергелен</a:t>
            </a:r>
            <a:r>
              <a:rPr lang="ru-RU" sz="1400" b="1" dirty="0" smtClean="0">
                <a:ln w="50800"/>
                <a:solidFill>
                  <a:schemeClr val="bg1">
                    <a:shade val="50000"/>
                  </a:schemeClr>
                </a:solidFill>
              </a:rPr>
              <a:t> (остров), </a:t>
            </a:r>
            <a:r>
              <a:rPr lang="ru-RU" sz="1400" b="1" dirty="0" err="1" smtClean="0">
                <a:ln w="50800"/>
                <a:solidFill>
                  <a:schemeClr val="bg1">
                    <a:shade val="50000"/>
                  </a:schemeClr>
                </a:solidFill>
              </a:rPr>
              <a:t>Херд</a:t>
            </a:r>
            <a:r>
              <a:rPr lang="ru-RU" sz="1400" b="1" dirty="0" smtClean="0">
                <a:ln w="50800"/>
                <a:solidFill>
                  <a:schemeClr val="bg1">
                    <a:shade val="50000"/>
                  </a:schemeClr>
                </a:solidFill>
              </a:rPr>
              <a:t>, </a:t>
            </a:r>
            <a:r>
              <a:rPr lang="ru-RU" sz="1400" b="1" dirty="0" err="1" smtClean="0">
                <a:ln w="50800"/>
                <a:solidFill>
                  <a:schemeClr val="bg1">
                    <a:shade val="50000"/>
                  </a:schemeClr>
                </a:solidFill>
              </a:rPr>
              <a:t>Маккуори</a:t>
            </a:r>
            <a:r>
              <a:rPr lang="ru-RU" sz="1400" b="1" dirty="0" smtClean="0">
                <a:ln w="50800"/>
                <a:solidFill>
                  <a:schemeClr val="bg1">
                    <a:shade val="50000"/>
                  </a:schemeClr>
                </a:solidFill>
              </a:rPr>
              <a:t>.</a:t>
            </a:r>
          </a:p>
          <a:p>
            <a:r>
              <a:rPr lang="ru-RU" sz="1400" b="1" dirty="0" smtClean="0">
                <a:ln w="50800"/>
                <a:solidFill>
                  <a:srgbClr val="FFFF00"/>
                </a:solidFill>
              </a:rPr>
              <a:t>Королевский пингвин и человек. </a:t>
            </a:r>
            <a:r>
              <a:rPr lang="ru-RU" sz="1400" b="1" dirty="0" smtClean="0">
                <a:ln w="50800"/>
                <a:solidFill>
                  <a:schemeClr val="bg1">
                    <a:shade val="50000"/>
                  </a:schemeClr>
                </a:solidFill>
              </a:rPr>
              <a:t>Пингвинов, чьи гнездовья расположены в доступных для человека местах, моряки убивали начиная с XVIII века. Бесконтрольное истребление пингвинов на некоторых островах продолжалась вплоть до 1918 года, когда численность некоторых колоний снизилась до критического уровня. Сегодня благодаря многолетним мерам охраны численность королевских пингвинов на всех островах полностью восстановлена.</a:t>
            </a:r>
          </a:p>
          <a:p>
            <a:endParaRPr lang="ru-RU" sz="1400" b="1" dirty="0">
              <a:ln w="50800"/>
              <a:solidFill>
                <a:schemeClr val="bg1">
                  <a:shade val="50000"/>
                </a:schemeClr>
              </a:solidFill>
            </a:endParaRPr>
          </a:p>
        </p:txBody>
      </p:sp>
      <p:pic>
        <p:nvPicPr>
          <p:cNvPr id="6" name="Рисунок 5" descr="52_deg_south.1137384000.dsc_0049.jpg"/>
          <p:cNvPicPr>
            <a:picLocks noChangeAspect="1"/>
          </p:cNvPicPr>
          <p:nvPr/>
        </p:nvPicPr>
        <p:blipFill>
          <a:blip r:embed="rId2" cstate="print"/>
          <a:stretch>
            <a:fillRect/>
          </a:stretch>
        </p:blipFill>
        <p:spPr>
          <a:xfrm>
            <a:off x="571472" y="4357694"/>
            <a:ext cx="2571768" cy="207170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8" name="Рисунок 7" descr="FMV30Z5FEHJYI45.MEDIUM.jpg"/>
          <p:cNvPicPr>
            <a:picLocks noChangeAspect="1"/>
          </p:cNvPicPr>
          <p:nvPr/>
        </p:nvPicPr>
        <p:blipFill>
          <a:blip r:embed="rId3" cstate="print"/>
          <a:stretch>
            <a:fillRect/>
          </a:stretch>
        </p:blipFill>
        <p:spPr>
          <a:xfrm>
            <a:off x="7786710" y="214290"/>
            <a:ext cx="1214446" cy="150019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9" name="Рисунок 8" descr="THM_0003017665.jpg"/>
          <p:cNvPicPr>
            <a:picLocks noChangeAspect="1"/>
          </p:cNvPicPr>
          <p:nvPr/>
        </p:nvPicPr>
        <p:blipFill>
          <a:blip r:embed="rId4" cstate="print"/>
          <a:stretch>
            <a:fillRect/>
          </a:stretch>
        </p:blipFill>
        <p:spPr>
          <a:xfrm>
            <a:off x="3571868" y="4286256"/>
            <a:ext cx="1928826" cy="142876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Рисунок 9" descr="gentoo-penguins-jumping-in-water_24700_600x450.jpg"/>
          <p:cNvPicPr>
            <a:picLocks noChangeAspect="1"/>
          </p:cNvPicPr>
          <p:nvPr/>
        </p:nvPicPr>
        <p:blipFill>
          <a:blip r:embed="rId5" cstate="print"/>
          <a:stretch>
            <a:fillRect/>
          </a:stretch>
        </p:blipFill>
        <p:spPr>
          <a:xfrm>
            <a:off x="5929322" y="4357694"/>
            <a:ext cx="2762249" cy="2071702"/>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ransition spd="med" advClick="0" advTm="10000">
    <p:cover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357166"/>
            <a:ext cx="8229600" cy="357190"/>
          </a:xfrm>
        </p:spPr>
        <p:txBody>
          <a:bodyPr>
            <a:normAutofit fontScale="90000"/>
          </a:bodyPr>
          <a:lstStyle/>
          <a:p>
            <a:r>
              <a:rPr lang="ru-RU" sz="2400" cap="none" dirty="0" smtClean="0">
                <a:ln w="1905"/>
                <a:solidFill>
                  <a:srgbClr val="002060"/>
                </a:solidFill>
                <a:effectLst>
                  <a:innerShdw blurRad="69850" dist="43180" dir="5400000">
                    <a:srgbClr val="000000">
                      <a:alpha val="65000"/>
                    </a:srgbClr>
                  </a:innerShdw>
                </a:effectLst>
              </a:rPr>
              <a:t>Голубой (малый) пингвин</a:t>
            </a:r>
            <a:endParaRPr lang="ru-RU" sz="2400" cap="none" dirty="0">
              <a:ln w="1905"/>
              <a:solidFill>
                <a:srgbClr val="002060"/>
              </a:solidFill>
              <a:effectLst>
                <a:innerShdw blurRad="69850" dist="43180" dir="5400000">
                  <a:srgbClr val="000000">
                    <a:alpha val="65000"/>
                  </a:srgbClr>
                </a:innerShdw>
              </a:effectLst>
            </a:endParaRPr>
          </a:p>
        </p:txBody>
      </p:sp>
      <p:sp>
        <p:nvSpPr>
          <p:cNvPr id="3" name="Подзаголовок 2"/>
          <p:cNvSpPr>
            <a:spLocks noGrp="1"/>
          </p:cNvSpPr>
          <p:nvPr>
            <p:ph type="subTitle" idx="1"/>
          </p:nvPr>
        </p:nvSpPr>
        <p:spPr>
          <a:xfrm>
            <a:off x="428596" y="928670"/>
            <a:ext cx="7143800" cy="4155628"/>
          </a:xfrm>
        </p:spPr>
        <p:txBody>
          <a:bodyPr>
            <a:normAutofit/>
          </a:bodyPr>
          <a:lstStyle/>
          <a:p>
            <a:pPr algn="l"/>
            <a:r>
              <a:rPr lang="ru-RU" sz="1600" b="1" dirty="0" smtClean="0">
                <a:solidFill>
                  <a:srgbClr val="FFFF00"/>
                </a:solidFill>
              </a:rPr>
              <a:t>Малый (голубой) пингвин </a:t>
            </a:r>
            <a:r>
              <a:rPr lang="ru-RU" sz="1600" b="1" dirty="0" smtClean="0">
                <a:solidFill>
                  <a:srgbClr val="0070C0"/>
                </a:solidFill>
              </a:rPr>
              <a:t>— вид из рода малых пингвинов семейства </a:t>
            </a:r>
            <a:r>
              <a:rPr lang="ru-RU" sz="1600" b="1" dirty="0" err="1" smtClean="0">
                <a:solidFill>
                  <a:srgbClr val="0070C0"/>
                </a:solidFill>
              </a:rPr>
              <a:t>пингвиновых</a:t>
            </a:r>
            <a:r>
              <a:rPr lang="ru-RU" sz="1600" b="1" dirty="0" smtClean="0">
                <a:solidFill>
                  <a:srgbClr val="0070C0"/>
                </a:solidFill>
              </a:rPr>
              <a:t>, самый маленький вид из всех живущих ныне пингвинов.</a:t>
            </a:r>
          </a:p>
          <a:p>
            <a:pPr algn="l"/>
            <a:r>
              <a:rPr lang="ru-RU" sz="1600" b="1" dirty="0" smtClean="0">
                <a:solidFill>
                  <a:srgbClr val="FFFF00"/>
                </a:solidFill>
              </a:rPr>
              <a:t>Характеристика.</a:t>
            </a:r>
            <a:r>
              <a:rPr lang="ru-RU" sz="1600" b="1" dirty="0" smtClean="0">
                <a:solidFill>
                  <a:srgbClr val="00B0F0"/>
                </a:solidFill>
              </a:rPr>
              <a:t> </a:t>
            </a:r>
            <a:r>
              <a:rPr lang="ru-RU" sz="1600" b="1" dirty="0" smtClean="0">
                <a:solidFill>
                  <a:srgbClr val="0070C0"/>
                </a:solidFill>
              </a:rPr>
              <a:t>Рост малого пингвина колеблется в пределах 40 см, а вес около 1 кг. Ареал малых пингвинов — побережье Южной Австралии и Новой Зеландии, а также близлежащие острова.[1] Популяция малых пингвинов оценивается около 1 млн. пар. У малых пингвинов — тёмно-серый клюв, синяя или тёмная, почти чёрная задняя часть, а грудь и верх лап — светло-серый или белый. Питается малый пингвин мелкой рыбой, головоногими моллюсками, иногда — осьминогами. Малый пингвин ныряет до 5-30 м, максимум — около 60-70 м, это меньше, чем у других видов пингвинов. Яйца самец и самка высиживают по очерёдности через несколько дней.</a:t>
            </a:r>
            <a:endParaRPr lang="ru-RU" sz="1600" b="1" dirty="0">
              <a:solidFill>
                <a:srgbClr val="0070C0"/>
              </a:solidFill>
            </a:endParaRPr>
          </a:p>
        </p:txBody>
      </p:sp>
      <p:pic>
        <p:nvPicPr>
          <p:cNvPr id="4" name="Рисунок 3" descr="c0348bcf679b.jpg"/>
          <p:cNvPicPr>
            <a:picLocks noChangeAspect="1"/>
          </p:cNvPicPr>
          <p:nvPr/>
        </p:nvPicPr>
        <p:blipFill>
          <a:blip r:embed="rId2" cstate="print"/>
          <a:stretch>
            <a:fillRect/>
          </a:stretch>
        </p:blipFill>
        <p:spPr>
          <a:xfrm>
            <a:off x="7429520" y="357166"/>
            <a:ext cx="1500198" cy="164307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eudyptula-minor.jpg"/>
          <p:cNvPicPr>
            <a:picLocks noChangeAspect="1"/>
          </p:cNvPicPr>
          <p:nvPr/>
        </p:nvPicPr>
        <p:blipFill>
          <a:blip r:embed="rId3" cstate="print"/>
          <a:stretch>
            <a:fillRect/>
          </a:stretch>
        </p:blipFill>
        <p:spPr>
          <a:xfrm>
            <a:off x="357158" y="4214818"/>
            <a:ext cx="2786082" cy="200026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 name="Рисунок 5" descr="5462004518f29c5cbe922916b74de31e.jpg"/>
          <p:cNvPicPr>
            <a:picLocks noChangeAspect="1"/>
          </p:cNvPicPr>
          <p:nvPr/>
        </p:nvPicPr>
        <p:blipFill>
          <a:blip r:embed="rId4" cstate="print"/>
          <a:stretch>
            <a:fillRect/>
          </a:stretch>
        </p:blipFill>
        <p:spPr>
          <a:xfrm>
            <a:off x="3500430" y="4286256"/>
            <a:ext cx="2143140" cy="1571636"/>
          </a:xfrm>
          <a:prstGeom prst="rect">
            <a:avLst/>
          </a:prstGeom>
          <a:ln>
            <a:noFill/>
          </a:ln>
          <a:effectLst>
            <a:softEdge rad="112500"/>
          </a:effectLst>
        </p:spPr>
      </p:pic>
      <p:pic>
        <p:nvPicPr>
          <p:cNvPr id="7" name="Рисунок 6" descr="yellow_eyed_penguin.jpg"/>
          <p:cNvPicPr>
            <a:picLocks noChangeAspect="1"/>
          </p:cNvPicPr>
          <p:nvPr/>
        </p:nvPicPr>
        <p:blipFill>
          <a:blip r:embed="rId5" cstate="print"/>
          <a:stretch>
            <a:fillRect/>
          </a:stretch>
        </p:blipFill>
        <p:spPr>
          <a:xfrm>
            <a:off x="6143636" y="4214818"/>
            <a:ext cx="2714644" cy="200026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advClick="0" advTm="10000">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85786" y="142852"/>
            <a:ext cx="7429552" cy="500066"/>
          </a:xfrm>
        </p:spPr>
        <p:txBody>
          <a:bodyPr>
            <a:normAutofit/>
          </a:bodyPr>
          <a:lstStyle/>
          <a:p>
            <a:r>
              <a:rPr lang="ru-RU" sz="3200" cap="none" dirty="0" err="1" smtClean="0">
                <a:solidFill>
                  <a:schemeClr val="accent5">
                    <a:lumMod val="75000"/>
                  </a:schemeClr>
                </a:solidFill>
              </a:rPr>
              <a:t>Галапагосский</a:t>
            </a:r>
            <a:r>
              <a:rPr lang="ru-RU" sz="3200" cap="none" dirty="0" smtClean="0">
                <a:solidFill>
                  <a:schemeClr val="accent5">
                    <a:lumMod val="75000"/>
                  </a:schemeClr>
                </a:solidFill>
              </a:rPr>
              <a:t> пингвин</a:t>
            </a:r>
            <a:endParaRPr lang="ru-RU" sz="3200" cap="none" dirty="0">
              <a:solidFill>
                <a:schemeClr val="accent5">
                  <a:lumMod val="75000"/>
                </a:schemeClr>
              </a:solidFill>
            </a:endParaRPr>
          </a:p>
        </p:txBody>
      </p:sp>
      <p:sp>
        <p:nvSpPr>
          <p:cNvPr id="3" name="Подзаголовок 2"/>
          <p:cNvSpPr>
            <a:spLocks noGrp="1"/>
          </p:cNvSpPr>
          <p:nvPr>
            <p:ph type="subTitle" idx="1"/>
          </p:nvPr>
        </p:nvSpPr>
        <p:spPr>
          <a:xfrm>
            <a:off x="428596" y="785794"/>
            <a:ext cx="7286676" cy="3500462"/>
          </a:xfrm>
        </p:spPr>
        <p:txBody>
          <a:bodyPr>
            <a:normAutofit/>
          </a:bodyPr>
          <a:lstStyle/>
          <a:p>
            <a:pPr algn="l"/>
            <a:r>
              <a:rPr lang="ru-RU" sz="1400" dirty="0" err="1" smtClean="0">
                <a:solidFill>
                  <a:srgbClr val="FFFF00"/>
                </a:solidFill>
              </a:rPr>
              <a:t>Галапагосский</a:t>
            </a:r>
            <a:r>
              <a:rPr lang="ru-RU" sz="1400" dirty="0" smtClean="0">
                <a:solidFill>
                  <a:srgbClr val="FFFF00"/>
                </a:solidFill>
              </a:rPr>
              <a:t> пингвин</a:t>
            </a:r>
            <a:r>
              <a:rPr lang="en-US" sz="1400" dirty="0" smtClean="0">
                <a:solidFill>
                  <a:srgbClr val="0070C0"/>
                </a:solidFill>
              </a:rPr>
              <a:t>— </a:t>
            </a:r>
            <a:r>
              <a:rPr lang="ru-RU" sz="1400" dirty="0" smtClean="0">
                <a:solidFill>
                  <a:srgbClr val="0070C0"/>
                </a:solidFill>
              </a:rPr>
              <a:t>вид очковых пингвинов.</a:t>
            </a:r>
          </a:p>
          <a:p>
            <a:pPr algn="l"/>
            <a:r>
              <a:rPr lang="ru-RU" sz="1400" dirty="0" smtClean="0">
                <a:solidFill>
                  <a:srgbClr val="FFFF00"/>
                </a:solidFill>
              </a:rPr>
              <a:t>Характеристика.</a:t>
            </a:r>
            <a:r>
              <a:rPr lang="ru-RU" sz="1400" dirty="0" smtClean="0">
                <a:solidFill>
                  <a:srgbClr val="0070C0"/>
                </a:solidFill>
              </a:rPr>
              <a:t> </a:t>
            </a:r>
            <a:r>
              <a:rPr lang="ru-RU" sz="1400" dirty="0" err="1" smtClean="0">
                <a:solidFill>
                  <a:srgbClr val="0070C0"/>
                </a:solidFill>
              </a:rPr>
              <a:t>Галапагосский</a:t>
            </a:r>
            <a:r>
              <a:rPr lang="ru-RU" sz="1400" dirty="0" smtClean="0">
                <a:solidFill>
                  <a:srgbClr val="0070C0"/>
                </a:solidFill>
              </a:rPr>
              <a:t> пингвин уникален среди остальных </a:t>
            </a:r>
            <a:r>
              <a:rPr lang="ru-RU" sz="1400" dirty="0" err="1" smtClean="0">
                <a:solidFill>
                  <a:srgbClr val="0070C0"/>
                </a:solidFill>
              </a:rPr>
              <a:t>пингвиновых</a:t>
            </a:r>
            <a:r>
              <a:rPr lang="ru-RU" sz="1400" dirty="0" smtClean="0">
                <a:solidFill>
                  <a:srgbClr val="0070C0"/>
                </a:solidFill>
              </a:rPr>
              <a:t> тем, что ареал его обитания — не антарктические и субантарктические районы, даже не умеренные, а располагающиеся всего в нескольких десятках километрах от экватора </a:t>
            </a:r>
            <a:r>
              <a:rPr lang="ru-RU" sz="1400" dirty="0" err="1" smtClean="0">
                <a:solidFill>
                  <a:srgbClr val="0070C0"/>
                </a:solidFill>
              </a:rPr>
              <a:t>Галапагосские</a:t>
            </a:r>
            <a:r>
              <a:rPr lang="ru-RU" sz="1400" dirty="0" smtClean="0">
                <a:solidFill>
                  <a:srgbClr val="0070C0"/>
                </a:solidFill>
              </a:rPr>
              <a:t> острова. Температура воздуха в местах обитания колеблется в пределах +18-+28°С, воды — +22-+24°С.Около 90 % пингвинов обитают на островах </a:t>
            </a:r>
            <a:r>
              <a:rPr lang="ru-RU" sz="1400" dirty="0" err="1" smtClean="0">
                <a:solidFill>
                  <a:srgbClr val="0070C0"/>
                </a:solidFill>
              </a:rPr>
              <a:t>Фернандина</a:t>
            </a:r>
            <a:r>
              <a:rPr lang="ru-RU" sz="1400" dirty="0" smtClean="0">
                <a:solidFill>
                  <a:srgbClr val="0070C0"/>
                </a:solidFill>
              </a:rPr>
              <a:t> и </a:t>
            </a:r>
            <a:r>
              <a:rPr lang="ru-RU" sz="1400" dirty="0" err="1" smtClean="0">
                <a:solidFill>
                  <a:srgbClr val="0070C0"/>
                </a:solidFill>
              </a:rPr>
              <a:t>Изабела</a:t>
            </a:r>
            <a:r>
              <a:rPr lang="ru-RU" sz="1400" dirty="0" smtClean="0">
                <a:solidFill>
                  <a:srgbClr val="0070C0"/>
                </a:solidFill>
              </a:rPr>
              <a:t>. Взрослые особи достигают роста около 50 см и веса около 2,5 кг. Основной рацион питания — мелкие рыбы, ракообразные. У </a:t>
            </a:r>
            <a:r>
              <a:rPr lang="ru-RU" sz="1400" dirty="0" err="1" smtClean="0">
                <a:solidFill>
                  <a:srgbClr val="0070C0"/>
                </a:solidFill>
              </a:rPr>
              <a:t>галапагосских</a:t>
            </a:r>
            <a:r>
              <a:rPr lang="ru-RU" sz="1400" dirty="0" smtClean="0">
                <a:solidFill>
                  <a:srgbClr val="0070C0"/>
                </a:solidFill>
              </a:rPr>
              <a:t> пингвинов голова и спина чёрные, имеется белая полоса идет от горла вверх к голове и доходят до глаз, спереди пингвины белые. Надклювье и кончик </a:t>
            </a:r>
            <a:r>
              <a:rPr lang="ru-RU" sz="1400" dirty="0" err="1" smtClean="0">
                <a:solidFill>
                  <a:srgbClr val="0070C0"/>
                </a:solidFill>
              </a:rPr>
              <a:t>подклювья</a:t>
            </a:r>
            <a:r>
              <a:rPr lang="ru-RU" sz="1400" dirty="0" smtClean="0">
                <a:solidFill>
                  <a:srgbClr val="0070C0"/>
                </a:solidFill>
              </a:rPr>
              <a:t> — чёрные, </a:t>
            </a:r>
            <a:r>
              <a:rPr lang="ru-RU" sz="1400" dirty="0" err="1" smtClean="0">
                <a:solidFill>
                  <a:srgbClr val="0070C0"/>
                </a:solidFill>
              </a:rPr>
              <a:t>подклювье</a:t>
            </a:r>
            <a:r>
              <a:rPr lang="ru-RU" sz="1400" dirty="0" smtClean="0">
                <a:solidFill>
                  <a:srgbClr val="0070C0"/>
                </a:solidFill>
              </a:rPr>
              <a:t> и кожа вокруг глаз — розовато-жёлтые. Птицы высиживают яйца обычно 38-40 дней, попеременно самец с самкой. В возрасте 60-65 дней птенцы выходят в море со взрослыми </a:t>
            </a:r>
            <a:r>
              <a:rPr lang="ru-RU" sz="1400" dirty="0" err="1" smtClean="0">
                <a:solidFill>
                  <a:srgbClr val="0070C0"/>
                </a:solidFill>
              </a:rPr>
              <a:t>особями.Гнездятся</a:t>
            </a:r>
            <a:r>
              <a:rPr lang="ru-RU" sz="1400" dirty="0" smtClean="0">
                <a:solidFill>
                  <a:srgbClr val="0070C0"/>
                </a:solidFill>
              </a:rPr>
              <a:t> </a:t>
            </a:r>
            <a:r>
              <a:rPr lang="ru-RU" sz="1400" dirty="0" err="1" smtClean="0">
                <a:solidFill>
                  <a:srgbClr val="0070C0"/>
                </a:solidFill>
              </a:rPr>
              <a:t>галапагосские</a:t>
            </a:r>
            <a:r>
              <a:rPr lang="ru-RU" sz="1400" dirty="0" smtClean="0">
                <a:solidFill>
                  <a:srgbClr val="0070C0"/>
                </a:solidFill>
              </a:rPr>
              <a:t> пингвины рядом с водой. Количество особей оценивается в 1500—2000 взрослых птиц.</a:t>
            </a:r>
          </a:p>
          <a:p>
            <a:pPr algn="l"/>
            <a:r>
              <a:rPr lang="ru-RU" sz="1400" dirty="0" smtClean="0">
                <a:solidFill>
                  <a:srgbClr val="0070C0"/>
                </a:solidFill>
              </a:rPr>
              <a:t>Вид пингвин </a:t>
            </a:r>
            <a:r>
              <a:rPr lang="ru-RU" sz="1400" dirty="0" err="1" smtClean="0">
                <a:solidFill>
                  <a:srgbClr val="0070C0"/>
                </a:solidFill>
              </a:rPr>
              <a:t>галапагосский</a:t>
            </a:r>
            <a:r>
              <a:rPr lang="ru-RU" sz="1400" dirty="0" smtClean="0">
                <a:solidFill>
                  <a:srgbClr val="0070C0"/>
                </a:solidFill>
              </a:rPr>
              <a:t> </a:t>
            </a:r>
            <a:r>
              <a:rPr lang="ru-RU" sz="1600" dirty="0" smtClean="0">
                <a:solidFill>
                  <a:srgbClr val="FFFF00"/>
                </a:solidFill>
              </a:rPr>
              <a:t>занесён в международную Красную Книгу.</a:t>
            </a:r>
            <a:endParaRPr lang="ru-RU" sz="1600" dirty="0">
              <a:solidFill>
                <a:srgbClr val="FFFF00"/>
              </a:solidFill>
            </a:endParaRPr>
          </a:p>
        </p:txBody>
      </p:sp>
      <p:pic>
        <p:nvPicPr>
          <p:cNvPr id="4" name="Рисунок 3" descr="index.jpeg"/>
          <p:cNvPicPr>
            <a:picLocks noChangeAspect="1"/>
          </p:cNvPicPr>
          <p:nvPr/>
        </p:nvPicPr>
        <p:blipFill>
          <a:blip r:embed="rId2" cstate="print"/>
          <a:stretch>
            <a:fillRect/>
          </a:stretch>
        </p:blipFill>
        <p:spPr>
          <a:xfrm>
            <a:off x="7715272" y="214290"/>
            <a:ext cx="1285884" cy="150019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Galapagos Penguin03.jpg"/>
          <p:cNvPicPr>
            <a:picLocks noChangeAspect="1"/>
          </p:cNvPicPr>
          <p:nvPr/>
        </p:nvPicPr>
        <p:blipFill>
          <a:blip r:embed="rId3" cstate="print"/>
          <a:stretch>
            <a:fillRect/>
          </a:stretch>
        </p:blipFill>
        <p:spPr>
          <a:xfrm>
            <a:off x="3214678" y="4429132"/>
            <a:ext cx="2428892" cy="1785950"/>
          </a:xfrm>
          <a:prstGeom prst="rect">
            <a:avLst/>
          </a:prstGeom>
          <a:ln>
            <a:noFill/>
          </a:ln>
          <a:effectLst>
            <a:softEdge rad="112500"/>
          </a:effectLst>
        </p:spPr>
      </p:pic>
      <p:pic>
        <p:nvPicPr>
          <p:cNvPr id="6" name="Рисунок 5" descr="IMG_00002223.jpg"/>
          <p:cNvPicPr>
            <a:picLocks noChangeAspect="1"/>
          </p:cNvPicPr>
          <p:nvPr/>
        </p:nvPicPr>
        <p:blipFill>
          <a:blip r:embed="rId4" cstate="print"/>
          <a:stretch>
            <a:fillRect/>
          </a:stretch>
        </p:blipFill>
        <p:spPr>
          <a:xfrm>
            <a:off x="6572264" y="4286256"/>
            <a:ext cx="1928826" cy="157163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7" name="Рисунок 6" descr="0_b89c_32f666b0_XL.jpeg"/>
          <p:cNvPicPr>
            <a:picLocks noChangeAspect="1"/>
          </p:cNvPicPr>
          <p:nvPr/>
        </p:nvPicPr>
        <p:blipFill>
          <a:blip r:embed="rId5" cstate="print"/>
          <a:stretch>
            <a:fillRect/>
          </a:stretch>
        </p:blipFill>
        <p:spPr>
          <a:xfrm>
            <a:off x="214282" y="4286256"/>
            <a:ext cx="2000264" cy="157163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spd="med" advClick="0" advTm="10000">
    <p:strips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28596" y="500042"/>
            <a:ext cx="8229600" cy="4143404"/>
          </a:xfrm>
        </p:spPr>
        <p:txBody>
          <a:bodyPr>
            <a:normAutofit fontScale="90000"/>
          </a:bodyPr>
          <a:lstStyle/>
          <a:p>
            <a:pPr algn="l">
              <a:tabLst>
                <a:tab pos="5475288" algn="l"/>
              </a:tabLst>
            </a:pPr>
            <a:r>
              <a:rPr lang="ru-RU" dirty="0" smtClean="0">
                <a:ln w="10541" cmpd="sng">
                  <a:solidFill>
                    <a:srgbClr val="7D7D7D">
                      <a:tint val="100000"/>
                      <a:shade val="100000"/>
                      <a:satMod val="110000"/>
                    </a:srgbClr>
                  </a:solidFill>
                  <a:prstDash val="solid"/>
                </a:ln>
                <a:solidFill>
                  <a:srgbClr val="0070C0"/>
                </a:solidFill>
                <a:effectLst/>
              </a:rPr>
              <a:t>     Отряд страусообразные</a:t>
            </a:r>
            <a:br>
              <a:rPr lang="ru-RU" dirty="0" smtClean="0">
                <a:ln w="10541" cmpd="sng">
                  <a:solidFill>
                    <a:srgbClr val="7D7D7D">
                      <a:tint val="100000"/>
                      <a:shade val="100000"/>
                      <a:satMod val="110000"/>
                    </a:srgbClr>
                  </a:solidFill>
                  <a:prstDash val="solid"/>
                </a:ln>
                <a:solidFill>
                  <a:srgbClr val="0070C0"/>
                </a:solidFill>
                <a:effectLst/>
              </a:rPr>
            </a:br>
            <a:r>
              <a:rPr lang="ru-RU"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a:r>
            <a:br>
              <a:rPr lang="ru-RU"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br>
            <a:r>
              <a:rPr lang="ru-RU" sz="18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Отряд страусообразные -</a:t>
            </a:r>
            <a:r>
              <a:rPr lang="ru-RU" sz="180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Ordo</a:t>
            </a:r>
            <a:r>
              <a:rPr lang="ru-RU" sz="18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ru-RU" sz="180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Struthioniformes</a:t>
            </a:r>
            <a:r>
              <a:rPr lang="ru-RU" sz="18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Самые крупные из ныне живущих нелетающие птицы. Начиная с миоцена, обитали на большой территории далеко за пределами Африки (в Центральной Азии, Китае и так далее). Сейчас населяют африканские степи и полупустыни. Характерны адаптации, связанные с быстрым перемещением по ровному субстрату (со скоростью более 70 км/ч), открытым образом жизни, преимущественно растительноядным питанием.</a:t>
            </a:r>
            <a:br>
              <a:rPr lang="ru-RU" sz="18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br>
            <a:r>
              <a:rPr lang="ru-RU" dirty="0" smtClean="0">
                <a:ln w="10541" cmpd="sng">
                  <a:solidFill>
                    <a:srgbClr val="7D7D7D">
                      <a:tint val="100000"/>
                      <a:shade val="100000"/>
                      <a:satMod val="110000"/>
                    </a:srgbClr>
                  </a:solidFill>
                  <a:prstDash val="solid"/>
                </a:ln>
                <a:solidFill>
                  <a:schemeClr val="accent5">
                    <a:lumMod val="75000"/>
                  </a:schemeClr>
                </a:solidFill>
                <a:effectLst/>
              </a:rPr>
              <a:t/>
            </a:r>
            <a:br>
              <a:rPr lang="ru-RU" dirty="0" smtClean="0">
                <a:ln w="10541" cmpd="sng">
                  <a:solidFill>
                    <a:srgbClr val="7D7D7D">
                      <a:tint val="100000"/>
                      <a:shade val="100000"/>
                      <a:satMod val="110000"/>
                    </a:srgbClr>
                  </a:solidFill>
                  <a:prstDash val="solid"/>
                </a:ln>
                <a:solidFill>
                  <a:schemeClr val="accent5">
                    <a:lumMod val="75000"/>
                  </a:schemeClr>
                </a:solidFill>
                <a:effectLst/>
              </a:rPr>
            </a:br>
            <a:endParaRPr lang="ru-RU"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5">
                  <a:lumMod val="75000"/>
                </a:schemeClr>
              </a:solidFill>
              <a:effectLst>
                <a:outerShdw blurRad="50800" dist="40000" dir="5400000" algn="tl" rotWithShape="0">
                  <a:srgbClr val="000000">
                    <a:shade val="5000"/>
                    <a:satMod val="120000"/>
                    <a:alpha val="33000"/>
                  </a:srgbClr>
                </a:outerShdw>
              </a:effectLst>
            </a:endParaRPr>
          </a:p>
        </p:txBody>
      </p:sp>
      <p:pic>
        <p:nvPicPr>
          <p:cNvPr id="1027" name="Picture 3" descr="C:\Program Files\Microsoft Office\MEDIA\OFFICE12\Lines\BD21328_.gif"/>
          <p:cNvPicPr>
            <a:picLocks noChangeAspect="1" noChangeArrowheads="1"/>
          </p:cNvPicPr>
          <p:nvPr/>
        </p:nvPicPr>
        <p:blipFill>
          <a:blip r:embed="rId2" cstate="print"/>
          <a:srcRect/>
          <a:stretch>
            <a:fillRect/>
          </a:stretch>
        </p:blipFill>
        <p:spPr bwMode="auto">
          <a:xfrm>
            <a:off x="1142976" y="4929198"/>
            <a:ext cx="6357982" cy="254319"/>
          </a:xfrm>
          <a:prstGeom prst="rect">
            <a:avLst/>
          </a:prstGeom>
          <a:noFill/>
        </p:spPr>
      </p:pic>
    </p:spTree>
  </p:cSld>
  <p:clrMapOvr>
    <a:masterClrMapping/>
  </p:clrMapOvr>
  <p:transition spd="med" advClick="0" advTm="10000">
    <p:wheel spokes="8"/>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562</TotalTime>
  <Words>771</Words>
  <Application>Microsoft Office PowerPoint</Application>
  <PresentationFormat>Экран (4:3)</PresentationFormat>
  <Paragraphs>47</Paragraphs>
  <Slides>29</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Апекс</vt:lpstr>
      <vt:lpstr>    «Разнообразие птиц и их значение»</vt:lpstr>
      <vt:lpstr>Класс Птицы представлен более чем 40 отрядами. Рассмотрим некоторые из них:  1. Отряд Пингвиннобразные 2. Надотряд Страусообразные 3. Отряд Аистообразные 4. Отряд Дневные хищные птицы       или (соколообразные)  </vt:lpstr>
      <vt:lpstr>  Отряд Пингвинообразные  Отряд пингвинообразные - 16 ныне живущих вида. Распространены в южном полушарии; большинство видов  приурочено к островам Субантарктики, несколько видов встречается по берегам Антарктиды. Хорошо плавают и ныряют с помощью передних конечностей, преобразованных в ласты. На грудине хорошо развит киль. На суше держат тело вертикально. Перья плотно друг на друга, что препятствует их раздуванию ветром и проникновению воды. Подкожное отложение жира способствуют теплозащите. Кормятся в море рыбой, моллюсками, ракообразными. Гнездятся колониями. Пары сохраняются несколько лет. Вылупившиеся птенцы покрыты густыми и коротким пухом. После периода размножения стаи пингвинов с подросшим молодняком кочуют в море. Живут пингвины 7 - 20 лет, некоторые, возможно, и больше.</vt:lpstr>
      <vt:lpstr>     Семейство пингвиновые, например:  -Антарктический пингвин -Королевский пингвин -Голубой (малый) пингвин -Галапагосский пингвины          </vt:lpstr>
      <vt:lpstr>Антарктический пингвин</vt:lpstr>
      <vt:lpstr>КОРОЛЕВСКИЙ ПИНГВИН</vt:lpstr>
      <vt:lpstr>Голубой (малый) пингвин</vt:lpstr>
      <vt:lpstr>Галапагосский пингвин</vt:lpstr>
      <vt:lpstr>     Отряд страусообразные  Отряд страусообразные -Ordo Struthioniformes. Самые крупные из ныне живущих нелетающие птицы. Начиная с миоцена, обитали на большой территории далеко за пределами Африки (в Центральной Азии, Китае и так далее). Сейчас населяют африканские степи и полупустыни. Характерны адаптации, связанные с быстрым перемещением по ровному субстрату (со скоростью более 70 км/ч), открытым образом жизни, преимущественно растительноядным питанием.  </vt:lpstr>
      <vt:lpstr>Семейство страусообразные, например:  -Обыкновенный страус -Сомалийский страус горайо - Африканский страус       </vt:lpstr>
      <vt:lpstr>          Обыкновенный страус   Характеристика. Очень сильное тело, длинная, почти голая шея, небольшая  плоская голова, средней длины прямой, округленный спереди и плоский на конце клюв, снабженный роговым зубцом; высокие, сильные и голые ноги, оканчивающиеся двумя пальцами; довольно большие, но все же непригодные для летания крылья, снабженные двумя шпорами, и довольно длинный хвост из мягких перьев. Оперение всего тела густое, мягкое и курчавое. У самцов все мелкие перья туловища черные, перья крыльев и хвоста черно-белые, голые части шеи ярко-красные.    </vt:lpstr>
      <vt:lpstr>    Сомалийский страус горайо  Характеристика. Сомалийский страус, или горайо , вес колеблется от 105 до 175 килограммов, причем самки крупнее самцов. Самцы редко бывают тяжелее 155 килограммов. Голова небольшая и плоская с большими глазами, снабженными ресницами на верхнем веке, открытыми голыми ушами, плоским прямым клювом, с роговым когтем на надклювье и двумя шпорами на крыльях. Ротовая щель доходит до глаз. Горайо отличается серо-голубой окраской голой шеи и ног, кроме роговых чешуй на передней поверхности плюсны, которые ярко-красного - достигает роста двух с половиной метров цвета. Оперение страуса курчавое; голова, шея, а также большая мозоль на груди, на которую страус опирается, когда ложится - не оперены; бедра покрыты небольшими щетинками.    </vt:lpstr>
      <vt:lpstr>                  Африканский страус  Общая характеристика. Африканский страус — самая крупная из современных птиц: его рост достигает 270 см, масса до 175 кг. Страус имеет плотное телосложение, длинную шею и небольшую уплощённую голову. Клюв прямой, плоский, с роговым «когтем» на надклювье, довольно мягкий. Глаза большие — самые крупные среди наземных животных, с густыми ресницами на верхнем веке. Каждый глаз размером с мозг. Ротовая щель доходит до глаз. Страусы — нелетающие птицы. Для них характерно полное отсутствие и слаборазвитая грудная мускулатура; скелет не пневматичен, за исключением бедренных костей. Крылья у страусов недоразвитые; два пальца на них заканчиваются когтями, или шпорами. Задние конечности длинные и сильные, всего с двумя пальцами. Один из пальцев заканчивается подобием рогового  — на него птица опирается при беге. Оперение у страуса рыхлое и курчавое. Перья растут по всему телу более-менее равномерно, птерилии отсутствуют. Строение пера примитивное: бородки почти не сцеплены друг с другом, поэтому плотных пластинок-опахал не образуется. Не оперены голова, шея и бёдра. На груди также имеется голый участок кожи, грудная мозоль, на которую страус опирается, когда ложится. Цвет оперения у взрослого самца чёрный; перья хвоста и крыльев белые. Самка страуса мельче самца и окрашена однообразно — в серовато-бурые тона; перья крыльев и хвоста — грязно-белые. Страус образует несколько подвидов, которые различаются размерами, цветом кожи на шее, некоторыми чертами биологии — числом яиц в кладке, наличием в гнезде подстилки, строением скорлупы яйца. Страус — единственная современная птица, у которой имеется мочевой пузырь.      </vt:lpstr>
      <vt:lpstr>           Отряд аистообразные  Отряд Аистообразные - Среднего и крупного размера птицы (масса 0,1 - 6 кг) с характерным обликом цапли или аиста: длинноногие, длинношеие и, как правило, с удлиненным клювом. Виды, обитающие в Казахстане, имеют массу от 150 г до 4 кг. Длинные ноги имеют 4 пальца, у которых только основания (чаще всего среднего и наружного пальцев) соединены узкой перепонкой. В полете ноги вытянуты и, далеко выступают за край хвоста. Клюв чаще всего прямой и острый, но бывает серповидно изогнут книзу или расширен на конце в виде лопаточки. Окраска самая разнообразная, но, как правило, одинакова у самцов и самок одного вида. Молодые по окраске отличаются от взрослых, в течение первых 2 - 3 лет жизни.      </vt:lpstr>
      <vt:lpstr>Традиционно аистообразных приписываются семейства:  - Цаплевые  - Молотоглавые - Аистовые - Китоглавые - Ибисовые       </vt:lpstr>
      <vt:lpstr>                 Цаплевые  Характеристика. Ца́плевые (лат. Ardeidae) — семейство птиц отряда аистообразных. В целом семейство имеет ряд общих признаков, но классификация отдельных видов до сих пор затруднена и находится на стадии пересмотра. Цаплевые — живущие на мелководье птицы, обитающие на заболоченных либо медленно текущих водоёмах. Как правило длинноногие, с длинным и узким, приплюснутым с боков клювом и сквозными ноздрями. Они неподвижно стоят в воде и всматриваются в воду, выискивая добычу. Большинство видов гнездится колониями, иногда вперемешку с другими видами птиц. Моногамны, хотя пары обычно держатся только один сезон. Оба родителя строят гнездо — как правило, самец приносит материал для гнезда, а самка занимается его строительством. Также оба родителя насиживают яйца и кормят птенцов. Летают медленно, при этом вытягивают лапы назад, а шею S-образно втягивают в себя, чем отличаются от схожих с ними аистов, ибисов и колпиц, которые наоборот вытягивают голову.      </vt:lpstr>
      <vt:lpstr>               Молотоглавые   Молотогла́в,— птица из отряда аистообразных, выделяемая в отдельное семейство.  Внешний вид. Своим названием молотоглав обязан форме своей головы,которая из-за острого клюва и широкого хохла, устремлённого назад, напоминает молот. Оба пола выглядят одинаково и имеют коричневатое оперение.  Ареал. Молотоглавы живут в Африке, от Сьерры-Леоне и Судана до юга континента, а также на Мадагаскаре и Аравийском полуострове. Время от времени он встречается вблизи поселений и иногда даже позволяет себя гладить или кормить.         </vt:lpstr>
      <vt:lpstr>               Аистовые  Характеристика.А́истовые — семейство птиц из отряда голенастых, охватывающее шесть родов и девятнадцать видов. Семейство аистовых распространено не только в тропиках и субтропиках, но и в умеренных зонах. В Европе гнездятся лишь два вида — белый аист и чёрный аист (Ciconia nigra). Два других вида считаются крайне редкими гостями — желтоклювый клювач (Mycteria ibis) и африканский марабу (Leptoptilos crumeniferus).В основном, аистовые предпочитают жить на открытых пространствах и у водоёмов. Общими признаками семейства я вляются длинные ноги, длинная гибкая шея, а также длинный, конический клюв. Крылья, как правило, широкие и глубоко расчленённые. Все аистовые являются хорошими летунами, умело использующими термики для экономии энергии в полёте. Многие виды ежегодно совершают далёкие перелёты. Пищу аистовые подбирают на ходу с земли. Входят в неё, в основном, небольшие грызуны, амфибии, рыбы, некоторые беспозвоночные и пресмыкающиеся. Некоторые виды аистов, например марабу, питаются также падалью.Большинство видов аистовых — безголосые, единственным производимым ими звуком является стучание клювом. Однако некоторые виды вполне певчие, одним из примеров может послужить чёрный аист.     </vt:lpstr>
      <vt:lpstr>                        Китоглав  Характеристика. Китоглав— птица из отряда аистообразных, единственный представитель семейства китоглавых. Очень крупная птица, её высота в среднем составляет 1,2 м, размах крыльев 2,3 м, а вес 4-7 кг. Обитает в тропических болотах Восточной Африки, где водятся двоякодышащие рыбы протоптеры — его главный корм. Похожий на деревянный башмак клюв делает китоглава искусным мастером рыбной ловли. К сожалению, тот же клюв мешает птице добывать какую-нибудь другую пищу, и, если с привычными кормами становится туго, ей грозит голодная смерть. В отличие от большинства других птиц, глаза китоглава расположены в передней части черепа, а не с двух сторон, что позволяет ему видеть все объемным. В виду массивности клюва птица кладет его на грудь во время отдыха. Места обитания. Республики Центральной Африки от Южного Судана до Западной Эфиопии — Заир, Уганда, Кения, Танзания, и Замбия. Китоглавов видели также в Ботсване.        </vt:lpstr>
      <vt:lpstr>                 Ибисовые  Характеристика. Ибисовые- семейство птиц отр. аистообразных. Включает 30 видов,обитающих в тропической и субтропической зонах всех континентов. Птицы среднего размера (масса от 0,5 до 2 кг), с длинными шеями и ногами. Для большинства (собственно ибисы и др.) характерны длинные, изогнутые книзу клювы, но у колпицы клюв плоский, с лопатообразным расширением на конце. У многих видов голова и часть шеи голые, ярко окрашенные. Из-за слабого развития или отсутствия голосовой мускулатуры гортани некоторые виды немые. Питаются разнообразной животной пищей: червями, моллюсками, ракообразными, насекомыми. Ибисы разыскивают пищу на мелководье, зондируя почву клювом, колпицы ловят рачков и мелких рыбок в верхних слоях воды. Гнездятся колониями на деревьях, кустах, заломах тростника, реже на скалах или на земле. В кладке 2–3 (редко 4) яйца, насиживают оба родителя 20–30 сут. В России гнездятся колпица и каравайка, они редки и внесены в Красную книгу России.    </vt:lpstr>
      <vt:lpstr>Соколообра́зные, или дневны́е хи́щные пти́цы   Внешний вид. Соколообразные отличаются своим крепким телосложением и широкой грудью . Мускулатура лап и груди очень развита, голова большая и круглая. Шея короткая и крепкая. Глаза и ноздри крупные. Птицы из отряда соколообразных известны своим очень развитым зрением. Покрытый у основания голой кожей короткий и сильный клюв, выгнутый вниз. Лапы короткие, сильные, с длинными пальцами, увенчанными острыми когтями. У некоторых видов лапы покрыты перьями. Переход из молодого во взрослое оперение совершается в нескольких фазах. Питание. Преимущественно все виды этого отряда питаются мясом. Большинство охотится на млекопитающих и птиц кружит в воздухе, выжидая добычу, заметив летящую птицу подходящего размера, бросается вниз "камнем", складывая крылья, при этом может развивать скорость около 280 км/час), реже питаются насекомыми - кобчик, осоед или пресмыкающимися - змееяд. Грифы питаются падалью. Некоторые виды грифов умеют парить, используя восходящие потоки воздуха, нагретого солнцем. Распространение и статус популяции. Представители соколообразных встречаются по всему миру за исключением Антарктиды. Многие виды соколообразных находятся под угрозой вымирания.       </vt:lpstr>
      <vt:lpstr>  Отряд содержит четыре семейства                                      -семейство секретари  — 1 вид: птица-секретар            -семейство скопиные  — 1 вид: скопа            -семейство соколиные — соколы            -семейство ястребиные — ястребы  </vt:lpstr>
      <vt:lpstr>                           Секретари  Характеристика. Длина птицы-секретаря насчитывает от 125 до 150 см, , а вес достигает почти 4 кг. Размах крыльев составляет примерно 210 см. Самым заметным признаком являются чёрные перья на голове, которые поднимаются во время брачного периода. также особенностью этого периода считается то, что птицы-секретари издают рычащие и каркающие звуки. Окраска их оперения на шее и животе серая и становится темнее по мере приближения к хвосту. Вокруг глаз и до клюва оперения нет и виднаоранжеваякожа. Распространение Ареал птиц-секретарей расположен в Африке и простирается от южных границ Сахары до Южной Африки. Прежде всего их можно встретить в саваннах и схожих местностях. Вблизи людских селений их популяции, как правило, невелики, так как многие гнёзда разоряются.       </vt:lpstr>
      <vt:lpstr>             Скопиные  Характеристика. Единственный вид семейства — скопа имеет почти космополитическое распространение. Встречается вблизи водоемов в Евразии и Северной Америке (кроме тундр), в Австралии и на прилежащих островах, в некоторых прибрежных районах Африки. На севере, где водоемы на зиму замерзают, перелетна. Скопа элегантна: крылья острые и длинные, общая длина 55—60 см, масса 1,3—1,9 кг. Нижняя сторона тела желтовато-белая, с бурой полосой через зоб, по бокам белой головы черные полосы, на затылке небольшой хохол. Спина бурая. Глаза желтые.   </vt:lpstr>
      <vt:lpstr>                  Соколиные   Характеристика. Семейство птиц отряд. соколообразные подсемейства, 5 родов, 60 видов. Распространены повсеместно, кроме Антарктики. Населяют преимущественно открытые ландшафты, лесные опушки. В России 1 род, 9 видов. Дл. 15—66 см, масса от 50 г до 3 кг. Окраска самцов и самок одинаковая, они отличаются только размерами. На надклювье хорошо развит зубец. Глаза чёрные, ноги жёлтые, под глазами тёмные полоски – «усы». Полёт у этих птиц стремительный, прямолинейный, с частыми резкими взмахами крыльев. Добычу высматривают с воздуха, высоких деревьев. Питаются животной пищей. Мелкие соколы (кобчики, чеглоки) – энтомофаги (питаются насекомыми), крупные (кречет, сапсан, дербник) ловят птиц и млекопитающих, подчас крупнее их самих. Способ охоты – резкий бросок на большой скорости. Мелкую добычу захватывают клювом, крупную – оглушают ударом когтей и лишь затем умерщвляют. Подавляющее большинство гнездятся изолированно, мелкие соколы-энтомофаги могут образовывать небольшие колонии. Гнёзда устраивают на деревьях, скалах. Очень часто занимают гнёзда других видов птиц. В кладке 2—6, у мелких видов до 8 яиц. Насиживает в основном самка в течение 4—6 недель. 4 вида внесены в Красную книгу МСОП.</vt:lpstr>
      <vt:lpstr>                Ястребиные  Характеристика. Ястреби́ные — семейство соколообразных птиц. Встречаются на всех континентах кроме Антарктиды и некоторых океанических островов, наиболее разнообразны и многочисленны в тропиках. Есть виды-космополиты, ареал которых охватывает несколько частей света, островные формы имеют точечный ареал. Встречаются в самых разнообразных типах ландшафтов: лесах, тундрах, степях, пустынях, в горах до высоты 7000 метров над уровнем моря. Типичные хищники с внешним видом орла, канюка, коршуна, ястреба, грифа, с широким диапазоном варьирования морфологических признаков и особенностей образа жизни. Слово «ястреб», несомненно, произошло от глагола «истреблять». Размеры значительно разнообразны. Голосовые мышцы хорошо развиты, ястребиные могут издавать разнообразные звуки, обычно высокого тембра, хорошо слышимые на большом расстоянии. Клюв сжат с боков, конёк надклювья ближе к вершине резко изогнут книзу, подклювье же прямое. Глаза крупные (примерно 1 % массы тела), заметно направленные вперед, что обеспечивает большое поле бинокулярного зрения. Острота зрения превосходит человеческую примерно в 8 раз. Оперение жесткое, контурные перья с хорошо развитой пуховой частью и побочным стержнем. Практически все виды плотоядные. Исключение — африканский грифовый орлан, или пальмовый гриф преимущественно плодами нескольких видов пальм. Многие виды специализированы. Энтомофагами являются осоеды и дымчатые коршуны, ихтиофагами — орлаы, миофагами — многие канюки, «светлые» луни), герпетофагами змееяды и орел-скоморох, орнитофагами — ястребы и болотный лунь, падальщиками — грифы. Но большинство — полифаги с широким спектром питания. Способы кормодобывания разнообразны. Непереваренные остатки пищи — кости, шерсть, перья, хитин — выделяются в виде погадок.</vt:lpstr>
      <vt:lpstr>Загадки про птиц  1. И петь не поёт, и летать не летает... За что же тогда его птицей считают?   2. Кто на ёлке, на суку Счёт ведёт: ку-ку, ку-ку?"«  3. Это старый наш знакомый: Он живет на крыше дома – Длинноногий, длинноносый, Длинношеий, безголосый. Он летает на охоту За лягушками к болоту.  4. Чик - чирик! К зернышкам прыг! Клюй, не робей! Кто это?          </vt:lpstr>
      <vt:lpstr>5. В пёстрой одежонке,  В красненькой шапчонке  По лесу летает,  В барабан играет.  6. Два огромных страшных глаза  Кругом вертит голова,  Ты её узнаешь сразу,  Коль заухает ...  7. Всех перелетных птиц черней, чистит пашню от червей.  8. Хвост раскрылся сам собой,  Словно веер расписной.  У хвоста есть властелин,  А зовут его ...  9. Белый ворот, чёрный фрак.  Кто забрёл в наш зоопарк?  Это житель южных льдин,  Называемый ...  10. Над волной она летает,  Рыбу из воды хватает,  Провожает корабли  И встречает близ земли.</vt:lpstr>
      <vt:lpstr>Хотелось бы закончить стихотворением  «Просьба» Заболоцкого.   Раненая птица в руки не давалась,  Раненая птица птицей оставалась. Этот сон давнишний до сих пор мне снится: На траве кровавой вздрагивала птица. Птицы, рыбы, звери в душу людям смотрят. Вы их жалейте люди! Не убивайте зря!  Ведь небо без птиц – не небо, А море без рыб – не море, А земля без зверей – не земля. Люди-исполины, люди-великаны, Есть у вас винтовки, сети и капканы. Есть у вас бесстрашье, сила есть навечно. И должно быть сердце. Сердце человечье! Люди-человеки, страны и народы,  Мы теперь навеки должники природы! Надо с этим долгом как-то расплатиться, Пусть расправит крылья раненая птица!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«ПерелЁтные птицы» </dc:title>
  <cp:lastModifiedBy>Олька</cp:lastModifiedBy>
  <cp:revision>70</cp:revision>
  <dcterms:modified xsi:type="dcterms:W3CDTF">2011-04-06T18:11:57Z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1168794</vt:lpwstr>
  </property>
  <property fmtid="{D5CDD505-2E9C-101B-9397-08002B2CF9AE}" name="NXPowerLiteSettings" pid="3">
    <vt:lpwstr>F6000400038000</vt:lpwstr>
  </property>
  <property fmtid="{D5CDD505-2E9C-101B-9397-08002B2CF9AE}" name="NXPowerLiteVersion" pid="4">
    <vt:lpwstr>D4.3.1</vt:lpwstr>
  </property>
</Properties>
</file>