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72" r:id="rId2"/>
    <p:sldId id="280" r:id="rId3"/>
    <p:sldId id="283" r:id="rId4"/>
    <p:sldId id="273" r:id="rId5"/>
    <p:sldId id="270" r:id="rId6"/>
    <p:sldId id="258" r:id="rId7"/>
    <p:sldId id="259" r:id="rId8"/>
    <p:sldId id="260" r:id="rId9"/>
    <p:sldId id="261" r:id="rId10"/>
    <p:sldId id="277" r:id="rId11"/>
    <p:sldId id="267" r:id="rId12"/>
    <p:sldId id="274" r:id="rId13"/>
    <p:sldId id="275" r:id="rId14"/>
    <p:sldId id="276" r:id="rId15"/>
    <p:sldId id="271" r:id="rId16"/>
    <p:sldId id="265" r:id="rId17"/>
    <p:sldId id="282" r:id="rId18"/>
    <p:sldId id="281" r:id="rId19"/>
    <p:sldId id="262" r:id="rId20"/>
    <p:sldId id="264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434"/>
    <a:srgbClr val="9E0000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8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F14BE-A183-4BB6-BAED-0F483D55747F}" type="datetimeFigureOut">
              <a:rPr lang="ru-RU" smtClean="0"/>
              <a:pPr/>
              <a:t>22.04.2013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ADA5201-AA88-453E-9F0F-4267E4473C8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F14BE-A183-4BB6-BAED-0F483D55747F}" type="datetimeFigureOut">
              <a:rPr lang="ru-RU" smtClean="0"/>
              <a:pPr/>
              <a:t>22.04.2013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A5201-AA88-453E-9F0F-4267E4473C8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F14BE-A183-4BB6-BAED-0F483D55747F}" type="datetimeFigureOut">
              <a:rPr lang="ru-RU" smtClean="0"/>
              <a:pPr/>
              <a:t>22.04.2013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A5201-AA88-453E-9F0F-4267E4473C8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F14BE-A183-4BB6-BAED-0F483D55747F}" type="datetimeFigureOut">
              <a:rPr lang="ru-RU" smtClean="0"/>
              <a:pPr/>
              <a:t>22.04.2013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A5201-AA88-453E-9F0F-4267E4473C8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F14BE-A183-4BB6-BAED-0F483D55747F}" type="datetimeFigureOut">
              <a:rPr lang="ru-RU" smtClean="0"/>
              <a:pPr/>
              <a:t>22.04.2013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ADA5201-AA88-453E-9F0F-4267E4473C8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F14BE-A183-4BB6-BAED-0F483D55747F}" type="datetimeFigureOut">
              <a:rPr lang="ru-RU" smtClean="0"/>
              <a:pPr/>
              <a:t>22.04.2013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A5201-AA88-453E-9F0F-4267E4473C8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F14BE-A183-4BB6-BAED-0F483D55747F}" type="datetimeFigureOut">
              <a:rPr lang="ru-RU" smtClean="0"/>
              <a:pPr/>
              <a:t>22.04.2013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A5201-AA88-453E-9F0F-4267E4473C8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F14BE-A183-4BB6-BAED-0F483D55747F}" type="datetimeFigureOut">
              <a:rPr lang="ru-RU" smtClean="0"/>
              <a:pPr/>
              <a:t>22.04.2013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A5201-AA88-453E-9F0F-4267E4473C8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F14BE-A183-4BB6-BAED-0F483D55747F}" type="datetimeFigureOut">
              <a:rPr lang="ru-RU" smtClean="0"/>
              <a:pPr/>
              <a:t>22.04.2013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A5201-AA88-453E-9F0F-4267E4473C8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F14BE-A183-4BB6-BAED-0F483D55747F}" type="datetimeFigureOut">
              <a:rPr lang="ru-RU" smtClean="0"/>
              <a:pPr/>
              <a:t>22.04.2013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A5201-AA88-453E-9F0F-4267E4473C8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F14BE-A183-4BB6-BAED-0F483D55747F}" type="datetimeFigureOut">
              <a:rPr lang="ru-RU" smtClean="0"/>
              <a:pPr/>
              <a:t>22.04.2013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ADA5201-AA88-453E-9F0F-4267E4473C8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3BF14BE-A183-4BB6-BAED-0F483D55747F}" type="datetimeFigureOut">
              <a:rPr lang="ru-RU" smtClean="0"/>
              <a:pPr/>
              <a:t>22.04.2013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ADA5201-AA88-453E-9F0F-4267E4473C8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HP\Videos\Sexavet%20Memmedov%20Xari%20Bulbul.mp4" TargetMode="External"/><Relationship Id="rId5" Type="http://schemas.openxmlformats.org/officeDocument/2006/relationships/image" Target="../media/image43.jpeg"/><Relationship Id="rId4" Type="http://schemas.openxmlformats.org/officeDocument/2006/relationships/image" Target="../media/image4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jpeg"/><Relationship Id="rId7" Type="http://schemas.openxmlformats.org/officeDocument/2006/relationships/image" Target="../media/image49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jpeg"/><Relationship Id="rId4" Type="http://schemas.openxmlformats.org/officeDocument/2006/relationships/image" Target="../media/image5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gif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7" Type="http://schemas.openxmlformats.org/officeDocument/2006/relationships/image" Target="../media/image73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jpeg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7.jpeg"/><Relationship Id="rId4" Type="http://schemas.openxmlformats.org/officeDocument/2006/relationships/image" Target="../media/image7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13" Type="http://schemas.openxmlformats.org/officeDocument/2006/relationships/image" Target="../media/image34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12" Type="http://schemas.openxmlformats.org/officeDocument/2006/relationships/image" Target="../media/image33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11" Type="http://schemas.openxmlformats.org/officeDocument/2006/relationships/image" Target="../media/image32.jpeg"/><Relationship Id="rId5" Type="http://schemas.openxmlformats.org/officeDocument/2006/relationships/image" Target="../media/image26.jpeg"/><Relationship Id="rId10" Type="http://schemas.openxmlformats.org/officeDocument/2006/relationships/image" Target="../media/image31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images (1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5" name="TextBox 4"/>
          <p:cNvSpPr txBox="1"/>
          <p:nvPr/>
        </p:nvSpPr>
        <p:spPr>
          <a:xfrm>
            <a:off x="2428860" y="1928802"/>
            <a:ext cx="5617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ПОЗНАНИЕ</a:t>
            </a:r>
            <a:endParaRPr lang="en-US" sz="4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МИРА</a:t>
            </a:r>
            <a:endParaRPr lang="ru-RU" sz="4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488" y="3429000"/>
            <a:ext cx="567173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ШКОЛА 240</a:t>
            </a:r>
            <a:endParaRPr lang="en-US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3600" b="1" dirty="0" smtClean="0">
              <a:solidFill>
                <a:srgbClr val="007434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/>
              <a:t>УЧ. НАЧ. КЛАССОВ</a:t>
            </a:r>
            <a:endParaRPr lang="en-US" sz="2000" b="1" dirty="0" smtClean="0"/>
          </a:p>
          <a:p>
            <a:r>
              <a:rPr lang="ru-RU" sz="2000" b="1" dirty="0" smtClean="0"/>
              <a:t>   </a:t>
            </a:r>
            <a:r>
              <a:rPr lang="ru-RU" sz="4400" b="1" dirty="0" smtClean="0">
                <a:solidFill>
                  <a:srgbClr val="C00000"/>
                </a:solidFill>
              </a:rPr>
              <a:t>Мамедова </a:t>
            </a:r>
            <a:r>
              <a:rPr lang="ru-RU" sz="4400" b="1" dirty="0" err="1" smtClean="0">
                <a:solidFill>
                  <a:srgbClr val="C00000"/>
                </a:solidFill>
              </a:rPr>
              <a:t>Эльмира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imagesCAM7428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11" name="Sexavet Memmedov Xari Bulbul.mp4">
            <a:hlinkClick r:id="" action="ppaction://media"/>
          </p:cNvPr>
          <p:cNvPicPr>
            <a:picLocks noGrp="1" noRot="1" noChangeAspect="1"/>
          </p:cNvPicPr>
          <p:nvPr>
            <p:ph sz="quarter"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928926" y="2428868"/>
            <a:ext cx="3048000" cy="2286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928926" y="1643050"/>
            <a:ext cx="2856744" cy="584775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i="1" dirty="0" smtClean="0">
                <a:ln w="11430"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 за работу!</a:t>
            </a:r>
            <a:endParaRPr lang="ru-RU" sz="3200" b="1" i="1" dirty="0">
              <a:ln w="11430"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1321509269_xaribyu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86116" y="4929198"/>
            <a:ext cx="2571768" cy="16819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6829444" cy="571480"/>
          </a:xfrm>
        </p:spPr>
        <p:txBody>
          <a:bodyPr>
            <a:normAutofit/>
          </a:bodyPr>
          <a:lstStyle/>
          <a:p>
            <a:pPr algn="ctr"/>
            <a:r>
              <a:rPr lang="ru-RU" sz="28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Рабочий лист № 1</a:t>
            </a:r>
            <a:endParaRPr lang="ru-RU" sz="2800" b="1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357166"/>
            <a:ext cx="9144000" cy="63579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1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соедините банкноту и денежную единицу на ней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</p:txBody>
      </p:sp>
      <p:pic>
        <p:nvPicPr>
          <p:cNvPr id="5" name="Рисунок 4" descr="1242238013_20-za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3071810"/>
            <a:ext cx="1143008" cy="571504"/>
          </a:xfrm>
          <a:prstGeom prst="rect">
            <a:avLst/>
          </a:prstGeom>
        </p:spPr>
      </p:pic>
      <p:pic>
        <p:nvPicPr>
          <p:cNvPr id="6" name="Рисунок 5" descr="images (28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1643050"/>
            <a:ext cx="1143008" cy="571504"/>
          </a:xfrm>
          <a:prstGeom prst="rect">
            <a:avLst/>
          </a:prstGeom>
        </p:spPr>
      </p:pic>
      <p:pic>
        <p:nvPicPr>
          <p:cNvPr id="7" name="Рисунок 6" descr="images (23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2357430"/>
            <a:ext cx="1143008" cy="571504"/>
          </a:xfrm>
          <a:prstGeom prst="rect">
            <a:avLst/>
          </a:prstGeom>
        </p:spPr>
      </p:pic>
      <p:pic>
        <p:nvPicPr>
          <p:cNvPr id="8" name="Рисунок 7" descr="images (86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20" y="928670"/>
            <a:ext cx="1143008" cy="57150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43108" y="928670"/>
            <a:ext cx="52864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Дворец Ширваншахов и Девичья башня</a:t>
            </a:r>
            <a:endParaRPr lang="ru-RU" sz="20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3108" y="1643050"/>
            <a:ext cx="50724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Азербайджанские народные инструменты</a:t>
            </a:r>
            <a:endParaRPr lang="ru-RU" sz="20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14546" y="2214554"/>
            <a:ext cx="73580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Символы могущества- меч , шлем и щит. Символ мира – цветок  «Хары Бюль-бюль»</a:t>
            </a:r>
            <a:endParaRPr lang="ru-RU" sz="20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14546" y="2928934"/>
            <a:ext cx="68734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Фасад здания музея Азербайджанской литературы имени</a:t>
            </a: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Низами Гянджеви</a:t>
            </a:r>
            <a:endParaRPr lang="ru-RU" sz="20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3643314"/>
            <a:ext cx="607219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Сделайте фонетический разбор слова  </a:t>
            </a: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МАНАТ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 -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А -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Н  -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А  -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Т  -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5286388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Мама дала Фархаду 1 манат. Он купил        за 30 гяпиков,            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по 20 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гяпиков.   Сколько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сдачи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получил Фархад?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Решение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Vs-483-90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72066" y="4786322"/>
            <a:ext cx="561555" cy="928694"/>
          </a:xfrm>
          <a:prstGeom prst="rect">
            <a:avLst/>
          </a:prstGeom>
        </p:spPr>
      </p:pic>
      <p:pic>
        <p:nvPicPr>
          <p:cNvPr id="17" name="Рисунок 16" descr="cuaderno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072330" y="5000636"/>
            <a:ext cx="714380" cy="714380"/>
          </a:xfrm>
          <a:prstGeom prst="rect">
            <a:avLst/>
          </a:prstGeom>
        </p:spPr>
      </p:pic>
      <p:pic>
        <p:nvPicPr>
          <p:cNvPr id="18" name="Рисунок 17" descr="cuaderno.pn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58082" y="5286388"/>
            <a:ext cx="714380" cy="714380"/>
          </a:xfrm>
          <a:prstGeom prst="rect">
            <a:avLst/>
          </a:prstGeom>
        </p:spPr>
      </p:pic>
      <p:pic>
        <p:nvPicPr>
          <p:cNvPr id="19" name="Рисунок 18" descr="dgg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EFC"/>
              </a:clrFrom>
              <a:clrTo>
                <a:srgbClr val="FFFEFC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143768" y="285728"/>
            <a:ext cx="1714512" cy="1762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42852"/>
            <a:ext cx="6786610" cy="4397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Рабочий лист № 2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500042"/>
            <a:ext cx="8686800" cy="53768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1)Восстановите пословицу:</a:t>
            </a:r>
          </a:p>
          <a:p>
            <a:pPr>
              <a:buNone/>
            </a:pPr>
            <a:r>
              <a:rPr lang="en-US" sz="2000" b="1" i="1" dirty="0" smtClean="0">
                <a:solidFill>
                  <a:srgbClr val="007434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b="1" i="1" dirty="0" smtClean="0">
                <a:solidFill>
                  <a:srgbClr val="007434"/>
                </a:solidFill>
                <a:latin typeface="Times New Roman" pitchFamily="18" charset="0"/>
                <a:cs typeface="Times New Roman" pitchFamily="18" charset="0"/>
              </a:rPr>
              <a:t>НЕ ИМЕЙ    …    …  , А ИМЕЙ  …  ….</a:t>
            </a:r>
          </a:p>
          <a:p>
            <a:pPr>
              <a:buNone/>
            </a:pP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2) Какая банкнота символизирует образование и будущее государства?</a:t>
            </a:r>
          </a:p>
          <a:p>
            <a:pPr>
              <a:buNone/>
            </a:pP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(наклей)</a:t>
            </a:r>
          </a:p>
          <a:p>
            <a:pPr>
              <a:buNone/>
            </a:pP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3) В                      у Лейлы имеются монеты . 3 монеты по 20 гяпиков и 2           монеты   по  50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гяпи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ов.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Какие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из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изображенных  предметов Лейла может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купить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на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эти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деньги?</a:t>
            </a:r>
          </a:p>
          <a:p>
            <a:pPr>
              <a:buNone/>
            </a:pPr>
            <a:r>
              <a:rPr lang="en-US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pPr>
              <a:buNone/>
            </a:pP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agesCA9AQCJ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2643182"/>
            <a:ext cx="1071570" cy="904686"/>
          </a:xfrm>
          <a:prstGeom prst="rect">
            <a:avLst/>
          </a:prstGeom>
        </p:spPr>
      </p:pic>
      <p:pic>
        <p:nvPicPr>
          <p:cNvPr id="6" name="Рисунок 5" descr="imagesCAFH0Q3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4786322"/>
            <a:ext cx="2203517" cy="1447798"/>
          </a:xfrm>
          <a:prstGeom prst="rect">
            <a:avLst/>
          </a:prstGeom>
        </p:spPr>
      </p:pic>
      <p:pic>
        <p:nvPicPr>
          <p:cNvPr id="7" name="Рисунок 6" descr="untitled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8992" y="4714884"/>
            <a:ext cx="1428760" cy="1547534"/>
          </a:xfrm>
          <a:prstGeom prst="rect">
            <a:avLst/>
          </a:prstGeom>
        </p:spPr>
      </p:pic>
      <p:pic>
        <p:nvPicPr>
          <p:cNvPr id="8" name="Рисунок 7" descr="imagesCATVC0US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7884" y="4714884"/>
            <a:ext cx="2286000" cy="17145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8596" y="6215082"/>
            <a:ext cx="8177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40 гяпик                                           1 манат                                            1манат 80 гяпик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543956" cy="500042"/>
          </a:xfrm>
        </p:spPr>
        <p:txBody>
          <a:bodyPr>
            <a:noAutofit/>
          </a:bodyPr>
          <a:lstStyle/>
          <a:p>
            <a:pPr algn="ctr"/>
            <a:r>
              <a:rPr lang="ru-RU" sz="28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Рабочий лист № 3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571480"/>
            <a:ext cx="9144000" cy="62865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en-US" dirty="0" smtClean="0"/>
              <a:t>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1)Наклейте бумажные знаки  по убывающей и отнимите их:</a:t>
            </a:r>
          </a:p>
          <a:p>
            <a:pPr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2)На какой банкноте изображены народные инструменты Азербайджана? </a:t>
            </a:r>
          </a:p>
          <a:p>
            <a:pPr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>(наклей)</a:t>
            </a:r>
          </a:p>
          <a:p>
            <a:pPr>
              <a:buNone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3)Разыграйте сценку: «Купля-продажа»</a:t>
            </a:r>
          </a:p>
          <a:p>
            <a:pPr>
              <a:buNone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66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15074" y="5000636"/>
            <a:ext cx="1928826" cy="16430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472518" cy="5714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Рабочий лист № 4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428604"/>
            <a:ext cx="9001156" cy="64293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300" b="1" i="1" dirty="0" smtClean="0">
                <a:latin typeface="Times New Roman" pitchFamily="18" charset="0"/>
                <a:cs typeface="Times New Roman" pitchFamily="18" charset="0"/>
              </a:rPr>
              <a:t>1)Напишите значения монет по нарастающей и сложите их:</a:t>
            </a:r>
          </a:p>
          <a:p>
            <a:pPr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__      __       __       __       __       __ =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____</a:t>
            </a:r>
          </a:p>
          <a:p>
            <a:pPr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None/>
            </a:pPr>
            <a:r>
              <a:rPr lang="en-US" sz="22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Сравни: 1 манат              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____</a:t>
            </a:r>
          </a:p>
          <a:p>
            <a:pPr>
              <a:buNone/>
            </a:pPr>
            <a:r>
              <a:rPr lang="en-US" sz="22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2) На какой азербайджанской банкноте изображен цветок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«</a:t>
            </a:r>
            <a: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Хары- Бюльбюль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» занесенный в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красную книгу и произрастающий в 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Нагорном Карабахе</a:t>
            </a:r>
          </a:p>
          <a:p>
            <a:pPr>
              <a:buNone/>
            </a:pPr>
            <a:endParaRPr lang="en-US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(наклей)</a:t>
            </a:r>
            <a:endParaRPr lang="en-US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3) Восстановите пословицу: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  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«Мал                        , да дорог»</a:t>
            </a:r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71736" y="1500174"/>
            <a:ext cx="642942" cy="642942"/>
          </a:xfrm>
          <a:prstGeom prst="rect">
            <a:avLst/>
          </a:prstGeom>
          <a:ln w="28575"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" name="Рисунок 4" descr="imagesCAPMCFI9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00760" y="3429000"/>
            <a:ext cx="2076450" cy="2200275"/>
          </a:xfrm>
          <a:prstGeom prst="rect">
            <a:avLst/>
          </a:prstGeom>
        </p:spPr>
      </p:pic>
      <p:pic>
        <p:nvPicPr>
          <p:cNvPr id="6" name="Рисунок 5" descr="images (40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6646" y="5500702"/>
            <a:ext cx="1407840" cy="1147757"/>
          </a:xfrm>
          <a:prstGeom prst="rect">
            <a:avLst/>
          </a:prstGeom>
        </p:spPr>
      </p:pic>
      <p:pic>
        <p:nvPicPr>
          <p:cNvPr id="7" name="Рисунок 6" descr="ghedhh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5918" y="2571744"/>
            <a:ext cx="1500198" cy="1357322"/>
          </a:xfrm>
          <a:prstGeom prst="rect">
            <a:avLst/>
          </a:prstGeom>
        </p:spPr>
      </p:pic>
      <p:pic>
        <p:nvPicPr>
          <p:cNvPr id="8" name="Рисунок 7" descr="lhjfgfd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2571744"/>
            <a:ext cx="1500198" cy="13573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imagesCAW2U6SQ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14612" y="1785926"/>
            <a:ext cx="4400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 теперь    отдохнём!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1335878323_1334863013_miscellaneous1424wc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488" y="571480"/>
            <a:ext cx="1071570" cy="958773"/>
          </a:xfrm>
          <a:prstGeom prst="rect">
            <a:avLst/>
          </a:prstGeom>
        </p:spPr>
      </p:pic>
      <p:pic>
        <p:nvPicPr>
          <p:cNvPr id="11" name="Рисунок 10" descr="1335878344_1334863073_miscellaneous1513nx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7884" y="571480"/>
            <a:ext cx="1023938" cy="10853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imagesCAYZQH5F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068015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714348" y="1714488"/>
            <a:ext cx="2857520" cy="1000124"/>
          </a:xfrm>
          <a:prstGeom prst="rect">
            <a:avLst/>
          </a:prstGeom>
        </p:spPr>
        <p:txBody>
          <a:bodyPr spcFirstLastPara="1" bIns="91440" numCol="1" anchor="b" anchorCtr="0">
            <a:prstTxWarp prst="textArchUp">
              <a:avLst/>
            </a:prstTxWarp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1" u="none" strike="noStrike" kern="1200" cap="none" spc="0" normalizeH="0" baseline="0" noProof="0" dirty="0" smtClean="0">
                <a:ln w="11430">
                  <a:solidFill>
                    <a:srgbClr val="0070C0"/>
                  </a:solidFill>
                </a:ln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Блиц-опрос</a:t>
            </a:r>
            <a:endParaRPr kumimoji="0" lang="ru-RU" sz="4000" b="1" i="1" u="none" strike="noStrike" kern="1200" cap="none" spc="0" normalizeH="0" baseline="0" noProof="0" dirty="0">
              <a:ln w="11430">
                <a:solidFill>
                  <a:srgbClr val="0070C0"/>
                </a:solidFill>
              </a:ln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9" name="Рисунок 8" descr="untitled.bmp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7224" y="2571744"/>
            <a:ext cx="2361905" cy="19333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57422" y="1000108"/>
            <a:ext cx="43161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Где  хранить деньги?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ages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1928802"/>
            <a:ext cx="2571768" cy="1847850"/>
          </a:xfrm>
          <a:prstGeom prst="rect">
            <a:avLst/>
          </a:prstGeom>
        </p:spPr>
      </p:pic>
      <p:pic>
        <p:nvPicPr>
          <p:cNvPr id="7" name="Рисунок 6" descr="pic7962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2285992"/>
            <a:ext cx="3527131" cy="3286148"/>
          </a:xfrm>
          <a:prstGeom prst="rect">
            <a:avLst/>
          </a:prstGeom>
        </p:spPr>
      </p:pic>
      <p:pic>
        <p:nvPicPr>
          <p:cNvPr id="8" name="Рисунок 7" descr="21ecba1fb621 (1)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143000" y="-1142999"/>
            <a:ext cx="6857998" cy="9144000"/>
          </a:xfrm>
          <a:prstGeom prst="rect">
            <a:avLst/>
          </a:prstGeom>
        </p:spPr>
      </p:pic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CA05J1EC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137984"/>
            <a:ext cx="9144000" cy="67200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00232" y="1285860"/>
            <a:ext cx="5143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u="sng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Итог и  обобщение</a:t>
            </a:r>
            <a:endParaRPr lang="ru-RU" sz="3600" b="1" i="1" u="sng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1345106214_azerbaijani_manat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EAF0FC"/>
              </a:clrFrom>
              <a:clrTo>
                <a:srgbClr val="EAF0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0232" y="2500306"/>
            <a:ext cx="4500594" cy="31765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6_09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369009" y="2928934"/>
            <a:ext cx="2863181" cy="3929066"/>
          </a:xfrm>
        </p:spPr>
      </p:pic>
      <p:pic>
        <p:nvPicPr>
          <p:cNvPr id="5" name="Рисунок 4" descr="66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71744"/>
            <a:ext cx="3286084" cy="4286256"/>
          </a:xfrm>
          <a:prstGeom prst="rect">
            <a:avLst/>
          </a:prstGeom>
        </p:spPr>
      </p:pic>
      <p:pic>
        <p:nvPicPr>
          <p:cNvPr id="6" name="Рисунок 5" descr="8553020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6500" y="3071810"/>
            <a:ext cx="2857500" cy="3786190"/>
          </a:xfrm>
          <a:prstGeom prst="rect">
            <a:avLst/>
          </a:prstGeom>
        </p:spPr>
      </p:pic>
      <p:pic>
        <p:nvPicPr>
          <p:cNvPr id="7" name="Рисунок 6" descr="images (98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3214678" cy="2500306"/>
          </a:xfrm>
          <a:prstGeom prst="rect">
            <a:avLst/>
          </a:prstGeom>
        </p:spPr>
      </p:pic>
      <p:pic>
        <p:nvPicPr>
          <p:cNvPr id="8" name="Рисунок 7" descr="images (95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43636" y="0"/>
            <a:ext cx="3000364" cy="3071810"/>
          </a:xfrm>
          <a:prstGeom prst="rect">
            <a:avLst/>
          </a:prstGeom>
        </p:spPr>
      </p:pic>
      <p:pic>
        <p:nvPicPr>
          <p:cNvPr id="9" name="Рисунок 8" descr="clp138233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14678" y="0"/>
            <a:ext cx="2976570" cy="307181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21ecba1fb621 (1)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 rot="5400000">
            <a:off x="1143000" y="-1143000"/>
            <a:ext cx="6858000" cy="9144000"/>
          </a:xfrm>
        </p:spPr>
      </p:pic>
      <p:sp>
        <p:nvSpPr>
          <p:cNvPr id="5" name="Прямоугольник 4"/>
          <p:cNvSpPr/>
          <p:nvPr/>
        </p:nvSpPr>
        <p:spPr>
          <a:xfrm>
            <a:off x="1285852" y="642918"/>
            <a:ext cx="67151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en-US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Наши национальные денежные знаки.</a:t>
            </a:r>
            <a:endParaRPr lang="ru-RU" sz="3200" b="1" dirty="0">
              <a:solidFill>
                <a:srgbClr val="00B0F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1714488"/>
            <a:ext cx="8001057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0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Стандарт 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2.2.4. Различает национальные денежные знаки по их номинальной стоимости.</a:t>
            </a:r>
          </a:p>
          <a:p>
            <a:pPr>
              <a:buNone/>
            </a:pPr>
            <a:r>
              <a:rPr lang="ru-RU" sz="20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1. свободно различает национальные денежные знаки , манаты и гяпики по их номинальной стоимости.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2. Производит расчеты с деньгами.</a:t>
            </a:r>
          </a:p>
          <a:p>
            <a:pPr>
              <a:buNone/>
            </a:pPr>
            <a:r>
              <a:rPr lang="ru-RU" sz="24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Интеграция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Математика 1.1.1., 4.2.3.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Русский язык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30474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57158" y="500042"/>
            <a:ext cx="3447660" cy="2643206"/>
          </a:xfrm>
        </p:spPr>
      </p:pic>
      <p:pic>
        <p:nvPicPr>
          <p:cNvPr id="5" name="Рисунок 4" descr="cgfxh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571480"/>
            <a:ext cx="3500462" cy="2500330"/>
          </a:xfrm>
          <a:prstGeom prst="rect">
            <a:avLst/>
          </a:prstGeom>
        </p:spPr>
      </p:pic>
      <p:pic>
        <p:nvPicPr>
          <p:cNvPr id="6" name="Рисунок 5" descr="1266299578_0256.230x172.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3571876"/>
            <a:ext cx="3643338" cy="2781308"/>
          </a:xfrm>
          <a:prstGeom prst="rect">
            <a:avLst/>
          </a:prstGeom>
        </p:spPr>
      </p:pic>
      <p:pic>
        <p:nvPicPr>
          <p:cNvPr id="7" name="Рисунок 6" descr="evro-235x30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3438" y="3357562"/>
            <a:ext cx="357190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2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images (3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TextBox 4"/>
          <p:cNvSpPr txBox="1"/>
          <p:nvPr/>
        </p:nvSpPr>
        <p:spPr>
          <a:xfrm>
            <a:off x="2714613" y="2285993"/>
            <a:ext cx="4572032" cy="857256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r>
              <a:rPr lang="ru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4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3108" y="3357562"/>
            <a:ext cx="63579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7434"/>
                </a:solidFill>
                <a:latin typeface="Times New Roman" pitchFamily="18" charset="0"/>
                <a:cs typeface="Times New Roman" pitchFamily="18" charset="0"/>
              </a:rPr>
              <a:t>Ознакомьтесь с денежными</a:t>
            </a:r>
          </a:p>
          <a:p>
            <a:pPr algn="ctr"/>
            <a:r>
              <a:rPr lang="ru-RU" sz="3600" b="1" i="1" dirty="0" smtClean="0">
                <a:solidFill>
                  <a:srgbClr val="007434"/>
                </a:solidFill>
                <a:latin typeface="Times New Roman" pitchFamily="18" charset="0"/>
                <a:cs typeface="Times New Roman" pitchFamily="18" charset="0"/>
              </a:rPr>
              <a:t> знаками</a:t>
            </a:r>
          </a:p>
          <a:p>
            <a:pPr algn="ctr"/>
            <a:r>
              <a:rPr lang="ru-RU" sz="3600" b="1" i="1" dirty="0" smtClean="0">
                <a:solidFill>
                  <a:srgbClr val="007434"/>
                </a:solidFill>
                <a:latin typeface="Times New Roman" pitchFamily="18" charset="0"/>
                <a:cs typeface="Times New Roman" pitchFamily="18" charset="0"/>
              </a:rPr>
              <a:t> других стран.</a:t>
            </a:r>
            <a:endParaRPr lang="ru-RU" sz="3600" b="1" i="1" dirty="0">
              <a:solidFill>
                <a:srgbClr val="007434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imagesCAR2OYEJ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928662" y="2071678"/>
            <a:ext cx="30387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Они изготовлены из 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бумаги или метала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5008" y="2571744"/>
            <a:ext cx="16995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Они лёгкие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71604" y="4214818"/>
            <a:ext cx="32154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Ими что-то покупают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3" descr="images (53)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43306" y="2357430"/>
            <a:ext cx="1785935" cy="1785935"/>
          </a:xfrm>
          <a:prstGeom prst="rect">
            <a:avLst/>
          </a:prstGeom>
        </p:spPr>
      </p:pic>
      <p:pic>
        <p:nvPicPr>
          <p:cNvPr id="10" name="Рисунок 9" descr="1345106214_azerbaijani_manat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EAF0FC"/>
              </a:clrFrom>
              <a:clrTo>
                <a:srgbClr val="EAF0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8992" y="2285992"/>
            <a:ext cx="2023687" cy="1928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images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Прямоугольник 6"/>
          <p:cNvSpPr/>
          <p:nvPr/>
        </p:nvSpPr>
        <p:spPr>
          <a:xfrm>
            <a:off x="1571604" y="2285992"/>
            <a:ext cx="6066661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i="1" u="sng" cap="none" spc="0" dirty="0" smtClean="0">
                <a:ln w="11430"/>
                <a:solidFill>
                  <a:srgbClr val="9E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  ЧЕГО   НУЖНЫ</a:t>
            </a:r>
          </a:p>
          <a:p>
            <a:pPr algn="ctr"/>
            <a:r>
              <a:rPr lang="ru-RU" sz="4400" b="1" i="1" u="sng" cap="none" spc="0" dirty="0" smtClean="0">
                <a:ln w="11430"/>
                <a:solidFill>
                  <a:srgbClr val="9E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4400" b="1" i="1" u="sng" cap="none" spc="0" dirty="0" smtClean="0">
                <a:ln w="11430"/>
                <a:solidFill>
                  <a:srgbClr val="9E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ДЕНЬГИ   ЛЮДЯМ?</a:t>
            </a:r>
            <a:endParaRPr lang="ru-RU" sz="4400" b="1" cap="none" spc="0" dirty="0">
              <a:ln w="11430"/>
              <a:solidFill>
                <a:srgbClr val="9E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1ecba1fb621 (1)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 rot="5400000">
            <a:off x="1142996" y="-1143002"/>
            <a:ext cx="6858000" cy="9144003"/>
          </a:xfrm>
        </p:spPr>
      </p:pic>
      <p:sp>
        <p:nvSpPr>
          <p:cNvPr id="5" name="TextBox 4"/>
          <p:cNvSpPr txBox="1"/>
          <p:nvPr/>
        </p:nvSpPr>
        <p:spPr>
          <a:xfrm>
            <a:off x="2357422" y="214290"/>
            <a:ext cx="4572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7434"/>
                </a:solidFill>
                <a:latin typeface="Times New Roman" pitchFamily="18" charset="0"/>
                <a:cs typeface="Times New Roman" pitchFamily="18" charset="0"/>
              </a:rPr>
              <a:t>История возникновения денег</a:t>
            </a:r>
            <a:endParaRPr lang="ru-RU" sz="2400" b="1" i="1" dirty="0">
              <a:solidFill>
                <a:srgbClr val="00743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6477273899_48fb6178f4_z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857232"/>
            <a:ext cx="5135570" cy="3198816"/>
          </a:xfrm>
          <a:prstGeom prst="rect">
            <a:avLst/>
          </a:prstGeom>
        </p:spPr>
      </p:pic>
      <p:pic>
        <p:nvPicPr>
          <p:cNvPr id="7" name="Рисунок 6" descr="aztec-marke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538" y="1285860"/>
            <a:ext cx="5080000" cy="3225800"/>
          </a:xfrm>
          <a:prstGeom prst="rect">
            <a:avLst/>
          </a:prstGeom>
        </p:spPr>
      </p:pic>
      <p:pic>
        <p:nvPicPr>
          <p:cNvPr id="8" name="Рисунок 7" descr="html_page_image.33.1.s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0232" y="1785926"/>
            <a:ext cx="4381519" cy="3279880"/>
          </a:xfrm>
          <a:prstGeom prst="rect">
            <a:avLst/>
          </a:prstGeom>
        </p:spPr>
      </p:pic>
      <p:pic>
        <p:nvPicPr>
          <p:cNvPr id="9" name="Рисунок 8" descr="images (45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00364" y="2428868"/>
            <a:ext cx="4956436" cy="3357586"/>
          </a:xfrm>
          <a:prstGeom prst="rect">
            <a:avLst/>
          </a:prstGeom>
        </p:spPr>
      </p:pic>
      <p:pic>
        <p:nvPicPr>
          <p:cNvPr id="10" name="Рисунок 9" descr="images (46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14744" y="2857496"/>
            <a:ext cx="5286412" cy="3567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images (43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715148"/>
          </a:xfrm>
        </p:spPr>
      </p:pic>
      <p:sp>
        <p:nvSpPr>
          <p:cNvPr id="5" name="TextBox 4"/>
          <p:cNvSpPr txBox="1"/>
          <p:nvPr/>
        </p:nvSpPr>
        <p:spPr>
          <a:xfrm>
            <a:off x="428596" y="4357694"/>
            <a:ext cx="250033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687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о н.э.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-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1785926"/>
            <a:ext cx="2786082" cy="2096527"/>
          </a:xfrm>
          <a:prstGeom prst="rect">
            <a:avLst/>
          </a:prstGeom>
        </p:spPr>
      </p:pic>
      <p:pic>
        <p:nvPicPr>
          <p:cNvPr id="8" name="Рисунок 7" descr="images (63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4810" y="1214422"/>
            <a:ext cx="4191020" cy="2643200"/>
          </a:xfrm>
          <a:prstGeom prst="rect">
            <a:avLst/>
          </a:prstGeom>
        </p:spPr>
      </p:pic>
      <p:pic>
        <p:nvPicPr>
          <p:cNvPr id="9" name="Рисунок 8" descr="images (61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0884" y="1142984"/>
            <a:ext cx="5653116" cy="3152792"/>
          </a:xfrm>
          <a:prstGeom prst="rect">
            <a:avLst/>
          </a:prstGeom>
        </p:spPr>
      </p:pic>
      <p:pic>
        <p:nvPicPr>
          <p:cNvPr id="16" name="Рисунок 15" descr="images (51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14678" y="4572008"/>
            <a:ext cx="2876550" cy="15906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214546" y="142852"/>
            <a:ext cx="38576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Первые монеты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images (67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images (70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3429000"/>
            <a:ext cx="2714644" cy="2667004"/>
          </a:xfrm>
          <a:prstGeom prst="rect">
            <a:avLst/>
          </a:prstGeom>
        </p:spPr>
      </p:pic>
      <p:pic>
        <p:nvPicPr>
          <p:cNvPr id="6" name="Рисунок 5" descr="6-phot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571481"/>
            <a:ext cx="2592835" cy="2143140"/>
          </a:xfrm>
          <a:prstGeom prst="rect">
            <a:avLst/>
          </a:prstGeom>
        </p:spPr>
      </p:pic>
      <p:pic>
        <p:nvPicPr>
          <p:cNvPr id="7" name="Рисунок 6" descr="RTEmagicC_Money-10.jpg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3570" y="785794"/>
            <a:ext cx="2528537" cy="1755527"/>
          </a:xfrm>
          <a:prstGeom prst="rect">
            <a:avLst/>
          </a:prstGeom>
        </p:spPr>
      </p:pic>
      <p:pic>
        <p:nvPicPr>
          <p:cNvPr id="8" name="Рисунок 7" descr="images (52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43306" y="4071942"/>
            <a:ext cx="2628900" cy="17430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00596" y="3143248"/>
            <a:ext cx="41434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812</a:t>
            </a: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г. 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 н.э.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43174" y="0"/>
            <a:ext cx="66732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Первые бумажные деньги -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ассигнации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500"/>
                            </p:stCondLst>
                            <p:childTnLst>
                              <p:par>
                                <p:cTn id="2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500"/>
                            </p:stCondLst>
                            <p:childTnLst>
                              <p:par>
                                <p:cTn id="3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 descr="0BC27C1F-0F22-4C68-AC64-D319A7416268_mw800_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Рисунок 10" descr="images (4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2" name="Рисунок 11" descr="images (7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3" name="Рисунок 12" descr="images (89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" name="Рисунок 19" descr="images (90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29058" y="1000108"/>
            <a:ext cx="3571900" cy="1638300"/>
          </a:xfrm>
          <a:prstGeom prst="rect">
            <a:avLst/>
          </a:prstGeom>
        </p:spPr>
      </p:pic>
      <p:pic>
        <p:nvPicPr>
          <p:cNvPr id="21" name="Рисунок 20" descr="5AZN (1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29058" y="928670"/>
            <a:ext cx="3571900" cy="1714512"/>
          </a:xfrm>
          <a:prstGeom prst="rect">
            <a:avLst/>
          </a:prstGeom>
        </p:spPr>
      </p:pic>
      <p:pic>
        <p:nvPicPr>
          <p:cNvPr id="22" name="Рисунок 21" descr="tgdsvsd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29058" y="928670"/>
            <a:ext cx="3571900" cy="1714512"/>
          </a:xfrm>
          <a:prstGeom prst="rect">
            <a:avLst/>
          </a:prstGeom>
        </p:spPr>
      </p:pic>
      <p:pic>
        <p:nvPicPr>
          <p:cNvPr id="23" name="Рисунок 22" descr="images (22)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29058" y="928670"/>
            <a:ext cx="3571900" cy="1714512"/>
          </a:xfrm>
          <a:prstGeom prst="rect">
            <a:avLst/>
          </a:prstGeom>
        </p:spPr>
      </p:pic>
      <p:pic>
        <p:nvPicPr>
          <p:cNvPr id="24" name="Рисунок 23" descr="images (78)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29058" y="928670"/>
            <a:ext cx="3571900" cy="1714512"/>
          </a:xfrm>
          <a:prstGeom prst="rect">
            <a:avLst/>
          </a:prstGeom>
        </p:spPr>
      </p:pic>
      <p:pic>
        <p:nvPicPr>
          <p:cNvPr id="25" name="Рисунок 24" descr="images (17)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29058" y="928670"/>
            <a:ext cx="3571900" cy="1714512"/>
          </a:xfrm>
          <a:prstGeom prst="rect">
            <a:avLst/>
          </a:prstGeom>
        </p:spPr>
      </p:pic>
      <p:pic>
        <p:nvPicPr>
          <p:cNvPr id="26" name="Рисунок 25" descr="images (90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57422" y="642918"/>
            <a:ext cx="5286412" cy="2538538"/>
          </a:xfrm>
          <a:prstGeom prst="rect">
            <a:avLst/>
          </a:prstGeom>
        </p:spPr>
      </p:pic>
      <p:pic>
        <p:nvPicPr>
          <p:cNvPr id="27" name="Рисунок 26" descr="3095334-sack-of-money.jpg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14612" y="3390880"/>
            <a:ext cx="4286280" cy="3467120"/>
          </a:xfrm>
          <a:prstGeom prst="rect">
            <a:avLst/>
          </a:prstGeom>
        </p:spPr>
      </p:pic>
      <p:pic>
        <p:nvPicPr>
          <p:cNvPr id="29" name="Рисунок 28" descr="Azeri_coins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62000" y="214290"/>
            <a:ext cx="7620000" cy="6286544"/>
          </a:xfrm>
          <a:prstGeom prst="rect">
            <a:avLst/>
          </a:prstGeom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0"/>
                            </p:stCondLst>
                            <p:childTnLst>
                              <p:par>
                                <p:cTn id="3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000"/>
                            </p:stCondLst>
                            <p:childTnLst>
                              <p:par>
                                <p:cTn id="4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3000"/>
                            </p:stCondLst>
                            <p:childTnLst>
                              <p:par>
                                <p:cTn id="5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0"/>
                            </p:stCondLst>
                            <p:childTnLst>
                              <p:par>
                                <p:cTn id="5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7000"/>
                            </p:stCondLst>
                            <p:childTnLst>
                              <p:par>
                                <p:cTn id="6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9000"/>
                            </p:stCondLst>
                            <p:childTnLst>
                              <p:par>
                                <p:cTn id="7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0"/>
                            </p:stCondLst>
                            <p:childTnLst>
                              <p:par>
                                <p:cTn id="7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40000"/>
                <a:satMod val="350000"/>
              </a:schemeClr>
            </a:gs>
            <a:gs pos="4000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 (3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0"/>
            <a:ext cx="3428992" cy="2357430"/>
          </a:xfrm>
          <a:prstGeom prst="rect">
            <a:avLst/>
          </a:prstGeom>
        </p:spPr>
      </p:pic>
      <p:pic>
        <p:nvPicPr>
          <p:cNvPr id="5" name="Рисунок 4" descr="0_253b2_9694f765_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2357430"/>
            <a:ext cx="3429024" cy="2143140"/>
          </a:xfrm>
          <a:prstGeom prst="rect">
            <a:avLst/>
          </a:prstGeom>
        </p:spPr>
      </p:pic>
      <p:pic>
        <p:nvPicPr>
          <p:cNvPr id="6" name="Рисунок 5" descr="images (36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48" y="4500570"/>
            <a:ext cx="3429024" cy="2357430"/>
          </a:xfrm>
          <a:prstGeom prst="rect">
            <a:avLst/>
          </a:prstGeom>
        </p:spPr>
      </p:pic>
      <p:pic>
        <p:nvPicPr>
          <p:cNvPr id="7" name="Рисунок 6" descr="0_253b3_cf13059e_L (1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6314" y="0"/>
            <a:ext cx="3428992" cy="2357430"/>
          </a:xfrm>
          <a:prstGeom prst="rect">
            <a:avLst/>
          </a:prstGeom>
        </p:spPr>
      </p:pic>
      <p:pic>
        <p:nvPicPr>
          <p:cNvPr id="8" name="Рисунок 7" descr="0_253b4_f4a46fd6_L (1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6314" y="2357430"/>
            <a:ext cx="3500462" cy="2214578"/>
          </a:xfrm>
          <a:prstGeom prst="rect">
            <a:avLst/>
          </a:prstGeom>
        </p:spPr>
      </p:pic>
      <p:pic>
        <p:nvPicPr>
          <p:cNvPr id="9" name="Рисунок 8" descr="0_253b0_c2c3aea1_L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86314" y="4572009"/>
            <a:ext cx="3571900" cy="228599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1170</TotalTime>
  <Words>421</Words>
  <Application>Microsoft Office PowerPoint</Application>
  <PresentationFormat>Экран (4:3)</PresentationFormat>
  <Paragraphs>90</Paragraphs>
  <Slides>21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Рабочий лист № 1</vt:lpstr>
      <vt:lpstr>Рабочий лист № 2</vt:lpstr>
      <vt:lpstr>Рабочий лист № 3</vt:lpstr>
      <vt:lpstr>Рабочий лист № 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HP</cp:lastModifiedBy>
  <cp:revision>123</cp:revision>
  <dcterms:created xsi:type="dcterms:W3CDTF">2013-03-31T09:20:19Z</dcterms:created>
  <dcterms:modified xsi:type="dcterms:W3CDTF">2013-04-22T15:02:30Z</dcterms:modified>
</cp:coreProperties>
</file>