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574" autoAdjust="0"/>
    <p:restoredTop sz="94660"/>
  </p:normalViewPr>
  <p:slideViewPr>
    <p:cSldViewPr>
      <p:cViewPr varScale="1">
        <p:scale>
          <a:sx n="70" d="100"/>
          <a:sy n="70" d="100"/>
        </p:scale>
        <p:origin x="-142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452A2E-5860-4EE3-8DB9-C2FBF83C9E43}" type="datetimeFigureOut">
              <a:rPr lang="ru-RU" smtClean="0"/>
              <a:pPr/>
              <a:t>17.11.2013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2D76DA66-9F7F-45B8-9446-D6C256F62B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452A2E-5860-4EE3-8DB9-C2FBF83C9E43}" type="datetimeFigureOut">
              <a:rPr lang="ru-RU" smtClean="0"/>
              <a:pPr/>
              <a:t>17.11.2013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76DA66-9F7F-45B8-9446-D6C256F62B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452A2E-5860-4EE3-8DB9-C2FBF83C9E43}" type="datetimeFigureOut">
              <a:rPr lang="ru-RU" smtClean="0"/>
              <a:pPr/>
              <a:t>17.11.2013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76DA66-9F7F-45B8-9446-D6C256F62B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452A2E-5860-4EE3-8DB9-C2FBF83C9E43}" type="datetimeFigureOut">
              <a:rPr lang="ru-RU" smtClean="0"/>
              <a:pPr/>
              <a:t>17.11.2013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2D76DA66-9F7F-45B8-9446-D6C256F62B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452A2E-5860-4EE3-8DB9-C2FBF83C9E43}" type="datetimeFigureOut">
              <a:rPr lang="ru-RU" smtClean="0"/>
              <a:pPr/>
              <a:t>17.11.2013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76DA66-9F7F-45B8-9446-D6C256F62B7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452A2E-5860-4EE3-8DB9-C2FBF83C9E43}" type="datetimeFigureOut">
              <a:rPr lang="ru-RU" smtClean="0"/>
              <a:pPr/>
              <a:t>17.11.2013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76DA66-9F7F-45B8-9446-D6C256F62B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452A2E-5860-4EE3-8DB9-C2FBF83C9E43}" type="datetimeFigureOut">
              <a:rPr lang="ru-RU" smtClean="0"/>
              <a:pPr/>
              <a:t>17.11.2013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2D76DA66-9F7F-45B8-9446-D6C256F62B7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452A2E-5860-4EE3-8DB9-C2FBF83C9E43}" type="datetimeFigureOut">
              <a:rPr lang="ru-RU" smtClean="0"/>
              <a:pPr/>
              <a:t>17.11.2013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76DA66-9F7F-45B8-9446-D6C256F62B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452A2E-5860-4EE3-8DB9-C2FBF83C9E43}" type="datetimeFigureOut">
              <a:rPr lang="ru-RU" smtClean="0"/>
              <a:pPr/>
              <a:t>17.11.2013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76DA66-9F7F-45B8-9446-D6C256F62B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452A2E-5860-4EE3-8DB9-C2FBF83C9E43}" type="datetimeFigureOut">
              <a:rPr lang="ru-RU" smtClean="0"/>
              <a:pPr/>
              <a:t>17.11.2013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76DA66-9F7F-45B8-9446-D6C256F62B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452A2E-5860-4EE3-8DB9-C2FBF83C9E43}" type="datetimeFigureOut">
              <a:rPr lang="ru-RU" smtClean="0"/>
              <a:pPr/>
              <a:t>17.11.2013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76DA66-9F7F-45B8-9446-D6C256F62B7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FB452A2E-5860-4EE3-8DB9-C2FBF83C9E43}" type="datetimeFigureOut">
              <a:rPr lang="ru-RU" smtClean="0"/>
              <a:pPr/>
              <a:t>17.11.2013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2D76DA66-9F7F-45B8-9446-D6C256F62B7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9.xml"/><Relationship Id="rId3" Type="http://schemas.openxmlformats.org/officeDocument/2006/relationships/slide" Target="slide4.xml"/><Relationship Id="rId7" Type="http://schemas.openxmlformats.org/officeDocument/2006/relationships/slide" Target="slide8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7.xml"/><Relationship Id="rId11" Type="http://schemas.openxmlformats.org/officeDocument/2006/relationships/slide" Target="slide12.xml"/><Relationship Id="rId5" Type="http://schemas.openxmlformats.org/officeDocument/2006/relationships/slide" Target="slide6.xml"/><Relationship Id="rId10" Type="http://schemas.openxmlformats.org/officeDocument/2006/relationships/slide" Target="slide11.xml"/><Relationship Id="rId4" Type="http://schemas.openxmlformats.org/officeDocument/2006/relationships/slide" Target="slide5.xml"/><Relationship Id="rId9" Type="http://schemas.openxmlformats.org/officeDocument/2006/relationships/slide" Target="slide1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8596" y="2428868"/>
            <a:ext cx="8458200" cy="1222375"/>
          </a:xfrm>
        </p:spPr>
        <p:txBody>
          <a:bodyPr/>
          <a:lstStyle/>
          <a:p>
            <a:r>
              <a:rPr lang="ru-RU" dirty="0" smtClean="0"/>
              <a:t>Права и обязанности граждан</a:t>
            </a:r>
            <a:endParaRPr lang="ru-RU" dirty="0"/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До 14 лет ты  уже имеешь право: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Блок-схема: альтернативный процесс 6"/>
          <p:cNvSpPr/>
          <p:nvPr/>
        </p:nvSpPr>
        <p:spPr>
          <a:xfrm>
            <a:off x="500034" y="1714488"/>
            <a:ext cx="2571768" cy="1500198"/>
          </a:xfrm>
          <a:prstGeom prst="flowChartAlternateProcess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давать согласие на изменение своего имени и фамилии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214678" y="1500174"/>
            <a:ext cx="2714644" cy="3357586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выражать свое мнение, с кем из родителей ( в случае расторжения их брака) ты хотел бы проживать, а также при решении в семье любого вопроса, затрагивающего твои интересы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0" name="Блок-схема: альтернативный процесс 9"/>
          <p:cNvSpPr/>
          <p:nvPr/>
        </p:nvSpPr>
        <p:spPr>
          <a:xfrm>
            <a:off x="5929322" y="4714884"/>
            <a:ext cx="2714644" cy="1571636"/>
          </a:xfrm>
          <a:prstGeom prst="flowChartAlternateProcess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быть заслушанным в ходе любого судебного или административного 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разбирательства</a:t>
            </a:r>
            <a:endParaRPr lang="ru-RU" dirty="0">
              <a:solidFill>
                <a:schemeClr val="tx1"/>
              </a:solidFill>
            </a:endParaRPr>
          </a:p>
        </p:txBody>
      </p:sp>
      <p:cxnSp>
        <p:nvCxnSpPr>
          <p:cNvPr id="12" name="Прямая со стрелкой 11"/>
          <p:cNvCxnSpPr/>
          <p:nvPr/>
        </p:nvCxnSpPr>
        <p:spPr>
          <a:xfrm rot="5400000">
            <a:off x="1857356" y="1214422"/>
            <a:ext cx="642942" cy="35719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 rot="5400000">
            <a:off x="4214810" y="1214422"/>
            <a:ext cx="500066" cy="7143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 rot="16200000" flipH="1">
            <a:off x="5000628" y="2786058"/>
            <a:ext cx="3643338" cy="214314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Управляющая кнопка: в начало 16">
            <a:hlinkClick r:id="rId2" action="ppaction://hlinksldjump" highlightClick="1"/>
          </p:cNvPr>
          <p:cNvSpPr/>
          <p:nvPr/>
        </p:nvSpPr>
        <p:spPr>
          <a:xfrm>
            <a:off x="571472" y="6000768"/>
            <a:ext cx="642942" cy="214314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Новые возможности после исполнения            14 лет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571472" y="1714488"/>
            <a:ext cx="2357454" cy="1285884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выбирать свое место жительство ( с согласием родителей )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214678" y="1643050"/>
            <a:ext cx="2286016" cy="2571768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совершать любые сделки и самостоятельно  распоряжаться своим заработком, стипендией, иными доходами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6000760" y="2143116"/>
            <a:ext cx="2286016" cy="1714512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вносить вклады в кредитные учреждения и распоряжаться ими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7" name="Блок-схема: альтернативный процесс 6"/>
          <p:cNvSpPr/>
          <p:nvPr/>
        </p:nvSpPr>
        <p:spPr>
          <a:xfrm>
            <a:off x="928662" y="4572008"/>
            <a:ext cx="2928958" cy="1785950"/>
          </a:xfrm>
          <a:prstGeom prst="flowChartAlternateProcess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поступать на работу (на легкий труд не более четырех часов в день), с согласия одного из родителей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286380" y="4643446"/>
            <a:ext cx="2857520" cy="1785950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обучаться вождению мотоцикла и управлять велосипедом при движении по дороге</a:t>
            </a:r>
            <a:endParaRPr lang="ru-RU" dirty="0">
              <a:solidFill>
                <a:schemeClr val="tx1"/>
              </a:solidFill>
            </a:endParaRPr>
          </a:p>
        </p:txBody>
      </p:sp>
      <p:cxnSp>
        <p:nvCxnSpPr>
          <p:cNvPr id="10" name="Прямая со стрелкой 9"/>
          <p:cNvCxnSpPr>
            <a:endCxn id="5" idx="0"/>
          </p:cNvCxnSpPr>
          <p:nvPr/>
        </p:nvCxnSpPr>
        <p:spPr>
          <a:xfrm rot="5400000">
            <a:off x="4071934" y="1357298"/>
            <a:ext cx="571504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rot="16200000" flipH="1">
            <a:off x="5893603" y="1250141"/>
            <a:ext cx="1143008" cy="642942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 rot="16200000" flipH="1">
            <a:off x="4000496" y="2643182"/>
            <a:ext cx="3571900" cy="42862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 rot="5400000">
            <a:off x="2035951" y="1250141"/>
            <a:ext cx="642942" cy="285752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 rot="5400000">
            <a:off x="1250133" y="2536025"/>
            <a:ext cx="3571900" cy="500066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Управляющая кнопка: в начало 18">
            <a:hlinkClick r:id="rId2" action="ppaction://hlinksldjump" highlightClick="1"/>
          </p:cNvPr>
          <p:cNvSpPr/>
          <p:nvPr/>
        </p:nvSpPr>
        <p:spPr>
          <a:xfrm>
            <a:off x="357158" y="6357958"/>
            <a:ext cx="571504" cy="214314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Использованная литература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Обществознание. 7 класс : учеб. Для </a:t>
            </a:r>
            <a:r>
              <a:rPr lang="ru-RU" dirty="0" err="1" smtClean="0"/>
              <a:t>общеобразоват</a:t>
            </a:r>
            <a:r>
              <a:rPr lang="ru-RU" dirty="0" smtClean="0"/>
              <a:t>. учреждений – Л.Н. Боголюбов, Л.Ф. Иванова и др.</a:t>
            </a:r>
          </a:p>
          <a:p>
            <a:r>
              <a:rPr lang="ru-RU" dirty="0" smtClean="0"/>
              <a:t>Словарь иностранных слов и выражений.</a:t>
            </a:r>
            <a:endParaRPr lang="ru-RU" dirty="0"/>
          </a:p>
        </p:txBody>
      </p:sp>
      <p:sp>
        <p:nvSpPr>
          <p:cNvPr id="4" name="Управляющая кнопка: в начало 3">
            <a:hlinkClick r:id="rId2" action="ppaction://hlinksldjump" highlightClick="1"/>
          </p:cNvPr>
          <p:cNvSpPr/>
          <p:nvPr/>
        </p:nvSpPr>
        <p:spPr>
          <a:xfrm>
            <a:off x="428596" y="6000768"/>
            <a:ext cx="642942" cy="214314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План 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dirty="0" smtClean="0">
                <a:solidFill>
                  <a:schemeClr val="tx1"/>
                </a:solidFill>
                <a:hlinkClick r:id="rId2" action="ppaction://hlinksldjump"/>
              </a:rPr>
              <a:t>Что такое права.</a:t>
            </a:r>
            <a:endParaRPr lang="ru-RU" dirty="0" smtClean="0">
              <a:solidFill>
                <a:schemeClr val="tx1"/>
              </a:solidFill>
            </a:endParaRPr>
          </a:p>
          <a:p>
            <a:pPr marL="514350" indent="-514350">
              <a:buFont typeface="+mj-lt"/>
              <a:buAutoNum type="arabicPeriod"/>
            </a:pPr>
            <a:r>
              <a:rPr lang="ru-RU" dirty="0" smtClean="0">
                <a:solidFill>
                  <a:schemeClr val="tx1"/>
                </a:solidFill>
                <a:hlinkClick r:id="rId3" action="ppaction://hlinksldjump"/>
              </a:rPr>
              <a:t>Права человека.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 smtClean="0">
                <a:solidFill>
                  <a:schemeClr val="tx1"/>
                </a:solidFill>
                <a:hlinkClick r:id="rId4" action="ppaction://hlinksldjump"/>
              </a:rPr>
              <a:t>(Характер).</a:t>
            </a:r>
            <a:endParaRPr lang="ru-RU" dirty="0" smtClean="0">
              <a:solidFill>
                <a:schemeClr val="tx1"/>
              </a:solidFill>
            </a:endParaRPr>
          </a:p>
          <a:p>
            <a:pPr marL="514350" indent="-514350">
              <a:buFont typeface="+mj-lt"/>
              <a:buAutoNum type="arabicPeriod"/>
            </a:pPr>
            <a:r>
              <a:rPr lang="ru-RU" dirty="0" smtClean="0">
                <a:solidFill>
                  <a:schemeClr val="tx1"/>
                </a:solidFill>
                <a:hlinkClick r:id="rId5" action="ppaction://hlinksldjump"/>
              </a:rPr>
              <a:t>Конституция РФ.</a:t>
            </a:r>
            <a:endParaRPr lang="ru-RU" dirty="0" smtClean="0">
              <a:solidFill>
                <a:schemeClr val="tx1"/>
              </a:solidFill>
            </a:endParaRPr>
          </a:p>
          <a:p>
            <a:pPr marL="514350" indent="-514350">
              <a:buFont typeface="+mj-lt"/>
              <a:buAutoNum type="arabicPeriod"/>
            </a:pPr>
            <a:r>
              <a:rPr lang="ru-RU" dirty="0" smtClean="0">
                <a:solidFill>
                  <a:schemeClr val="tx1"/>
                </a:solidFill>
                <a:hlinkClick r:id="rId6" action="ppaction://hlinksldjump"/>
              </a:rPr>
              <a:t>Кто и как обеспечивает твои права</a:t>
            </a:r>
            <a:r>
              <a:rPr lang="ru-RU" dirty="0" smtClean="0">
                <a:solidFill>
                  <a:schemeClr val="tx1"/>
                </a:solidFill>
              </a:rPr>
              <a:t>.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>
                <a:solidFill>
                  <a:schemeClr val="tx1"/>
                </a:solidFill>
                <a:hlinkClick r:id="rId7" action="ppaction://hlinksldjump"/>
              </a:rPr>
              <a:t>Где проходит граница твоих прав.</a:t>
            </a:r>
            <a:endParaRPr lang="ru-RU" dirty="0" smtClean="0">
              <a:solidFill>
                <a:schemeClr val="tx1"/>
              </a:solidFill>
            </a:endParaRPr>
          </a:p>
          <a:p>
            <a:pPr marL="514350" indent="-514350">
              <a:buFont typeface="+mj-lt"/>
              <a:buAutoNum type="arabicPeriod"/>
            </a:pPr>
            <a:r>
              <a:rPr lang="ru-RU" dirty="0" smtClean="0">
                <a:solidFill>
                  <a:schemeClr val="tx1"/>
                </a:solidFill>
                <a:hlinkClick r:id="rId8" action="ppaction://hlinksldjump"/>
              </a:rPr>
              <a:t>Нет прав без обязанностей.</a:t>
            </a:r>
            <a:endParaRPr lang="ru-RU" dirty="0" smtClean="0">
              <a:solidFill>
                <a:schemeClr val="tx1"/>
              </a:solidFill>
            </a:endParaRPr>
          </a:p>
          <a:p>
            <a:pPr marL="514350" indent="-514350">
              <a:buFont typeface="+mj-lt"/>
              <a:buAutoNum type="arabicPeriod"/>
            </a:pPr>
            <a:r>
              <a:rPr lang="ru-RU" dirty="0" smtClean="0">
                <a:solidFill>
                  <a:schemeClr val="tx1"/>
                </a:solidFill>
                <a:hlinkClick r:id="rId9" action="ppaction://hlinksldjump"/>
              </a:rPr>
              <a:t>Права человека до 14 лет.</a:t>
            </a:r>
            <a:endParaRPr lang="ru-RU" dirty="0" smtClean="0">
              <a:solidFill>
                <a:schemeClr val="tx1"/>
              </a:solidFill>
            </a:endParaRPr>
          </a:p>
          <a:p>
            <a:pPr marL="514350" indent="-514350">
              <a:buFont typeface="+mj-lt"/>
              <a:buAutoNum type="arabicPeriod"/>
            </a:pPr>
            <a:r>
              <a:rPr lang="ru-RU" dirty="0" smtClean="0">
                <a:solidFill>
                  <a:schemeClr val="tx1"/>
                </a:solidFill>
                <a:hlinkClick r:id="rId10" action="ppaction://hlinksldjump"/>
              </a:rPr>
              <a:t>Новые возможности после исполнения 14 лет.</a:t>
            </a:r>
            <a:endParaRPr lang="ru-RU" dirty="0" smtClean="0">
              <a:solidFill>
                <a:schemeClr val="tx1"/>
              </a:solidFill>
            </a:endParaRPr>
          </a:p>
          <a:p>
            <a:pPr marL="514350" indent="-514350">
              <a:buFont typeface="+mj-lt"/>
              <a:buAutoNum type="arabicPeriod"/>
            </a:pPr>
            <a:r>
              <a:rPr lang="ru-RU" dirty="0" smtClean="0">
                <a:solidFill>
                  <a:schemeClr val="tx1"/>
                </a:solidFill>
                <a:hlinkClick r:id="rId11" action="ppaction://hlinksldjump"/>
              </a:rPr>
              <a:t>Использованная литература.</a:t>
            </a:r>
            <a:endParaRPr lang="ru-RU" dirty="0" smtClean="0">
              <a:solidFill>
                <a:schemeClr val="tx1"/>
              </a:solidFill>
            </a:endParaRPr>
          </a:p>
          <a:p>
            <a:pPr marL="514350" indent="-514350">
              <a:buFont typeface="+mj-lt"/>
              <a:buAutoNum type="arabicPeriod"/>
            </a:pPr>
            <a:endParaRPr lang="ru-RU" dirty="0" smtClean="0">
              <a:solidFill>
                <a:schemeClr val="tx1"/>
              </a:solidFill>
            </a:endParaRPr>
          </a:p>
          <a:p>
            <a:pPr marL="514350" indent="-514350">
              <a:buFont typeface="+mj-lt"/>
              <a:buAutoNum type="arabicPeriod"/>
            </a:pPr>
            <a:endParaRPr lang="ru-RU" dirty="0" smtClean="0">
              <a:solidFill>
                <a:schemeClr val="tx1"/>
              </a:solidFill>
            </a:endParaRPr>
          </a:p>
          <a:p>
            <a:pPr marL="514350" indent="-514350">
              <a:buFont typeface="+mj-lt"/>
              <a:buAutoNum type="arabicPeriod"/>
            </a:pPr>
            <a:endParaRPr lang="ru-RU" dirty="0" smtClean="0">
              <a:solidFill>
                <a:schemeClr val="tx1"/>
              </a:solidFill>
            </a:endParaRPr>
          </a:p>
          <a:p>
            <a:pPr marL="514350" indent="-514350">
              <a:buFont typeface="+mj-lt"/>
              <a:buAutoNum type="arabicPeriod"/>
            </a:pPr>
            <a:endParaRPr lang="ru-RU" dirty="0" smtClean="0">
              <a:solidFill>
                <a:schemeClr val="tx1"/>
              </a:solidFill>
            </a:endParaRPr>
          </a:p>
          <a:p>
            <a:pPr marL="514350" indent="-514350">
              <a:buFont typeface="+mj-lt"/>
              <a:buAutoNum type="arabicPeriod"/>
            </a:pP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368412"/>
          </a:xfrm>
        </p:spPr>
        <p:txBody>
          <a:bodyPr>
            <a:normAutofit/>
          </a:bodyPr>
          <a:lstStyle/>
          <a:p>
            <a:r>
              <a:rPr lang="ru-RU" sz="4800" dirty="0" smtClean="0"/>
              <a:t>Что такое права </a:t>
            </a:r>
            <a:endParaRPr lang="ru-RU" sz="4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071678"/>
            <a:ext cx="8043890" cy="4054485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b="1" i="1" dirty="0" smtClean="0"/>
              <a:t>    Права – </a:t>
            </a:r>
            <a:r>
              <a:rPr lang="ru-RU" dirty="0" smtClean="0"/>
              <a:t>совокупность устанавливаемых и охраняемых государственной властью норм и правил, регулирующих отношения людей в обществе.</a:t>
            </a:r>
          </a:p>
          <a:p>
            <a:pPr>
              <a:buNone/>
            </a:pPr>
            <a:r>
              <a:rPr lang="ru-RU" dirty="0" smtClean="0"/>
              <a:t>    Каждый человек появившись на свет, уже обладает правами, равными правам другого человека.</a:t>
            </a:r>
            <a:endParaRPr lang="ru-RU" dirty="0"/>
          </a:p>
        </p:txBody>
      </p:sp>
      <p:sp>
        <p:nvSpPr>
          <p:cNvPr id="4" name="Управляющая кнопка: в начало 3">
            <a:hlinkClick r:id="rId2" action="ppaction://hlinksldjump" highlightClick="1"/>
          </p:cNvPr>
          <p:cNvSpPr/>
          <p:nvPr/>
        </p:nvSpPr>
        <p:spPr>
          <a:xfrm>
            <a:off x="500034" y="6215082"/>
            <a:ext cx="642942" cy="285752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928794" y="500042"/>
            <a:ext cx="495289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Права человека</a:t>
            </a:r>
            <a:endParaRPr lang="ru-RU" sz="5400" b="1" cap="none" spc="0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2357422" y="1571612"/>
            <a:ext cx="2214578" cy="1143008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Политические права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214282" y="1643050"/>
            <a:ext cx="2000264" cy="1071570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47500" lnSpcReduction="20000"/>
          </a:bodyPr>
          <a:lstStyle/>
          <a:p>
            <a:pPr>
              <a:buNone/>
            </a:pPr>
            <a:r>
              <a:rPr lang="ru-RU" dirty="0" smtClean="0">
                <a:solidFill>
                  <a:schemeClr val="tx1"/>
                </a:solidFill>
              </a:rPr>
              <a:t>    </a:t>
            </a:r>
            <a:r>
              <a:rPr lang="ru-RU" dirty="0" err="1" smtClean="0">
                <a:solidFill>
                  <a:schemeClr val="tx1"/>
                </a:solidFill>
              </a:rPr>
              <a:t>Граждан-ские</a:t>
            </a:r>
            <a:r>
              <a:rPr lang="ru-RU" dirty="0" smtClean="0">
                <a:solidFill>
                  <a:schemeClr val="tx1"/>
                </a:solidFill>
              </a:rPr>
              <a:t> права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6929454" y="1643050"/>
            <a:ext cx="2071702" cy="1071570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 smtClean="0">
                <a:solidFill>
                  <a:schemeClr val="tx1"/>
                </a:solidFill>
              </a:rPr>
              <a:t>Социально-экономичес-кие</a:t>
            </a:r>
            <a:r>
              <a:rPr lang="ru-RU" dirty="0" smtClean="0">
                <a:solidFill>
                  <a:schemeClr val="tx1"/>
                </a:solidFill>
              </a:rPr>
              <a:t> права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4786314" y="1643050"/>
            <a:ext cx="1928826" cy="1143008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Культурные права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85720" y="2928934"/>
            <a:ext cx="1785950" cy="321471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1" algn="just"/>
            <a:r>
              <a:rPr lang="ru-RU" i="1" dirty="0" smtClean="0">
                <a:solidFill>
                  <a:schemeClr val="tx1"/>
                </a:solidFill>
              </a:rPr>
              <a:t>Право на :    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>
                <a:solidFill>
                  <a:schemeClr val="tx1"/>
                </a:solidFill>
              </a:rPr>
              <a:t>жизнь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>
                <a:solidFill>
                  <a:schemeClr val="tx1"/>
                </a:solidFill>
              </a:rPr>
              <a:t>свободу 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>
                <a:solidFill>
                  <a:schemeClr val="tx1"/>
                </a:solidFill>
              </a:rPr>
              <a:t>личную </a:t>
            </a:r>
            <a:r>
              <a:rPr lang="ru-RU" dirty="0" err="1" smtClean="0">
                <a:solidFill>
                  <a:schemeClr val="tx1"/>
                </a:solidFill>
              </a:rPr>
              <a:t>неприкосновен-ность</a:t>
            </a:r>
            <a:endParaRPr lang="ru-RU" dirty="0" smtClean="0">
              <a:solidFill>
                <a:schemeClr val="tx1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ru-RU" dirty="0" smtClean="0">
                <a:solidFill>
                  <a:schemeClr val="tx1"/>
                </a:solidFill>
              </a:rPr>
              <a:t>честь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>
                <a:solidFill>
                  <a:schemeClr val="tx1"/>
                </a:solidFill>
              </a:rPr>
              <a:t>достоинство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и др.  </a:t>
            </a:r>
          </a:p>
          <a:p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571736" y="2928934"/>
            <a:ext cx="1785950" cy="321471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i="1" dirty="0" smtClean="0">
                <a:solidFill>
                  <a:schemeClr val="tx1"/>
                </a:solidFill>
              </a:rPr>
              <a:t>   Право на :</a:t>
            </a:r>
          </a:p>
          <a:p>
            <a:pPr>
              <a:buFont typeface="Arial" pitchFamily="34" charset="0"/>
              <a:buChar char="•"/>
            </a:pPr>
            <a:r>
              <a:rPr lang="ru-RU" sz="2000" dirty="0">
                <a:solidFill>
                  <a:schemeClr val="tx1"/>
                </a:solidFill>
              </a:rPr>
              <a:t>в</a:t>
            </a:r>
            <a:r>
              <a:rPr lang="ru-RU" sz="2000" dirty="0" smtClean="0">
                <a:solidFill>
                  <a:schemeClr val="tx1"/>
                </a:solidFill>
              </a:rPr>
              <a:t>озможность участия граждан в политической жизни страны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4857752" y="2928934"/>
            <a:ext cx="1643074" cy="321471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i="1" dirty="0" smtClean="0">
                <a:solidFill>
                  <a:schemeClr val="tx1"/>
                </a:solidFill>
              </a:rPr>
              <a:t>Право на :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>
                <a:solidFill>
                  <a:schemeClr val="tx1"/>
                </a:solidFill>
              </a:rPr>
              <a:t>участие в культурной жизни страны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>
                <a:solidFill>
                  <a:schemeClr val="tx1"/>
                </a:solidFill>
              </a:rPr>
              <a:t>доступ к культурным ценностям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>
                <a:solidFill>
                  <a:schemeClr val="tx1"/>
                </a:solidFill>
              </a:rPr>
              <a:t>свободу творчества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и др.</a:t>
            </a:r>
          </a:p>
          <a:p>
            <a:pPr>
              <a:buFont typeface="Arial" pitchFamily="34" charset="0"/>
              <a:buChar char="•"/>
            </a:pP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6929454" y="2928934"/>
            <a:ext cx="1928826" cy="321471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i="1" dirty="0" smtClean="0">
                <a:solidFill>
                  <a:schemeClr val="tx1"/>
                </a:solidFill>
              </a:rPr>
              <a:t>Право на :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>
                <a:solidFill>
                  <a:schemeClr val="tx1"/>
                </a:solidFill>
              </a:rPr>
              <a:t>благосостояние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>
                <a:solidFill>
                  <a:schemeClr val="tx1"/>
                </a:solidFill>
              </a:rPr>
              <a:t> социальную  защиту </a:t>
            </a:r>
          </a:p>
          <a:p>
            <a:pPr>
              <a:buFont typeface="Arial" pitchFamily="34" charset="0"/>
              <a:buChar char="•"/>
            </a:pPr>
            <a:r>
              <a:rPr lang="ru-RU" dirty="0" smtClean="0">
                <a:solidFill>
                  <a:schemeClr val="tx1"/>
                </a:solidFill>
              </a:rPr>
              <a:t>достойный уровень жизни</a:t>
            </a:r>
          </a:p>
          <a:p>
            <a:pPr>
              <a:buFont typeface="Arial" pitchFamily="34" charset="0"/>
              <a:buChar char="•"/>
            </a:pPr>
            <a:r>
              <a:rPr lang="ru-RU" dirty="0">
                <a:solidFill>
                  <a:schemeClr val="tx1"/>
                </a:solidFill>
              </a:rPr>
              <a:t>б</a:t>
            </a:r>
            <a:r>
              <a:rPr lang="ru-RU" dirty="0" smtClean="0">
                <a:solidFill>
                  <a:schemeClr val="tx1"/>
                </a:solidFill>
              </a:rPr>
              <a:t>ыть собственником </a:t>
            </a:r>
          </a:p>
          <a:p>
            <a:pPr>
              <a:buFont typeface="Arial" pitchFamily="34" charset="0"/>
              <a:buChar char="•"/>
            </a:pPr>
            <a:r>
              <a:rPr lang="ru-RU" dirty="0">
                <a:solidFill>
                  <a:schemeClr val="tx1"/>
                </a:solidFill>
              </a:rPr>
              <a:t>н</a:t>
            </a:r>
            <a:r>
              <a:rPr lang="ru-RU" dirty="0" smtClean="0">
                <a:solidFill>
                  <a:schemeClr val="tx1"/>
                </a:solidFill>
              </a:rPr>
              <a:t>аследовать имущество</a:t>
            </a:r>
          </a:p>
          <a:p>
            <a:pPr>
              <a:buFont typeface="Arial" pitchFamily="34" charset="0"/>
              <a:buChar char="•"/>
            </a:pPr>
            <a:endParaRPr lang="ru-RU" dirty="0">
              <a:solidFill>
                <a:schemeClr val="tx1"/>
              </a:solidFill>
            </a:endParaRPr>
          </a:p>
        </p:txBody>
      </p:sp>
      <p:cxnSp>
        <p:nvCxnSpPr>
          <p:cNvPr id="19" name="Прямая со стрелкой 18"/>
          <p:cNvCxnSpPr>
            <a:endCxn id="8" idx="0"/>
          </p:cNvCxnSpPr>
          <p:nvPr/>
        </p:nvCxnSpPr>
        <p:spPr>
          <a:xfrm rot="16200000" flipH="1">
            <a:off x="5447115" y="1339438"/>
            <a:ext cx="428628" cy="178595"/>
          </a:xfrm>
          <a:prstGeom prst="straightConnector1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 rot="16200000" flipH="1">
            <a:off x="5447116" y="1339439"/>
            <a:ext cx="428628" cy="178595"/>
          </a:xfrm>
          <a:prstGeom prst="straightConnector1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 стрелкой 28"/>
          <p:cNvCxnSpPr/>
          <p:nvPr/>
        </p:nvCxnSpPr>
        <p:spPr>
          <a:xfrm>
            <a:off x="6643702" y="1142984"/>
            <a:ext cx="928694" cy="500066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 стрелкой 30"/>
          <p:cNvCxnSpPr>
            <a:endCxn id="5" idx="0"/>
          </p:cNvCxnSpPr>
          <p:nvPr/>
        </p:nvCxnSpPr>
        <p:spPr>
          <a:xfrm rot="5400000">
            <a:off x="3268257" y="1339439"/>
            <a:ext cx="428628" cy="35719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 стрелкой 32"/>
          <p:cNvCxnSpPr/>
          <p:nvPr/>
        </p:nvCxnSpPr>
        <p:spPr>
          <a:xfrm rot="10800000" flipV="1">
            <a:off x="1357290" y="1142984"/>
            <a:ext cx="714380" cy="500066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Управляющая кнопка: в начало 16">
            <a:hlinkClick r:id="rId2" action="ppaction://hlinksldjump" highlightClick="1"/>
          </p:cNvPr>
          <p:cNvSpPr/>
          <p:nvPr/>
        </p:nvSpPr>
        <p:spPr>
          <a:xfrm>
            <a:off x="285720" y="6429396"/>
            <a:ext cx="714380" cy="214314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9" name="Прямая соединительная линия 18"/>
          <p:cNvCxnSpPr/>
          <p:nvPr/>
        </p:nvCxnSpPr>
        <p:spPr>
          <a:xfrm rot="5400000">
            <a:off x="1572398" y="2999578"/>
            <a:ext cx="428628" cy="1588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Прямоугольник 3"/>
          <p:cNvSpPr/>
          <p:nvPr/>
        </p:nvSpPr>
        <p:spPr>
          <a:xfrm>
            <a:off x="1785918" y="500042"/>
            <a:ext cx="549227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54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Права человека</a:t>
            </a:r>
            <a:endParaRPr lang="ru-RU" sz="54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5" name="Багетная рамка 4"/>
          <p:cNvSpPr/>
          <p:nvPr/>
        </p:nvSpPr>
        <p:spPr>
          <a:xfrm>
            <a:off x="500034" y="1714488"/>
            <a:ext cx="2428892" cy="1071570"/>
          </a:xfrm>
          <a:prstGeom prst="bevel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</a:rPr>
              <a:t>всеобщий характер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7" name="Содержимое 5"/>
          <p:cNvSpPr txBox="1">
            <a:spLocks/>
          </p:cNvSpPr>
          <p:nvPr/>
        </p:nvSpPr>
        <p:spPr>
          <a:xfrm>
            <a:off x="6286512" y="1785926"/>
            <a:ext cx="2286016" cy="1000132"/>
          </a:xfrm>
          <a:prstGeom prst="bevel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неделимый характер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Багетная рамка 7"/>
          <p:cNvSpPr/>
          <p:nvPr/>
        </p:nvSpPr>
        <p:spPr>
          <a:xfrm>
            <a:off x="3428992" y="1714488"/>
            <a:ext cx="2428892" cy="1071570"/>
          </a:xfrm>
          <a:prstGeom prst="bevel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</a:rPr>
              <a:t>неотчуждаемый характер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10" name="Багетная рамка 9"/>
          <p:cNvSpPr/>
          <p:nvPr/>
        </p:nvSpPr>
        <p:spPr>
          <a:xfrm>
            <a:off x="571472" y="3143248"/>
            <a:ext cx="2286016" cy="3214710"/>
          </a:xfrm>
          <a:prstGeom prst="bevel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Все люди рождаются свободными и равными в своем достоинстве и в правах.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1" name="Багетная рамка 10"/>
          <p:cNvSpPr/>
          <p:nvPr/>
        </p:nvSpPr>
        <p:spPr>
          <a:xfrm>
            <a:off x="3428992" y="3143248"/>
            <a:ext cx="2428892" cy="3214710"/>
          </a:xfrm>
          <a:prstGeom prst="bevel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Они принадлежат всем людям, права человека не нужно покупать, зарабатывать или наследовать.</a:t>
            </a:r>
            <a:endParaRPr lang="ru-RU" dirty="0">
              <a:solidFill>
                <a:schemeClr val="tx1"/>
              </a:solidFill>
            </a:endParaRPr>
          </a:p>
        </p:txBody>
      </p:sp>
      <p:cxnSp>
        <p:nvCxnSpPr>
          <p:cNvPr id="13" name="Прямая со стрелкой 12"/>
          <p:cNvCxnSpPr/>
          <p:nvPr/>
        </p:nvCxnSpPr>
        <p:spPr>
          <a:xfrm rot="10800000" flipV="1">
            <a:off x="1500166" y="1142984"/>
            <a:ext cx="714380" cy="500066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 rot="5400000">
            <a:off x="4321967" y="1464455"/>
            <a:ext cx="428628" cy="7143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 rot="16200000" flipH="1">
            <a:off x="7072330" y="1214422"/>
            <a:ext cx="500066" cy="500066"/>
          </a:xfrm>
          <a:prstGeom prst="straightConnector1">
            <a:avLst/>
          </a:prstGeom>
          <a:ln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>
            <a:stCxn id="8" idx="2"/>
            <a:endCxn id="11" idx="6"/>
          </p:cNvCxnSpPr>
          <p:nvPr/>
        </p:nvCxnSpPr>
        <p:spPr>
          <a:xfrm rot="5400000">
            <a:off x="4464843" y="2964653"/>
            <a:ext cx="357190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>
            <a:stCxn id="7" idx="2"/>
          </p:cNvCxnSpPr>
          <p:nvPr/>
        </p:nvCxnSpPr>
        <p:spPr>
          <a:xfrm rot="5400000">
            <a:off x="7215206" y="3000372"/>
            <a:ext cx="428628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Багетная рамка 8"/>
          <p:cNvSpPr/>
          <p:nvPr/>
        </p:nvSpPr>
        <p:spPr>
          <a:xfrm>
            <a:off x="6429388" y="3143248"/>
            <a:ext cx="2286016" cy="3214710"/>
          </a:xfrm>
          <a:prstGeom prst="bevel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Каждый человек  обладает всей совокупностью прав.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8" name="Управляющая кнопка: в начало 17">
            <a:hlinkClick r:id="rId2" action="ppaction://hlinksldjump" highlightClick="1"/>
          </p:cNvPr>
          <p:cNvSpPr/>
          <p:nvPr/>
        </p:nvSpPr>
        <p:spPr>
          <a:xfrm>
            <a:off x="428596" y="6500834"/>
            <a:ext cx="714380" cy="142876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  Конституция Российской Федерации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i="1" dirty="0" smtClean="0">
                <a:solidFill>
                  <a:schemeClr val="tx1"/>
                </a:solidFill>
              </a:rPr>
              <a:t>   Конституция – </a:t>
            </a:r>
            <a:r>
              <a:rPr lang="en-US" i="1" dirty="0" smtClean="0">
                <a:solidFill>
                  <a:schemeClr val="tx1"/>
                </a:solidFill>
              </a:rPr>
              <a:t>[ </a:t>
            </a:r>
            <a:r>
              <a:rPr lang="ru-RU" i="1" dirty="0" smtClean="0">
                <a:solidFill>
                  <a:schemeClr val="tx1"/>
                </a:solidFill>
              </a:rPr>
              <a:t>от лат. </a:t>
            </a:r>
            <a:r>
              <a:rPr lang="en-US" b="1" i="1" dirty="0" err="1" smtClean="0">
                <a:solidFill>
                  <a:schemeClr val="tx1"/>
                </a:solidFill>
              </a:rPr>
              <a:t>consitutio</a:t>
            </a:r>
            <a:r>
              <a:rPr lang="en-US" i="1" dirty="0" smtClean="0">
                <a:solidFill>
                  <a:schemeClr val="tx1"/>
                </a:solidFill>
              </a:rPr>
              <a:t> </a:t>
            </a:r>
            <a:r>
              <a:rPr lang="ru-RU" dirty="0" smtClean="0">
                <a:solidFill>
                  <a:schemeClr val="tx1"/>
                </a:solidFill>
              </a:rPr>
              <a:t>установление, устройство</a:t>
            </a:r>
            <a:r>
              <a:rPr lang="en-US" i="1" dirty="0" smtClean="0">
                <a:solidFill>
                  <a:schemeClr val="tx1"/>
                </a:solidFill>
              </a:rPr>
              <a:t> ]</a:t>
            </a:r>
            <a:r>
              <a:rPr lang="ru-RU" dirty="0" smtClean="0">
                <a:solidFill>
                  <a:schemeClr val="tx1"/>
                </a:solidFill>
              </a:rPr>
              <a:t> – основной закон государства, определяющий его общественное и государственное устройство, порядок и принципы образования органов власти, избирательную систему, основные права и обязанности граждан.</a:t>
            </a:r>
            <a:endParaRPr lang="ru-RU" i="1" dirty="0">
              <a:solidFill>
                <a:schemeClr val="tx1"/>
              </a:solidFill>
            </a:endParaRPr>
          </a:p>
        </p:txBody>
      </p:sp>
      <p:sp>
        <p:nvSpPr>
          <p:cNvPr id="4" name="Управляющая кнопка: в начало 3">
            <a:hlinkClick r:id="rId2" action="ppaction://hlinksldjump" highlightClick="1"/>
          </p:cNvPr>
          <p:cNvSpPr/>
          <p:nvPr/>
        </p:nvSpPr>
        <p:spPr>
          <a:xfrm>
            <a:off x="428596" y="6357958"/>
            <a:ext cx="714380" cy="285752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Кто и как обеспечивает твои права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28596" y="1428736"/>
            <a:ext cx="2286016" cy="135732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соблюдать их на своей территории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286380" y="3000372"/>
            <a:ext cx="2428892" cy="121444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 право прибегать к помощи уполномоченных по правам человека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215074" y="1428736"/>
            <a:ext cx="2357454" cy="135732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обеспечить в случае их нарушения возможность судебной защиты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857224" y="3000372"/>
            <a:ext cx="2428892" cy="121444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принимать законы, гарантирующие каждому его права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3000364" y="1428736"/>
            <a:ext cx="2857520" cy="1643074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Государство признает права человека, но и обязуется :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857488" y="4429132"/>
            <a:ext cx="2928958" cy="207170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право обращаться в соответствии с международными договорами в международные органы по защите прав и свобод человека</a:t>
            </a:r>
            <a:endParaRPr lang="ru-RU" dirty="0">
              <a:solidFill>
                <a:schemeClr val="tx1"/>
              </a:solidFill>
            </a:endParaRPr>
          </a:p>
        </p:txBody>
      </p:sp>
      <p:cxnSp>
        <p:nvCxnSpPr>
          <p:cNvPr id="12" name="Прямая со стрелкой 11"/>
          <p:cNvCxnSpPr>
            <a:endCxn id="7" idx="1"/>
          </p:cNvCxnSpPr>
          <p:nvPr/>
        </p:nvCxnSpPr>
        <p:spPr>
          <a:xfrm>
            <a:off x="5786446" y="2000240"/>
            <a:ext cx="428628" cy="107157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>
            <a:stCxn id="9" idx="4"/>
          </p:cNvCxnSpPr>
          <p:nvPr/>
        </p:nvCxnSpPr>
        <p:spPr>
          <a:xfrm rot="16200000" flipH="1">
            <a:off x="3786182" y="3714752"/>
            <a:ext cx="1357322" cy="7143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 rot="10800000" flipV="1">
            <a:off x="2857488" y="2714620"/>
            <a:ext cx="357190" cy="285752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 rot="10800000">
            <a:off x="2714612" y="1571614"/>
            <a:ext cx="500066" cy="28575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>
            <a:off x="5572132" y="2714620"/>
            <a:ext cx="500066" cy="285752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Управляющая кнопка: в начало 18">
            <a:hlinkClick r:id="rId2" action="ppaction://hlinksldjump" highlightClick="1"/>
          </p:cNvPr>
          <p:cNvSpPr/>
          <p:nvPr/>
        </p:nvSpPr>
        <p:spPr>
          <a:xfrm>
            <a:off x="428596" y="6357958"/>
            <a:ext cx="571504" cy="214314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2143116"/>
            <a:ext cx="8686800" cy="3937009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            твои права </a:t>
            </a:r>
            <a:r>
              <a:rPr lang="ru-RU" b="1" dirty="0" smtClean="0">
                <a:solidFill>
                  <a:srgbClr val="FF0000"/>
                </a:solidFill>
              </a:rPr>
              <a:t>=</a:t>
            </a:r>
            <a:r>
              <a:rPr lang="ru-RU" b="1" dirty="0" smtClean="0"/>
              <a:t> </a:t>
            </a:r>
            <a:r>
              <a:rPr lang="ru-RU" dirty="0" smtClean="0"/>
              <a:t>правам другого</a:t>
            </a:r>
          </a:p>
          <a:p>
            <a:pPr>
              <a:buNone/>
            </a:pPr>
            <a:r>
              <a:rPr lang="ru-RU" b="1" dirty="0" smtClean="0"/>
              <a:t>     </a:t>
            </a:r>
            <a:r>
              <a:rPr lang="ru-RU" b="1" i="1" dirty="0" smtClean="0"/>
              <a:t>Нужно уважать права другого человека !</a:t>
            </a:r>
            <a:endParaRPr lang="ru-RU" b="1" i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08283" y="285728"/>
            <a:ext cx="8935717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  <a:t>Где проходит граница твоих прав</a:t>
            </a:r>
            <a:endParaRPr lang="ru-RU" sz="54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857224" y="4000504"/>
            <a:ext cx="2786082" cy="1500198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умение внимательно выслушать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286380" y="3929066"/>
            <a:ext cx="2786082" cy="1500198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1"/>
                </a:solidFill>
              </a:rPr>
              <a:t>сохранять человеческие достоинства </a:t>
            </a:r>
            <a:endParaRPr lang="ru-RU" sz="2400" dirty="0">
              <a:solidFill>
                <a:schemeClr val="tx1"/>
              </a:solidFill>
            </a:endParaRPr>
          </a:p>
        </p:txBody>
      </p:sp>
      <p:cxnSp>
        <p:nvCxnSpPr>
          <p:cNvPr id="10" name="Прямая со стрелкой 9"/>
          <p:cNvCxnSpPr/>
          <p:nvPr/>
        </p:nvCxnSpPr>
        <p:spPr>
          <a:xfrm rot="5400000">
            <a:off x="1928794" y="3214686"/>
            <a:ext cx="785818" cy="78581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rot="16200000" flipH="1">
            <a:off x="5322099" y="3250405"/>
            <a:ext cx="785818" cy="571504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Управляющая кнопка: в начало 16">
            <a:hlinkClick r:id="rId2" action="ppaction://hlinksldjump" highlightClick="1"/>
          </p:cNvPr>
          <p:cNvSpPr/>
          <p:nvPr/>
        </p:nvSpPr>
        <p:spPr>
          <a:xfrm>
            <a:off x="357158" y="6143644"/>
            <a:ext cx="714380" cy="214314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Багетная рамка 5"/>
          <p:cNvSpPr/>
          <p:nvPr/>
        </p:nvSpPr>
        <p:spPr>
          <a:xfrm>
            <a:off x="285720" y="428604"/>
            <a:ext cx="8715436" cy="785818"/>
          </a:xfrm>
          <a:prstGeom prst="bevel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accent3">
                    <a:lumMod val="75000"/>
                  </a:schemeClr>
                </a:solidFill>
              </a:rPr>
              <a:t>Граждане Российской Федерации обязаны</a:t>
            </a:r>
            <a:endParaRPr lang="ru-RU" sz="3200" dirty="0"/>
          </a:p>
        </p:txBody>
      </p:sp>
      <p:sp>
        <p:nvSpPr>
          <p:cNvPr id="16" name="Содержимое 1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19" name="Рамка 18"/>
          <p:cNvSpPr/>
          <p:nvPr/>
        </p:nvSpPr>
        <p:spPr>
          <a:xfrm>
            <a:off x="3357554" y="3071810"/>
            <a:ext cx="2357454" cy="1643074"/>
          </a:xfrm>
          <a:prstGeom prst="frame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защищать Отечество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0" name="Рамка 19"/>
          <p:cNvSpPr/>
          <p:nvPr/>
        </p:nvSpPr>
        <p:spPr>
          <a:xfrm>
            <a:off x="6000760" y="1428736"/>
            <a:ext cx="2357454" cy="1643074"/>
          </a:xfrm>
          <a:prstGeom prst="frame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беречь памятники истории и культуры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1" name="Рамка 20"/>
          <p:cNvSpPr/>
          <p:nvPr/>
        </p:nvSpPr>
        <p:spPr>
          <a:xfrm>
            <a:off x="785786" y="1428736"/>
            <a:ext cx="2357454" cy="1643074"/>
          </a:xfrm>
          <a:prstGeom prst="frame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соблюдать конституцию и другие законы РФ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2" name="Рамка 21"/>
          <p:cNvSpPr/>
          <p:nvPr/>
        </p:nvSpPr>
        <p:spPr>
          <a:xfrm>
            <a:off x="6000760" y="4643446"/>
            <a:ext cx="2357454" cy="1643074"/>
          </a:xfrm>
          <a:prstGeom prst="frame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бережно относиться к природным богатствам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3" name="Рамка 22"/>
          <p:cNvSpPr/>
          <p:nvPr/>
        </p:nvSpPr>
        <p:spPr>
          <a:xfrm>
            <a:off x="714348" y="4643446"/>
            <a:ext cx="2357454" cy="1643074"/>
          </a:xfrm>
          <a:prstGeom prst="frame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платить законно установленные налоги  и сборы</a:t>
            </a:r>
            <a:endParaRPr lang="ru-RU" dirty="0">
              <a:solidFill>
                <a:schemeClr val="tx1"/>
              </a:solidFill>
            </a:endParaRPr>
          </a:p>
        </p:txBody>
      </p:sp>
      <p:cxnSp>
        <p:nvCxnSpPr>
          <p:cNvPr id="25" name="Прямая со стрелкой 24"/>
          <p:cNvCxnSpPr>
            <a:endCxn id="19" idx="0"/>
          </p:cNvCxnSpPr>
          <p:nvPr/>
        </p:nvCxnSpPr>
        <p:spPr>
          <a:xfrm rot="16200000" flipH="1">
            <a:off x="3589727" y="2125256"/>
            <a:ext cx="1857388" cy="35719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/>
          <p:nvPr/>
        </p:nvCxnSpPr>
        <p:spPr>
          <a:xfrm>
            <a:off x="5500694" y="1214422"/>
            <a:ext cx="571504" cy="214314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/>
          <p:nvPr/>
        </p:nvCxnSpPr>
        <p:spPr>
          <a:xfrm rot="16200000" flipH="1">
            <a:off x="4107653" y="2250273"/>
            <a:ext cx="3429024" cy="1357322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 стрелкой 31"/>
          <p:cNvCxnSpPr/>
          <p:nvPr/>
        </p:nvCxnSpPr>
        <p:spPr>
          <a:xfrm rot="10800000" flipV="1">
            <a:off x="3143240" y="1214422"/>
            <a:ext cx="500066" cy="214314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 стрелкой 33"/>
          <p:cNvCxnSpPr/>
          <p:nvPr/>
        </p:nvCxnSpPr>
        <p:spPr>
          <a:xfrm rot="5400000">
            <a:off x="1571604" y="2285992"/>
            <a:ext cx="3429024" cy="1285884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Управляющая кнопка: в начало 34">
            <a:hlinkClick r:id="rId2" action="ppaction://hlinksldjump" highlightClick="1"/>
          </p:cNvPr>
          <p:cNvSpPr/>
          <p:nvPr/>
        </p:nvSpPr>
        <p:spPr>
          <a:xfrm>
            <a:off x="428596" y="6357958"/>
            <a:ext cx="571504" cy="214314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320</TotalTime>
  <Words>510</Words>
  <Application>Microsoft Office PowerPoint</Application>
  <PresentationFormat>Экран (4:3)</PresentationFormat>
  <Paragraphs>83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Трек</vt:lpstr>
      <vt:lpstr>Права и обязанности граждан</vt:lpstr>
      <vt:lpstr>План :</vt:lpstr>
      <vt:lpstr>Что такое права </vt:lpstr>
      <vt:lpstr>Презентация PowerPoint</vt:lpstr>
      <vt:lpstr>Презентация PowerPoint</vt:lpstr>
      <vt:lpstr>  Конституция Российской Федерации</vt:lpstr>
      <vt:lpstr>Кто и как обеспечивает твои права</vt:lpstr>
      <vt:lpstr>Презентация PowerPoint</vt:lpstr>
      <vt:lpstr>Презентация PowerPoint</vt:lpstr>
      <vt:lpstr>    До 14 лет ты  уже имеешь право:</vt:lpstr>
      <vt:lpstr>Новые возможности после исполнения            14 лет</vt:lpstr>
      <vt:lpstr>      Использованная литература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Права и обязанности граждан</dc:title>
  <dc:creator>Admin</dc:creator>
  <cp:lastModifiedBy>Black.User</cp:lastModifiedBy>
  <cp:revision>36</cp:revision>
  <dcterms:created xsi:type="dcterms:W3CDTF">2010-11-16T17:01:01Z</dcterms:created>
  <dcterms:modified xsi:type="dcterms:W3CDTF">2013-11-17T13:14:15Z</dcterms:modified>
</cp:coreProperties>
</file>