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56" r:id="rId2"/>
    <p:sldId id="257" r:id="rId3"/>
    <p:sldId id="296" r:id="rId4"/>
    <p:sldId id="258" r:id="rId5"/>
    <p:sldId id="264" r:id="rId6"/>
    <p:sldId id="260" r:id="rId7"/>
    <p:sldId id="301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97" r:id="rId16"/>
    <p:sldId id="263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90" r:id="rId36"/>
    <p:sldId id="291" r:id="rId37"/>
    <p:sldId id="295" r:id="rId38"/>
    <p:sldId id="293" r:id="rId39"/>
    <p:sldId id="298" r:id="rId40"/>
    <p:sldId id="299" r:id="rId41"/>
    <p:sldId id="300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4C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5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13" Type="http://schemas.openxmlformats.org/officeDocument/2006/relationships/image" Target="../media/image73.wmf"/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12" Type="http://schemas.openxmlformats.org/officeDocument/2006/relationships/image" Target="../media/image72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11" Type="http://schemas.openxmlformats.org/officeDocument/2006/relationships/image" Target="../media/image71.wmf"/><Relationship Id="rId5" Type="http://schemas.openxmlformats.org/officeDocument/2006/relationships/image" Target="../media/image65.wmf"/><Relationship Id="rId10" Type="http://schemas.openxmlformats.org/officeDocument/2006/relationships/image" Target="../media/image70.wmf"/><Relationship Id="rId4" Type="http://schemas.openxmlformats.org/officeDocument/2006/relationships/image" Target="../media/image64.wmf"/><Relationship Id="rId9" Type="http://schemas.openxmlformats.org/officeDocument/2006/relationships/image" Target="../media/image69.wmf"/><Relationship Id="rId14" Type="http://schemas.openxmlformats.org/officeDocument/2006/relationships/image" Target="../media/image74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8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emf"/><Relationship Id="rId1" Type="http://schemas.openxmlformats.org/officeDocument/2006/relationships/image" Target="../media/image2.e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5" Type="http://schemas.openxmlformats.org/officeDocument/2006/relationships/image" Target="../media/image5.wmf"/><Relationship Id="rId4" Type="http://schemas.openxmlformats.org/officeDocument/2006/relationships/image" Target="../media/image4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Заголовок, диаграмм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4D94D-B43D-4D8F-9C3A-C946B604AA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767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ABE7B-93CA-45D7-8F8A-541163A4B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64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3838DF-D8BE-4285-AD7E-73BA04BE50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217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7906C-61AF-47D7-B74E-169A785D5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65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BE0D-D06B-4D8C-9BD5-4011A3C6D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3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FB586ACF-067B-4C4B-9E79-64B84DEF69C1}" type="datetimeFigureOut">
              <a:rPr lang="ru-RU" smtClean="0"/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13A7435B-AEE6-4B62-BEE8-8542AD611A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4" Type="http://schemas.openxmlformats.org/officeDocument/2006/relationships/oleObject" Target="../embeddings/_____Microsoft_Excel_97-20031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7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36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6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4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image" Target="../media/image51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50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slide" Target="slide23.xml"/><Relationship Id="rId7" Type="http://schemas.openxmlformats.org/officeDocument/2006/relationships/slide" Target="slide3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slide" Target="slide38.xml"/><Relationship Id="rId11" Type="http://schemas.openxmlformats.org/officeDocument/2006/relationships/image" Target="../media/image2.emf"/><Relationship Id="rId5" Type="http://schemas.openxmlformats.org/officeDocument/2006/relationships/slide" Target="slide3.xml"/><Relationship Id="rId10" Type="http://schemas.openxmlformats.org/officeDocument/2006/relationships/oleObject" Target="../embeddings/oleObject1.bin"/><Relationship Id="rId4" Type="http://schemas.openxmlformats.org/officeDocument/2006/relationships/slide" Target="slide4.xml"/><Relationship Id="rId9" Type="http://schemas.openxmlformats.org/officeDocument/2006/relationships/slide" Target="slide3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oleObject" Target="../embeddings/oleObject54.bin"/><Relationship Id="rId18" Type="http://schemas.openxmlformats.org/officeDocument/2006/relationships/image" Target="../media/image59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56.wmf"/><Relationship Id="rId17" Type="http://schemas.openxmlformats.org/officeDocument/2006/relationships/oleObject" Target="../embeddings/oleObject56.bin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58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53.bin"/><Relationship Id="rId5" Type="http://schemas.openxmlformats.org/officeDocument/2006/relationships/oleObject" Target="../embeddings/oleObject50.bin"/><Relationship Id="rId15" Type="http://schemas.openxmlformats.org/officeDocument/2006/relationships/oleObject" Target="../embeddings/oleObject55.bin"/><Relationship Id="rId10" Type="http://schemas.openxmlformats.org/officeDocument/2006/relationships/image" Target="../media/image55.wmf"/><Relationship Id="rId19" Type="http://schemas.openxmlformats.org/officeDocument/2006/relationships/image" Target="../media/image60.jpeg"/><Relationship Id="rId4" Type="http://schemas.openxmlformats.org/officeDocument/2006/relationships/image" Target="../media/image52.wmf"/><Relationship Id="rId9" Type="http://schemas.openxmlformats.org/officeDocument/2006/relationships/oleObject" Target="../embeddings/oleObject52.bin"/><Relationship Id="rId14" Type="http://schemas.openxmlformats.org/officeDocument/2006/relationships/image" Target="../media/image57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oleObject" Target="../embeddings/oleObject62.bin"/><Relationship Id="rId18" Type="http://schemas.openxmlformats.org/officeDocument/2006/relationships/image" Target="../media/image68.wmf"/><Relationship Id="rId26" Type="http://schemas.openxmlformats.org/officeDocument/2006/relationships/image" Target="../media/image72.wmf"/><Relationship Id="rId3" Type="http://schemas.openxmlformats.org/officeDocument/2006/relationships/oleObject" Target="../embeddings/oleObject57.bin"/><Relationship Id="rId21" Type="http://schemas.openxmlformats.org/officeDocument/2006/relationships/oleObject" Target="../embeddings/oleObject66.bin"/><Relationship Id="rId34" Type="http://schemas.openxmlformats.org/officeDocument/2006/relationships/slide" Target="slide2.xml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65.wmf"/><Relationship Id="rId17" Type="http://schemas.openxmlformats.org/officeDocument/2006/relationships/oleObject" Target="../embeddings/oleObject64.bin"/><Relationship Id="rId25" Type="http://schemas.openxmlformats.org/officeDocument/2006/relationships/oleObject" Target="../embeddings/oleObject68.bin"/><Relationship Id="rId33" Type="http://schemas.openxmlformats.org/officeDocument/2006/relationships/image" Target="../media/image74.wmf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7.wmf"/><Relationship Id="rId20" Type="http://schemas.openxmlformats.org/officeDocument/2006/relationships/image" Target="../media/image69.wmf"/><Relationship Id="rId29" Type="http://schemas.openxmlformats.org/officeDocument/2006/relationships/image" Target="../media/image76.png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2.wmf"/><Relationship Id="rId11" Type="http://schemas.openxmlformats.org/officeDocument/2006/relationships/oleObject" Target="../embeddings/oleObject61.bin"/><Relationship Id="rId24" Type="http://schemas.openxmlformats.org/officeDocument/2006/relationships/image" Target="../media/image71.wmf"/><Relationship Id="rId32" Type="http://schemas.openxmlformats.org/officeDocument/2006/relationships/oleObject" Target="../embeddings/oleObject70.bin"/><Relationship Id="rId5" Type="http://schemas.openxmlformats.org/officeDocument/2006/relationships/oleObject" Target="../embeddings/oleObject58.bin"/><Relationship Id="rId15" Type="http://schemas.openxmlformats.org/officeDocument/2006/relationships/oleObject" Target="../embeddings/oleObject63.bin"/><Relationship Id="rId23" Type="http://schemas.openxmlformats.org/officeDocument/2006/relationships/oleObject" Target="../embeddings/oleObject67.bin"/><Relationship Id="rId28" Type="http://schemas.openxmlformats.org/officeDocument/2006/relationships/image" Target="../media/image75.png"/><Relationship Id="rId10" Type="http://schemas.openxmlformats.org/officeDocument/2006/relationships/image" Target="../media/image64.wmf"/><Relationship Id="rId19" Type="http://schemas.openxmlformats.org/officeDocument/2006/relationships/oleObject" Target="../embeddings/oleObject65.bin"/><Relationship Id="rId31" Type="http://schemas.openxmlformats.org/officeDocument/2006/relationships/image" Target="../media/image73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60.bin"/><Relationship Id="rId14" Type="http://schemas.openxmlformats.org/officeDocument/2006/relationships/image" Target="../media/image66.wmf"/><Relationship Id="rId22" Type="http://schemas.openxmlformats.org/officeDocument/2006/relationships/image" Target="../media/image70.wmf"/><Relationship Id="rId27" Type="http://schemas.openxmlformats.org/officeDocument/2006/relationships/image" Target="../media/image60.jpeg"/><Relationship Id="rId30" Type="http://schemas.openxmlformats.org/officeDocument/2006/relationships/oleObject" Target="../embeddings/oleObject6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7" Type="http://schemas.openxmlformats.org/officeDocument/2006/relationships/image" Target="../media/image8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9.e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7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73.bin"/><Relationship Id="rId7" Type="http://schemas.openxmlformats.org/officeDocument/2006/relationships/image" Target="../media/image8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83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gif"/><Relationship Id="rId4" Type="http://schemas.openxmlformats.org/officeDocument/2006/relationships/image" Target="../media/image88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2.emf"/><Relationship Id="rId9" Type="http://schemas.openxmlformats.org/officeDocument/2006/relationships/oleObject" Target="../embeddings/oleObject5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2004_2005/articles/212197/img1.gi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http://files.1september.ru/festival/articles/509078/Image3356.gif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3.bin"/><Relationship Id="rId18" Type="http://schemas.openxmlformats.org/officeDocument/2006/relationships/image" Target="../media/image29.wmf"/><Relationship Id="rId3" Type="http://schemas.openxmlformats.org/officeDocument/2006/relationships/oleObject" Target="../embeddings/oleObject18.bin"/><Relationship Id="rId21" Type="http://schemas.openxmlformats.org/officeDocument/2006/relationships/oleObject" Target="../embeddings/oleObject27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25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8.wmf"/><Relationship Id="rId20" Type="http://schemas.openxmlformats.org/officeDocument/2006/relationships/image" Target="../media/image30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25.wmf"/><Relationship Id="rId19" Type="http://schemas.openxmlformats.org/officeDocument/2006/relationships/oleObject" Target="../embeddings/oleObject26.bin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7.wmf"/><Relationship Id="rId22" Type="http://schemas.openxmlformats.org/officeDocument/2006/relationships/image" Target="../media/image3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64152" y="5229200"/>
            <a:ext cx="4579848" cy="144964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Выполнила</a:t>
            </a:r>
          </a:p>
          <a:p>
            <a:r>
              <a:rPr lang="ru-RU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Учитель математики </a:t>
            </a: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I</a:t>
            </a:r>
            <a:r>
              <a:rPr lang="ru-RU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 категории</a:t>
            </a:r>
          </a:p>
          <a:p>
            <a:r>
              <a:rPr lang="ru-RU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МБОУ Федосеевской СОШ</a:t>
            </a:r>
          </a:p>
          <a:p>
            <a:r>
              <a:rPr lang="ru-RU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Лозовая Раиса Михайловна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412776"/>
            <a:ext cx="5760640" cy="22098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Показательная функция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и её применение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629890"/>
            <a:ext cx="5203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altLang="ru-RU" sz="2400" b="1" dirty="0">
                <a:solidFill>
                  <a:schemeClr val="accent5"/>
                </a:solidFill>
                <a:latin typeface="Monotype Corsiva" pitchFamily="66" charset="0"/>
              </a:rPr>
              <a:t>Урок обобщения и систематизации знаний</a:t>
            </a:r>
          </a:p>
        </p:txBody>
      </p:sp>
    </p:spTree>
    <p:extLst>
      <p:ext uri="{BB962C8B-B14F-4D97-AF65-F5344CB8AC3E}">
        <p14:creationId xmlns:p14="http://schemas.microsoft.com/office/powerpoint/2010/main" val="49395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4800" b="1" smtClean="0">
                <a:latin typeface="Monotype Corsiva" panose="03010101010201010101" pitchFamily="66" charset="0"/>
              </a:rPr>
              <a:t>Указать способы решения показательных уравнений.</a:t>
            </a:r>
            <a:endParaRPr lang="ru-RU" altLang="ru-RU" sz="4800" b="1" dirty="0">
              <a:latin typeface="Monotype Corsiva" panose="03010101010201010101" pitchFamily="66" charset="0"/>
            </a:endParaRPr>
          </a:p>
        </p:txBody>
      </p:sp>
      <p:pic>
        <p:nvPicPr>
          <p:cNvPr id="7172" name="Picture 4" descr="img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16" y="1772816"/>
            <a:ext cx="8881180" cy="374441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124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1" name="Rectangle 19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8591550" cy="1066801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>
                <a:latin typeface="Monotype Corsiva" panose="03010101010201010101" pitchFamily="66" charset="0"/>
              </a:rPr>
              <a:t>Диагностика уровня </a:t>
            </a:r>
            <a:r>
              <a:rPr lang="ru-RU" altLang="ru-RU" sz="4000" b="1" dirty="0" smtClean="0">
                <a:latin typeface="Monotype Corsiva" panose="03010101010201010101" pitchFamily="66" charset="0"/>
              </a:rPr>
              <a:t/>
            </a:r>
            <a:br>
              <a:rPr lang="ru-RU" altLang="ru-RU" sz="4000" b="1" dirty="0" smtClean="0">
                <a:latin typeface="Monotype Corsiva" panose="03010101010201010101" pitchFamily="66" charset="0"/>
              </a:rPr>
            </a:br>
            <a:r>
              <a:rPr lang="ru-RU" altLang="ru-RU" sz="4000" b="1" dirty="0" smtClean="0">
                <a:latin typeface="Monotype Corsiva" panose="03010101010201010101" pitchFamily="66" charset="0"/>
              </a:rPr>
              <a:t>формирования  </a:t>
            </a:r>
            <a:r>
              <a:rPr lang="ru-RU" altLang="ru-RU" sz="4000" b="1" dirty="0">
                <a:latin typeface="Monotype Corsiva" panose="03010101010201010101" pitchFamily="66" charset="0"/>
              </a:rPr>
              <a:t>практических навыков</a:t>
            </a:r>
            <a:r>
              <a:rPr lang="ru-RU" altLang="ru-RU" sz="4800" b="1" dirty="0">
                <a:latin typeface="Monotype Corsiva" panose="03010101010201010101" pitchFamily="66" charset="0"/>
              </a:rPr>
              <a:t> </a:t>
            </a:r>
          </a:p>
        </p:txBody>
      </p:sp>
      <p:graphicFrame>
        <p:nvGraphicFramePr>
          <p:cNvPr id="8216" name="Group 2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9473764"/>
              </p:ext>
            </p:extLst>
          </p:nvPr>
        </p:nvGraphicFramePr>
        <p:xfrm>
          <a:off x="251520" y="2204864"/>
          <a:ext cx="8594725" cy="2968308"/>
        </p:xfrm>
        <a:graphic>
          <a:graphicData uri="http://schemas.openxmlformats.org/drawingml/2006/table">
            <a:tbl>
              <a:tblPr/>
              <a:tblGrid>
                <a:gridCol w="2917475"/>
                <a:gridCol w="2838625"/>
                <a:gridCol w="2838625"/>
              </a:tblGrid>
              <a:tr h="1404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Приведение к одному основанию </a:t>
                      </a:r>
                    </a:p>
                  </a:txBody>
                  <a:tcPr marL="94621" marR="946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Вынесение общего множителя за скобки </a:t>
                      </a:r>
                    </a:p>
                  </a:txBody>
                  <a:tcPr marL="94621" marR="946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Замена переменного (приведение к квадратному) </a:t>
                      </a:r>
                    </a:p>
                  </a:txBody>
                  <a:tcPr marL="94621" marR="946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2, 5, 10, 12 </a:t>
                      </a:r>
                    </a:p>
                  </a:txBody>
                  <a:tcPr marL="94621" marR="946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1, 7, 9, 11 </a:t>
                      </a:r>
                    </a:p>
                  </a:txBody>
                  <a:tcPr marL="94621" marR="946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3, 4, 6, 8 </a:t>
                      </a:r>
                    </a:p>
                  </a:txBody>
                  <a:tcPr marL="94621" marR="946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488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412776"/>
            <a:ext cx="8229600" cy="668338"/>
          </a:xfrm>
        </p:spPr>
        <p:txBody>
          <a:bodyPr>
            <a:normAutofit fontScale="90000"/>
          </a:bodyPr>
          <a:lstStyle/>
          <a:p>
            <a:r>
              <a:rPr lang="ru-RU" altLang="ru-RU" sz="5400" dirty="0" smtClean="0">
                <a:latin typeface="Monotype Corsiva" pitchFamily="66" charset="0"/>
              </a:rPr>
              <a:t/>
            </a:r>
            <a:br>
              <a:rPr lang="ru-RU" altLang="ru-RU" sz="5400" dirty="0" smtClean="0">
                <a:latin typeface="Monotype Corsiva" pitchFamily="66" charset="0"/>
              </a:rPr>
            </a:br>
            <a:r>
              <a:rPr lang="ru-RU" altLang="ru-RU" sz="5400" dirty="0">
                <a:latin typeface="Monotype Corsiva" pitchFamily="66" charset="0"/>
              </a:rPr>
              <a:t/>
            </a:r>
            <a:br>
              <a:rPr lang="ru-RU" altLang="ru-RU" sz="5400" dirty="0">
                <a:latin typeface="Monotype Corsiva" pitchFamily="66" charset="0"/>
              </a:rPr>
            </a:br>
            <a:r>
              <a:rPr lang="ru-RU" altLang="ru-RU" sz="5400" dirty="0" smtClean="0">
                <a:latin typeface="Monotype Corsiva" pitchFamily="66" charset="0"/>
              </a:rPr>
              <a:t/>
            </a:r>
            <a:br>
              <a:rPr lang="ru-RU" altLang="ru-RU" sz="5400" dirty="0" smtClean="0">
                <a:latin typeface="Monotype Corsiva" pitchFamily="66" charset="0"/>
              </a:rPr>
            </a:br>
            <a:r>
              <a:rPr lang="ru-RU" altLang="ru-RU" sz="5400" dirty="0" smtClean="0">
                <a:latin typeface="Monotype Corsiva" pitchFamily="66" charset="0"/>
              </a:rPr>
              <a:t>Чтобы </a:t>
            </a:r>
            <a:r>
              <a:rPr lang="ru-RU" altLang="ru-RU" sz="5400" dirty="0">
                <a:latin typeface="Monotype Corsiva" pitchFamily="66" charset="0"/>
              </a:rPr>
              <a:t>решить графически уравнение </a:t>
            </a:r>
            <a:r>
              <a:rPr lang="en-US" altLang="ru-RU" sz="5400" dirty="0">
                <a:latin typeface="Monotype Corsiva" pitchFamily="66" charset="0"/>
              </a:rPr>
              <a:t>f (x) = g (x) </a:t>
            </a:r>
            <a:r>
              <a:rPr lang="ru-RU" altLang="ru-RU" sz="5400" dirty="0">
                <a:latin typeface="Monotype Corsiva" pitchFamily="66" charset="0"/>
              </a:rPr>
              <a:t>, надо: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2708275"/>
            <a:ext cx="8229600" cy="3886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4000">
                <a:latin typeface="Monotype Corsiva" pitchFamily="66" charset="0"/>
              </a:rPr>
              <a:t>  построить графики функций у</a:t>
            </a:r>
            <a:r>
              <a:rPr lang="en-US" altLang="ru-RU" sz="4000">
                <a:latin typeface="Monotype Corsiva" pitchFamily="66" charset="0"/>
              </a:rPr>
              <a:t> </a:t>
            </a:r>
            <a:r>
              <a:rPr lang="ru-RU" altLang="ru-RU" sz="4000">
                <a:latin typeface="Monotype Corsiva" pitchFamily="66" charset="0"/>
              </a:rPr>
              <a:t>= </a:t>
            </a:r>
            <a:r>
              <a:rPr lang="en-US" altLang="ru-RU" sz="4000">
                <a:latin typeface="Monotype Corsiva" pitchFamily="66" charset="0"/>
              </a:rPr>
              <a:t>f</a:t>
            </a:r>
            <a:r>
              <a:rPr lang="ru-RU" altLang="ru-RU" sz="4000">
                <a:latin typeface="Monotype Corsiva" pitchFamily="66" charset="0"/>
              </a:rPr>
              <a:t> </a:t>
            </a:r>
            <a:r>
              <a:rPr lang="en-US" altLang="ru-RU" sz="4000">
                <a:latin typeface="Monotype Corsiva" pitchFamily="66" charset="0"/>
              </a:rPr>
              <a:t>(x) </a:t>
            </a:r>
            <a:r>
              <a:rPr lang="ru-RU" altLang="ru-RU" sz="4000">
                <a:latin typeface="Monotype Corsiva" pitchFamily="66" charset="0"/>
              </a:rPr>
              <a:t>и у</a:t>
            </a:r>
            <a:r>
              <a:rPr lang="en-US" altLang="ru-RU" sz="4000">
                <a:latin typeface="Monotype Corsiva" pitchFamily="66" charset="0"/>
              </a:rPr>
              <a:t> </a:t>
            </a:r>
            <a:r>
              <a:rPr lang="ru-RU" altLang="ru-RU" sz="4000">
                <a:latin typeface="Monotype Corsiva" pitchFamily="66" charset="0"/>
              </a:rPr>
              <a:t>=</a:t>
            </a:r>
            <a:r>
              <a:rPr lang="en-US" altLang="ru-RU" sz="4000">
                <a:latin typeface="Monotype Corsiva" pitchFamily="66" charset="0"/>
              </a:rPr>
              <a:t> g (x)</a:t>
            </a:r>
          </a:p>
          <a:p>
            <a:pPr>
              <a:lnSpc>
                <a:spcPct val="80000"/>
              </a:lnSpc>
            </a:pPr>
            <a:r>
              <a:rPr lang="ru-RU" altLang="ru-RU" sz="4000">
                <a:latin typeface="Monotype Corsiva" pitchFamily="66" charset="0"/>
              </a:rPr>
              <a:t> </a:t>
            </a:r>
            <a:r>
              <a:rPr lang="en-US" altLang="ru-RU" sz="4000">
                <a:latin typeface="Monotype Corsiva" pitchFamily="66" charset="0"/>
              </a:rPr>
              <a:t> </a:t>
            </a:r>
            <a:r>
              <a:rPr lang="ru-RU" altLang="ru-RU" sz="4000">
                <a:latin typeface="Monotype Corsiva" pitchFamily="66" charset="0"/>
              </a:rPr>
              <a:t>найти абсциссу точки пересечения графиков функций</a:t>
            </a:r>
          </a:p>
          <a:p>
            <a:pPr>
              <a:lnSpc>
                <a:spcPct val="80000"/>
              </a:lnSpc>
            </a:pPr>
            <a:r>
              <a:rPr lang="ru-RU" altLang="ru-RU" sz="4000">
                <a:latin typeface="Monotype Corsiva" pitchFamily="66" charset="0"/>
              </a:rPr>
              <a:t>  рассмотреть возможность существования других точек пересечения</a:t>
            </a:r>
            <a:endParaRPr lang="en-US" altLang="ru-RU" sz="4000">
              <a:latin typeface="Monotype Corsiva" pitchFamily="66" charset="0"/>
            </a:endParaRPr>
          </a:p>
          <a:p>
            <a:pPr>
              <a:lnSpc>
                <a:spcPct val="80000"/>
              </a:lnSpc>
            </a:pPr>
            <a:endParaRPr lang="ru-RU" altLang="ru-RU" sz="400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16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2440" name="Object 8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02203885"/>
              </p:ext>
            </p:extLst>
          </p:nvPr>
        </p:nvGraphicFramePr>
        <p:xfrm>
          <a:off x="755650" y="890588"/>
          <a:ext cx="7924800" cy="5418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Лист" r:id="rId4" imgW="9305942" imgH="5715034" progId="Excel.Sheet.8">
                  <p:embed/>
                </p:oleObj>
              </mc:Choice>
              <mc:Fallback>
                <p:oleObj name="Лист" r:id="rId4" imgW="9305942" imgH="5715034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890588"/>
                        <a:ext cx="7924800" cy="5418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2442" name="Text Box 10"/>
          <p:cNvSpPr txBox="1">
            <a:spLocks noChangeArrowheads="1"/>
          </p:cNvSpPr>
          <p:nvPr/>
        </p:nvSpPr>
        <p:spPr bwMode="auto">
          <a:xfrm>
            <a:off x="611188" y="188913"/>
            <a:ext cx="22320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54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27089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5589984" y="2893586"/>
                <a:ext cx="1584176" cy="66999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        у=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(1/2)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         </a:t>
                </a:r>
                <a:r>
                  <a:rPr lang="ru-RU" dirty="0" smtClean="0"/>
                  <a:t>у=3</a:t>
                </a:r>
                <a:r>
                  <a:rPr lang="en-US" dirty="0" smtClean="0"/>
                  <a:t>x</a:t>
                </a:r>
                <a:r>
                  <a:rPr lang="ru-RU" dirty="0" smtClean="0"/>
                  <a:t>+10</a:t>
                </a:r>
                <a:endParaRPr lang="ru-RU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984" y="2893586"/>
                <a:ext cx="1584176" cy="669992"/>
              </a:xfrm>
              <a:prstGeom prst="rect">
                <a:avLst/>
              </a:prstGeom>
              <a:blipFill rotWithShape="1">
                <a:blip r:embed="rId6"/>
                <a:stretch>
                  <a:fillRect t="-3540" b="-79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5724128" y="3078252"/>
            <a:ext cx="288000" cy="0"/>
          </a:xfrm>
          <a:prstGeom prst="line">
            <a:avLst/>
          </a:prstGeom>
          <a:ln w="38100">
            <a:solidFill>
              <a:srgbClr val="FA4C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724128" y="3356992"/>
            <a:ext cx="288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2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2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2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2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2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2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63600"/>
          </a:xfr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atin typeface="Monotype Corsiva" panose="03010101010201010101" pitchFamily="66" charset="0"/>
              </a:rPr>
              <a:t>Определение</a:t>
            </a:r>
          </a:p>
        </p:txBody>
      </p:sp>
      <p:sp>
        <p:nvSpPr>
          <p:cNvPr id="1029" name="Text Box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81075"/>
            <a:ext cx="8362950" cy="3455988"/>
          </a:xfrm>
          <a:solidFill>
            <a:srgbClr val="CCFFFF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/>
              <a:t>     </a:t>
            </a:r>
            <a:r>
              <a:rPr lang="ru-RU" sz="3600" b="1" dirty="0" smtClean="0"/>
              <a:t>Показательные неравенства </a:t>
            </a:r>
            <a:r>
              <a:rPr lang="ru-RU" sz="3600" dirty="0" smtClean="0"/>
              <a:t>– </a:t>
            </a:r>
            <a:br>
              <a:rPr lang="ru-RU" sz="3600" dirty="0" smtClean="0"/>
            </a:br>
            <a:r>
              <a:rPr lang="ru-RU" sz="3600" i="1" u="sng" dirty="0" smtClean="0">
                <a:solidFill>
                  <a:srgbClr val="FF0000"/>
                </a:solidFill>
              </a:rPr>
              <a:t>это неравенства, в которых неизвестное содержится в показателе степени.</a:t>
            </a:r>
          </a:p>
        </p:txBody>
      </p:sp>
      <p:graphicFrame>
        <p:nvGraphicFramePr>
          <p:cNvPr id="10035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781300" y="5008563"/>
          <a:ext cx="137001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Формула" r:id="rId3" imgW="444240" imgH="228600" progId="Equation.3">
                  <p:embed/>
                </p:oleObj>
              </mc:Choice>
              <mc:Fallback>
                <p:oleObj name="Формула" r:id="rId3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1300" y="5008563"/>
                        <a:ext cx="1370013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8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775200" y="5073650"/>
          <a:ext cx="2995613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Формула" r:id="rId5" imgW="977760" imgH="203040" progId="Equation.3">
                  <p:embed/>
                </p:oleObj>
              </mc:Choice>
              <mc:Fallback>
                <p:oleObj name="Формула" r:id="rId5" imgW="977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200" y="5073650"/>
                        <a:ext cx="2995613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468313" y="5157788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/>
              <a:t>Примеры:</a:t>
            </a:r>
          </a:p>
        </p:txBody>
      </p:sp>
    </p:spTree>
    <p:extLst>
      <p:ext uri="{BB962C8B-B14F-4D97-AF65-F5344CB8AC3E}">
        <p14:creationId xmlns:p14="http://schemas.microsoft.com/office/powerpoint/2010/main" val="273240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>
                <a:latin typeface="Monotype Corsiva" pitchFamily="66" charset="0"/>
              </a:rPr>
              <a:t>Показательные неравенства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80975" y="1700213"/>
            <a:ext cx="9505950" cy="489743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>
                <a:latin typeface="Classic Russian" pitchFamily="34" charset="0"/>
              </a:rPr>
              <a:t>    </a:t>
            </a:r>
            <a:r>
              <a:rPr lang="ru-RU" sz="3600">
                <a:latin typeface="Monotype Corsiva" pitchFamily="66" charset="0"/>
              </a:rPr>
              <a:t>решаются по следующим свойствам показательной функции: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3600">
              <a:latin typeface="Monotype Corsiva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>
                <a:latin typeface="Monotype Corsiva" pitchFamily="66" charset="0"/>
              </a:rPr>
              <a:t>   •если  </a:t>
            </a:r>
            <a:r>
              <a:rPr lang="ru-RU" sz="3600" b="1">
                <a:latin typeface="Monotype Corsiva" pitchFamily="66" charset="0"/>
              </a:rPr>
              <a:t>а</a:t>
            </a:r>
            <a:r>
              <a:rPr lang="en-US" sz="3600" b="1">
                <a:latin typeface="Monotype Corsiva" pitchFamily="66" charset="0"/>
              </a:rPr>
              <a:t> &gt;</a:t>
            </a:r>
            <a:r>
              <a:rPr lang="ru-RU" sz="3600" b="1">
                <a:latin typeface="Monotype Corsiva" pitchFamily="66" charset="0"/>
              </a:rPr>
              <a:t> 1 </a:t>
            </a:r>
            <a:r>
              <a:rPr lang="ru-RU" sz="3600">
                <a:latin typeface="Monotype Corsiva" pitchFamily="66" charset="0"/>
              </a:rPr>
              <a:t>, то неравенство       </a:t>
            </a:r>
            <a:r>
              <a:rPr lang="en-US" sz="3600" b="1">
                <a:latin typeface="Monotype Corsiva" pitchFamily="66" charset="0"/>
              </a:rPr>
              <a:t>a </a:t>
            </a:r>
            <a:r>
              <a:rPr lang="ru-RU" sz="3600" b="1" baseline="30000">
                <a:latin typeface="Monotype Corsiva" pitchFamily="66" charset="0"/>
              </a:rPr>
              <a:t>х </a:t>
            </a:r>
            <a:r>
              <a:rPr lang="en-US" sz="3600" b="1" baseline="8000">
                <a:latin typeface="Monotype Corsiva" pitchFamily="66" charset="0"/>
              </a:rPr>
              <a:t>1 </a:t>
            </a:r>
            <a:r>
              <a:rPr lang="en-US" sz="3600" b="1">
                <a:latin typeface="Monotype Corsiva" pitchFamily="66" charset="0"/>
              </a:rPr>
              <a:t>&lt; </a:t>
            </a:r>
            <a:r>
              <a:rPr lang="ru-RU" sz="3600" b="1">
                <a:latin typeface="Monotype Corsiva" pitchFamily="66" charset="0"/>
              </a:rPr>
              <a:t>а</a:t>
            </a:r>
            <a:r>
              <a:rPr lang="en-US" sz="3600" b="1">
                <a:latin typeface="Monotype Corsiva" pitchFamily="66" charset="0"/>
              </a:rPr>
              <a:t> </a:t>
            </a:r>
            <a:r>
              <a:rPr lang="ru-RU" sz="3600" b="1" baseline="30000">
                <a:latin typeface="Monotype Corsiva" pitchFamily="66" charset="0"/>
              </a:rPr>
              <a:t>х </a:t>
            </a:r>
            <a:r>
              <a:rPr lang="ru-RU" sz="3600" b="1" baseline="8000">
                <a:latin typeface="Monotype Corsiva" pitchFamily="66" charset="0"/>
              </a:rPr>
              <a:t>2</a:t>
            </a:r>
            <a:endParaRPr lang="ru-RU" sz="3600">
              <a:latin typeface="Monotype Corsiva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>
                <a:latin typeface="Monotype Corsiva" pitchFamily="66" charset="0"/>
              </a:rPr>
              <a:t>   </a:t>
            </a:r>
            <a:r>
              <a:rPr lang="en-US" sz="3600">
                <a:latin typeface="Monotype Corsiva" pitchFamily="66" charset="0"/>
              </a:rPr>
              <a:t>  </a:t>
            </a:r>
            <a:r>
              <a:rPr lang="ru-RU" sz="3600">
                <a:latin typeface="Monotype Corsiva" pitchFamily="66" charset="0"/>
              </a:rPr>
              <a:t>справедливо           </a:t>
            </a:r>
            <a:r>
              <a:rPr lang="en-US" sz="3600">
                <a:latin typeface="Monotype Corsiva" pitchFamily="66" charset="0"/>
              </a:rPr>
              <a:t>     </a:t>
            </a:r>
            <a:r>
              <a:rPr lang="ru-RU" sz="3600">
                <a:latin typeface="Monotype Corsiva" pitchFamily="66" charset="0"/>
                <a:sym typeface="Wingdings" pitchFamily="2" charset="2"/>
              </a:rPr>
              <a:t>               </a:t>
            </a:r>
            <a:r>
              <a:rPr lang="en-US" sz="3600">
                <a:latin typeface="Monotype Corsiva" pitchFamily="66" charset="0"/>
                <a:sym typeface="Wingdings" pitchFamily="2" charset="2"/>
              </a:rPr>
              <a:t> </a:t>
            </a:r>
            <a:r>
              <a:rPr lang="ru-RU" sz="3600" b="1">
                <a:latin typeface="Monotype Corsiva" pitchFamily="66" charset="0"/>
              </a:rPr>
              <a:t>х </a:t>
            </a:r>
            <a:r>
              <a:rPr lang="ru-RU" sz="3600" b="1" baseline="-25000">
                <a:latin typeface="Monotype Corsiva" pitchFamily="66" charset="0"/>
              </a:rPr>
              <a:t>1</a:t>
            </a:r>
            <a:r>
              <a:rPr lang="en-US" sz="3600" b="1">
                <a:latin typeface="Monotype Corsiva" pitchFamily="66" charset="0"/>
              </a:rPr>
              <a:t>&lt; </a:t>
            </a:r>
            <a:r>
              <a:rPr lang="ru-RU" sz="3600" b="1">
                <a:latin typeface="Monotype Corsiva" pitchFamily="66" charset="0"/>
              </a:rPr>
              <a:t>х </a:t>
            </a:r>
            <a:r>
              <a:rPr lang="ru-RU" sz="3600" b="1" baseline="-25000">
                <a:latin typeface="Monotype Corsiva" pitchFamily="66" charset="0"/>
              </a:rPr>
              <a:t>2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3600" b="1" baseline="-25000">
              <a:latin typeface="Monotype Corsiva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3600" b="1" baseline="-25000">
              <a:latin typeface="Monotype Corsiva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>
                <a:latin typeface="Monotype Corsiva" pitchFamily="66" charset="0"/>
              </a:rPr>
              <a:t>   •если  </a:t>
            </a:r>
            <a:r>
              <a:rPr lang="ru-RU" sz="3600" b="1">
                <a:latin typeface="Monotype Corsiva" pitchFamily="66" charset="0"/>
              </a:rPr>
              <a:t>0</a:t>
            </a:r>
            <a:r>
              <a:rPr lang="en-US" sz="3600" b="1">
                <a:latin typeface="Monotype Corsiva" pitchFamily="66" charset="0"/>
              </a:rPr>
              <a:t> &lt; </a:t>
            </a:r>
            <a:r>
              <a:rPr lang="ru-RU" sz="3600" b="1">
                <a:latin typeface="Monotype Corsiva" pitchFamily="66" charset="0"/>
              </a:rPr>
              <a:t>а</a:t>
            </a:r>
            <a:r>
              <a:rPr lang="en-US" sz="3600" b="1">
                <a:latin typeface="Monotype Corsiva" pitchFamily="66" charset="0"/>
              </a:rPr>
              <a:t> &lt; </a:t>
            </a:r>
            <a:r>
              <a:rPr lang="ru-RU" sz="3600" b="1">
                <a:latin typeface="Monotype Corsiva" pitchFamily="66" charset="0"/>
              </a:rPr>
              <a:t>1</a:t>
            </a:r>
            <a:r>
              <a:rPr lang="ru-RU" sz="3600">
                <a:latin typeface="Monotype Corsiva" pitchFamily="66" charset="0"/>
              </a:rPr>
              <a:t>, то неравенство </a:t>
            </a:r>
            <a:r>
              <a:rPr lang="en-US" sz="3600">
                <a:latin typeface="Monotype Corsiva" pitchFamily="66" charset="0"/>
              </a:rPr>
              <a:t> </a:t>
            </a:r>
            <a:r>
              <a:rPr lang="en-US" sz="3600" b="1">
                <a:latin typeface="Monotype Corsiva" pitchFamily="66" charset="0"/>
              </a:rPr>
              <a:t>a </a:t>
            </a:r>
            <a:r>
              <a:rPr lang="ru-RU" sz="3600" b="1" baseline="30000">
                <a:latin typeface="Monotype Corsiva" pitchFamily="66" charset="0"/>
              </a:rPr>
              <a:t>х </a:t>
            </a:r>
            <a:r>
              <a:rPr lang="ru-RU" sz="3600" b="1" baseline="8000">
                <a:latin typeface="Monotype Corsiva" pitchFamily="66" charset="0"/>
              </a:rPr>
              <a:t>1</a:t>
            </a:r>
            <a:r>
              <a:rPr lang="en-US" sz="3600" b="1" baseline="8000">
                <a:latin typeface="Monotype Corsiva" pitchFamily="66" charset="0"/>
              </a:rPr>
              <a:t> </a:t>
            </a:r>
            <a:r>
              <a:rPr lang="en-US" sz="3600" b="1">
                <a:latin typeface="Monotype Corsiva" pitchFamily="66" charset="0"/>
              </a:rPr>
              <a:t>&gt; </a:t>
            </a:r>
            <a:r>
              <a:rPr lang="ru-RU" sz="3600" b="1">
                <a:latin typeface="Monotype Corsiva" pitchFamily="66" charset="0"/>
              </a:rPr>
              <a:t>а</a:t>
            </a:r>
            <a:r>
              <a:rPr lang="en-US" sz="3600" b="1">
                <a:latin typeface="Monotype Corsiva" pitchFamily="66" charset="0"/>
              </a:rPr>
              <a:t> </a:t>
            </a:r>
            <a:r>
              <a:rPr lang="ru-RU" sz="3600" b="1" baseline="30000">
                <a:latin typeface="Monotype Corsiva" pitchFamily="66" charset="0"/>
              </a:rPr>
              <a:t>х </a:t>
            </a:r>
            <a:r>
              <a:rPr lang="ru-RU" sz="3600" b="1" baseline="8000">
                <a:latin typeface="Monotype Corsiva" pitchFamily="66" charset="0"/>
              </a:rPr>
              <a:t>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>
                <a:latin typeface="Monotype Corsiva" pitchFamily="66" charset="0"/>
              </a:rPr>
              <a:t>   </a:t>
            </a:r>
            <a:r>
              <a:rPr lang="en-US" sz="3600">
                <a:latin typeface="Monotype Corsiva" pitchFamily="66" charset="0"/>
              </a:rPr>
              <a:t>  </a:t>
            </a:r>
            <a:r>
              <a:rPr lang="ru-RU" sz="3600">
                <a:latin typeface="Monotype Corsiva" pitchFamily="66" charset="0"/>
              </a:rPr>
              <a:t>справедливо             </a:t>
            </a:r>
            <a:r>
              <a:rPr lang="en-US" sz="3600">
                <a:latin typeface="Monotype Corsiva" pitchFamily="66" charset="0"/>
              </a:rPr>
              <a:t>   </a:t>
            </a:r>
            <a:r>
              <a:rPr lang="ru-RU" sz="3600">
                <a:latin typeface="Monotype Corsiva" pitchFamily="66" charset="0"/>
                <a:sym typeface="Wingdings" pitchFamily="2" charset="2"/>
              </a:rPr>
              <a:t>               </a:t>
            </a:r>
            <a:r>
              <a:rPr lang="en-US" sz="3600">
                <a:latin typeface="Monotype Corsiva" pitchFamily="66" charset="0"/>
                <a:sym typeface="Wingdings" pitchFamily="2" charset="2"/>
              </a:rPr>
              <a:t> </a:t>
            </a:r>
            <a:r>
              <a:rPr lang="ru-RU" sz="3600" b="1">
                <a:latin typeface="Monotype Corsiva" pitchFamily="66" charset="0"/>
              </a:rPr>
              <a:t>х </a:t>
            </a:r>
            <a:r>
              <a:rPr lang="ru-RU" sz="3600" b="1" baseline="-25000">
                <a:latin typeface="Monotype Corsiva" pitchFamily="66" charset="0"/>
              </a:rPr>
              <a:t>1</a:t>
            </a:r>
            <a:r>
              <a:rPr lang="en-US" sz="3600" b="1">
                <a:latin typeface="Monotype Corsiva" pitchFamily="66" charset="0"/>
              </a:rPr>
              <a:t>&lt; </a:t>
            </a:r>
            <a:r>
              <a:rPr lang="ru-RU" sz="3600" b="1">
                <a:latin typeface="Monotype Corsiva" pitchFamily="66" charset="0"/>
              </a:rPr>
              <a:t>х </a:t>
            </a:r>
            <a:r>
              <a:rPr lang="ru-RU" sz="3600" b="1" baseline="-25000">
                <a:latin typeface="Monotype Corsiva" pitchFamily="66" charset="0"/>
              </a:rPr>
              <a:t>2 </a:t>
            </a:r>
            <a:endParaRPr lang="ru-RU" sz="3600" b="1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91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900"/>
                            </p:stCondLst>
                            <p:childTnLst>
                              <p:par>
                                <p:cTn id="2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2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3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4" grpId="0"/>
      <p:bldP spid="36147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5048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5400" b="1">
                <a:latin typeface="Monotype Corsiva" pitchFamily="66" charset="0"/>
              </a:rPr>
              <a:t>Решите неравенства (устно):</a:t>
            </a:r>
          </a:p>
        </p:txBody>
      </p:sp>
      <p:sp>
        <p:nvSpPr>
          <p:cNvPr id="391173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457200" y="1125538"/>
            <a:ext cx="4038600" cy="57324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4000" dirty="0">
                <a:latin typeface="Monotype Corsiva" pitchFamily="66" charset="0"/>
              </a:rPr>
              <a:t>2</a:t>
            </a:r>
            <a:r>
              <a:rPr lang="en-US" altLang="ru-RU" sz="4000" dirty="0">
                <a:latin typeface="Monotype Corsiva" pitchFamily="66" charset="0"/>
              </a:rPr>
              <a:t> </a:t>
            </a:r>
            <a:r>
              <a:rPr lang="ru-RU" altLang="ru-RU" sz="3600" baseline="30000" dirty="0">
                <a:latin typeface="Monotype Corsiva" pitchFamily="66" charset="0"/>
              </a:rPr>
              <a:t>х</a:t>
            </a:r>
            <a:r>
              <a:rPr lang="ru-RU" altLang="ru-RU" sz="4000" dirty="0">
                <a:latin typeface="Monotype Corsiva" pitchFamily="66" charset="0"/>
              </a:rPr>
              <a:t> </a:t>
            </a:r>
            <a:r>
              <a:rPr lang="en-US" altLang="ru-RU" sz="4000" dirty="0">
                <a:latin typeface="Monotype Corsiva" pitchFamily="66" charset="0"/>
              </a:rPr>
              <a:t>&gt; 0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b="1" u="sng" dirty="0">
                <a:latin typeface="Monotype Corsiva" pitchFamily="66" charset="0"/>
              </a:rPr>
              <a:t> x- </a:t>
            </a:r>
            <a:r>
              <a:rPr lang="ru-RU" altLang="ru-RU" sz="4000" b="1" u="sng" dirty="0">
                <a:latin typeface="Monotype Corsiva" pitchFamily="66" charset="0"/>
              </a:rPr>
              <a:t>любое</a:t>
            </a:r>
            <a:endParaRPr lang="en-US" altLang="ru-RU" sz="4000" b="1" u="sng" dirty="0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en-US" altLang="ru-RU" sz="4000" dirty="0">
                <a:latin typeface="Monotype Corsiva" pitchFamily="66" charset="0"/>
              </a:rPr>
              <a:t>2</a:t>
            </a:r>
            <a:r>
              <a:rPr lang="en-US" altLang="ru-RU" sz="3600" baseline="30000" dirty="0">
                <a:latin typeface="Monotype Corsiva" pitchFamily="66" charset="0"/>
              </a:rPr>
              <a:t>x</a:t>
            </a:r>
            <a:r>
              <a:rPr lang="en-US" altLang="ru-RU" sz="4000" dirty="0">
                <a:latin typeface="Monotype Corsiva" pitchFamily="66" charset="0"/>
              </a:rPr>
              <a:t> &gt;1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dirty="0">
                <a:latin typeface="Monotype Corsiva" pitchFamily="66" charset="0"/>
              </a:rPr>
              <a:t> </a:t>
            </a:r>
            <a:r>
              <a:rPr lang="en-US" altLang="ru-RU" sz="4000" b="1" u="sng" dirty="0">
                <a:latin typeface="Monotype Corsiva" pitchFamily="66" charset="0"/>
              </a:rPr>
              <a:t>x &gt; 0</a:t>
            </a:r>
            <a:endParaRPr lang="ru-RU" altLang="ru-RU" sz="4000" b="1" u="sng" dirty="0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ru-RU" altLang="ru-RU" sz="4000" dirty="0">
                <a:latin typeface="Monotype Corsiva" pitchFamily="66" charset="0"/>
              </a:rPr>
              <a:t>       </a:t>
            </a:r>
            <a:r>
              <a:rPr lang="ru-RU" altLang="ru-RU" sz="3600" baseline="50000" dirty="0">
                <a:latin typeface="Monotype Corsiva" pitchFamily="66" charset="0"/>
              </a:rPr>
              <a:t>х</a:t>
            </a:r>
            <a:r>
              <a:rPr lang="ru-RU" altLang="ru-RU" sz="4000" dirty="0">
                <a:latin typeface="Monotype Corsiva" pitchFamily="66" charset="0"/>
              </a:rPr>
              <a:t>    </a:t>
            </a:r>
            <a:r>
              <a:rPr lang="ru-RU" altLang="ru-RU" sz="4000" dirty="0" smtClean="0">
                <a:latin typeface="Monotype Corsiva" pitchFamily="66" charset="0"/>
              </a:rPr>
              <a:t>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4000" b="1" u="sng" dirty="0" smtClean="0">
                <a:latin typeface="Monotype Corsiva" pitchFamily="66" charset="0"/>
              </a:rPr>
              <a:t>х     </a:t>
            </a:r>
            <a:r>
              <a:rPr lang="ru-RU" altLang="ru-RU" sz="4000" b="1" u="sng" dirty="0">
                <a:latin typeface="Monotype Corsiva" pitchFamily="66" charset="0"/>
              </a:rPr>
              <a:t>0</a:t>
            </a:r>
          </a:p>
          <a:p>
            <a:pPr>
              <a:lnSpc>
                <a:spcPct val="90000"/>
              </a:lnSpc>
            </a:pPr>
            <a:r>
              <a:rPr lang="ru-RU" altLang="ru-RU" sz="4000" dirty="0">
                <a:latin typeface="Monotype Corsiva" pitchFamily="66" charset="0"/>
              </a:rPr>
              <a:t>     </a:t>
            </a:r>
            <a:r>
              <a:rPr lang="ru-RU" altLang="ru-RU" sz="3600" baseline="50000" dirty="0">
                <a:latin typeface="Monotype Corsiva" pitchFamily="66" charset="0"/>
              </a:rPr>
              <a:t>х </a:t>
            </a:r>
            <a:r>
              <a:rPr lang="en-US" altLang="ru-RU" sz="4000" dirty="0">
                <a:latin typeface="Monotype Corsiva" pitchFamily="66" charset="0"/>
              </a:rPr>
              <a:t>&lt;</a:t>
            </a:r>
            <a:r>
              <a:rPr lang="ru-RU" altLang="ru-RU" sz="4000" dirty="0">
                <a:latin typeface="Monotype Corsiva" pitchFamily="66" charset="0"/>
              </a:rPr>
              <a:t> </a:t>
            </a:r>
            <a:r>
              <a:rPr lang="en-US" altLang="ru-RU" sz="4000" dirty="0">
                <a:latin typeface="Monotype Corsiva" pitchFamily="66" charset="0"/>
              </a:rPr>
              <a:t>0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b="1" u="sng" dirty="0" smtClean="0">
                <a:latin typeface="Monotype Corsiva" pitchFamily="66" charset="0"/>
              </a:rPr>
              <a:t>x</a:t>
            </a:r>
            <a:r>
              <a:rPr lang="ru-RU" altLang="ru-RU" sz="4000" b="1" u="sng" dirty="0" smtClean="0">
                <a:latin typeface="Monotype Corsiva" pitchFamily="66" charset="0"/>
              </a:rPr>
              <a:t>= </a:t>
            </a:r>
            <a:r>
              <a:rPr lang="en-US" altLang="ru-RU" sz="4000" b="1" u="sng" dirty="0">
                <a:latin typeface="Monotype Corsiva" pitchFamily="66" charset="0"/>
              </a:rPr>
              <a:t>Ø</a:t>
            </a:r>
          </a:p>
          <a:p>
            <a:pPr>
              <a:lnSpc>
                <a:spcPct val="90000"/>
              </a:lnSpc>
            </a:pPr>
            <a:endParaRPr lang="ru-RU" altLang="ru-RU" sz="4000" b="1" u="sng" dirty="0">
              <a:latin typeface="Monotype Corsiva" pitchFamily="66" charset="0"/>
            </a:endParaRPr>
          </a:p>
        </p:txBody>
      </p:sp>
      <p:sp>
        <p:nvSpPr>
          <p:cNvPr id="391174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648200" y="1125538"/>
            <a:ext cx="4038600" cy="61198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ru-RU" sz="4000" dirty="0">
                <a:latin typeface="Monotype Corsiva" pitchFamily="66" charset="0"/>
              </a:rPr>
              <a:t>5 </a:t>
            </a:r>
            <a:r>
              <a:rPr lang="en-US" altLang="ru-RU" sz="4000" baseline="30000" dirty="0">
                <a:latin typeface="Monotype Corsiva" pitchFamily="66" charset="0"/>
              </a:rPr>
              <a:t>x</a:t>
            </a:r>
            <a:r>
              <a:rPr lang="en-US" altLang="ru-RU" sz="4000" dirty="0">
                <a:latin typeface="Monotype Corsiva" pitchFamily="66" charset="0"/>
              </a:rPr>
              <a:t> &gt;25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dirty="0">
                <a:latin typeface="Monotype Corsiva" pitchFamily="66" charset="0"/>
              </a:rPr>
              <a:t> </a:t>
            </a:r>
            <a:r>
              <a:rPr lang="en-US" altLang="ru-RU" sz="4000" b="1" u="sng" dirty="0">
                <a:latin typeface="Monotype Corsiva" pitchFamily="66" charset="0"/>
              </a:rPr>
              <a:t>x &gt; 2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dirty="0">
                <a:latin typeface="Monotype Corsiva" pitchFamily="66" charset="0"/>
              </a:rPr>
              <a:t>0,7 </a:t>
            </a:r>
            <a:r>
              <a:rPr lang="en-US" altLang="ru-RU" sz="4000" baseline="30000" dirty="0">
                <a:latin typeface="Monotype Corsiva" pitchFamily="66" charset="0"/>
              </a:rPr>
              <a:t>x</a:t>
            </a:r>
            <a:r>
              <a:rPr lang="en-US" altLang="ru-RU" sz="4000" dirty="0">
                <a:latin typeface="Monotype Corsiva" pitchFamily="66" charset="0"/>
              </a:rPr>
              <a:t> &lt; 0,49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dirty="0">
                <a:latin typeface="Monotype Corsiva" pitchFamily="66" charset="0"/>
              </a:rPr>
              <a:t> </a:t>
            </a:r>
            <a:r>
              <a:rPr lang="en-US" altLang="ru-RU" sz="4000" b="1" u="sng" dirty="0">
                <a:latin typeface="Monotype Corsiva" pitchFamily="66" charset="0"/>
              </a:rPr>
              <a:t>x &gt; 2</a:t>
            </a:r>
          </a:p>
          <a:p>
            <a:pPr>
              <a:lnSpc>
                <a:spcPct val="90000"/>
              </a:lnSpc>
            </a:pPr>
            <a:r>
              <a:rPr lang="en-US" altLang="ru-RU" sz="4000" dirty="0">
                <a:latin typeface="Monotype Corsiva" pitchFamily="66" charset="0"/>
              </a:rPr>
              <a:t>0,2 </a:t>
            </a:r>
            <a:r>
              <a:rPr lang="en-US" altLang="ru-RU" sz="4000" baseline="30000" dirty="0">
                <a:latin typeface="Monotype Corsiva" pitchFamily="66" charset="0"/>
              </a:rPr>
              <a:t>x+1</a:t>
            </a:r>
            <a:r>
              <a:rPr lang="en-US" altLang="ru-RU" sz="4000" dirty="0">
                <a:latin typeface="Monotype Corsiva" pitchFamily="66" charset="0"/>
              </a:rPr>
              <a:t> &lt; 0,2 </a:t>
            </a:r>
            <a:r>
              <a:rPr lang="en-US" altLang="ru-RU" sz="4000" baseline="30000" dirty="0">
                <a:latin typeface="Monotype Corsiva" pitchFamily="66" charset="0"/>
              </a:rPr>
              <a:t>4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dirty="0">
                <a:latin typeface="Monotype Corsiva" pitchFamily="66" charset="0"/>
              </a:rPr>
              <a:t> </a:t>
            </a:r>
            <a:r>
              <a:rPr lang="en-US" altLang="ru-RU" sz="4000" b="1" u="sng" dirty="0">
                <a:latin typeface="Monotype Corsiva" pitchFamily="66" charset="0"/>
              </a:rPr>
              <a:t>x &gt; 3</a:t>
            </a:r>
          </a:p>
          <a:p>
            <a:pPr>
              <a:lnSpc>
                <a:spcPct val="90000"/>
              </a:lnSpc>
            </a:pPr>
            <a:r>
              <a:rPr lang="en-US" altLang="ru-RU" sz="4000" dirty="0">
                <a:latin typeface="Monotype Corsiva" pitchFamily="66" charset="0"/>
              </a:rPr>
              <a:t>9,7 </a:t>
            </a:r>
            <a:r>
              <a:rPr lang="en-US" altLang="ru-RU" sz="4000" baseline="30000" dirty="0">
                <a:latin typeface="Monotype Corsiva" pitchFamily="66" charset="0"/>
              </a:rPr>
              <a:t>x-2</a:t>
            </a:r>
            <a:r>
              <a:rPr lang="en-US" altLang="ru-RU" sz="4000" dirty="0">
                <a:latin typeface="Monotype Corsiva" pitchFamily="66" charset="0"/>
              </a:rPr>
              <a:t> &lt; 9,7 </a:t>
            </a:r>
            <a:r>
              <a:rPr lang="en-US" altLang="ru-RU" sz="4000" baseline="30000" dirty="0">
                <a:latin typeface="Monotype Corsiva" pitchFamily="66" charset="0"/>
              </a:rPr>
              <a:t>10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dirty="0">
                <a:latin typeface="Monotype Corsiva" pitchFamily="66" charset="0"/>
              </a:rPr>
              <a:t> </a:t>
            </a:r>
            <a:r>
              <a:rPr lang="en-US" altLang="ru-RU" sz="4000" b="1" u="sng" dirty="0">
                <a:latin typeface="Monotype Corsiva" pitchFamily="66" charset="0"/>
              </a:rPr>
              <a:t>x  &lt; 12</a:t>
            </a:r>
            <a:endParaRPr lang="ru-RU" altLang="ru-RU" sz="4000" b="1" u="sng" dirty="0">
              <a:latin typeface="Monotype Corsiva" pitchFamily="66" charset="0"/>
            </a:endParaRPr>
          </a:p>
        </p:txBody>
      </p:sp>
      <p:graphicFrame>
        <p:nvGraphicFramePr>
          <p:cNvPr id="39117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874328"/>
              </p:ext>
            </p:extLst>
          </p:nvPr>
        </p:nvGraphicFramePr>
        <p:xfrm>
          <a:off x="755576" y="4869160"/>
          <a:ext cx="6350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3" name="Формула" r:id="rId3" imgW="291960" imgH="431640" progId="Equation.3">
                  <p:embed/>
                </p:oleObj>
              </mc:Choice>
              <mc:Fallback>
                <p:oleObj name="Формула" r:id="rId3" imgW="291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869160"/>
                        <a:ext cx="6350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117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2233845"/>
              </p:ext>
            </p:extLst>
          </p:nvPr>
        </p:nvGraphicFramePr>
        <p:xfrm>
          <a:off x="899592" y="3573016"/>
          <a:ext cx="682625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4" name="Формула" r:id="rId5" imgW="291960" imgH="431640" progId="Equation.3">
                  <p:embed/>
                </p:oleObj>
              </mc:Choice>
              <mc:Fallback>
                <p:oleObj name="Формула" r:id="rId5" imgW="291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573016"/>
                        <a:ext cx="682625" cy="100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117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3965042"/>
              </p:ext>
            </p:extLst>
          </p:nvPr>
        </p:nvGraphicFramePr>
        <p:xfrm>
          <a:off x="1691680" y="3645024"/>
          <a:ext cx="3635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5" name="Формула" r:id="rId7" imgW="126720" imgH="152280" progId="Equation.3">
                  <p:embed/>
                </p:oleObj>
              </mc:Choice>
              <mc:Fallback>
                <p:oleObj name="Формула" r:id="rId7" imgW="12672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645024"/>
                        <a:ext cx="363538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117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466982"/>
              </p:ext>
            </p:extLst>
          </p:nvPr>
        </p:nvGraphicFramePr>
        <p:xfrm>
          <a:off x="971600" y="4365104"/>
          <a:ext cx="503237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name="Формула" r:id="rId9" imgW="126720" imgH="152280" progId="Equation.3">
                  <p:embed/>
                </p:oleObj>
              </mc:Choice>
              <mc:Fallback>
                <p:oleObj name="Формула" r:id="rId9" imgW="12672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365104"/>
                        <a:ext cx="503237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1179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7" name="Формула" r:id="rId11" imgW="114120" imgH="215640" progId="Equation.3">
                  <p:embed/>
                </p:oleObj>
              </mc:Choice>
              <mc:Fallback>
                <p:oleObj name="Формула" r:id="rId11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14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72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1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1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1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1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1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1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1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1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1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1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1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1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91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1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1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1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1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1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1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1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1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1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1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1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1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6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91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1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1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1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1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1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1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1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1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8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91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1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1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91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1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1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9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91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91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1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91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91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91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0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91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91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1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91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91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91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2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91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1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91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911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911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911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2" grpId="0"/>
      <p:bldP spid="391173" grpId="0" build="p"/>
      <p:bldP spid="39117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830580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b="1">
                <a:solidFill>
                  <a:schemeClr val="tx2"/>
                </a:solidFill>
                <a:latin typeface="Times New Roman" pitchFamily="18" charset="0"/>
              </a:rPr>
              <a:t>Решения показательных неравенств: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3200" b="1">
                <a:solidFill>
                  <a:schemeClr val="tx2"/>
                </a:solidFill>
                <a:latin typeface="Times New Roman" pitchFamily="18" charset="0"/>
              </a:rPr>
              <a:t>Способ  Уравнивание оснований правой и левой части</a:t>
            </a:r>
            <a:r>
              <a:rPr lang="ru-RU" altLang="ru-RU" sz="4400" b="1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ru-RU" altLang="ru-RU" sz="4400" b="1">
              <a:solidFill>
                <a:schemeClr val="tx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chemeClr val="tx2"/>
                </a:solidFill>
                <a:latin typeface="Times New Roman" pitchFamily="18" charset="0"/>
              </a:rPr>
              <a:t>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70112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>
                <a:latin typeface="Monotype Corsiva" panose="03010101010201010101" pitchFamily="66" charset="0"/>
              </a:rPr>
              <a:t>Решите неравенство:</a:t>
            </a: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9592657"/>
              </p:ext>
            </p:extLst>
          </p:nvPr>
        </p:nvGraphicFramePr>
        <p:xfrm>
          <a:off x="899592" y="1340768"/>
          <a:ext cx="332740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5" name="Формула" r:id="rId3" imgW="469800" imgH="203040" progId="Equation.3">
                  <p:embed/>
                </p:oleObj>
              </mc:Choice>
              <mc:Fallback>
                <p:oleObj name="Формула" r:id="rId3" imgW="469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340768"/>
                        <a:ext cx="3327400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0840623"/>
              </p:ext>
            </p:extLst>
          </p:nvPr>
        </p:nvGraphicFramePr>
        <p:xfrm>
          <a:off x="827584" y="2780928"/>
          <a:ext cx="3236913" cy="1439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6" name="Формула" r:id="rId5" imgW="457200" imgH="203040" progId="Equation.3">
                  <p:embed/>
                </p:oleObj>
              </mc:Choice>
              <mc:Fallback>
                <p:oleObj name="Формула" r:id="rId5" imgW="457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780928"/>
                        <a:ext cx="3236913" cy="1439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117475" y="4495800"/>
          <a:ext cx="8861425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7" name="Формула" r:id="rId7" imgW="2806560" imgH="228600" progId="Equation.3">
                  <p:embed/>
                </p:oleObj>
              </mc:Choice>
              <mc:Fallback>
                <p:oleObj name="Формула" r:id="rId7" imgW="280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4495800"/>
                        <a:ext cx="8861425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609600" y="5257800"/>
          <a:ext cx="2181225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8" name="Формула" r:id="rId9" imgW="355320" imgH="177480" progId="Equation.3">
                  <p:embed/>
                </p:oleObj>
              </mc:Choice>
              <mc:Fallback>
                <p:oleObj name="Формула" r:id="rId9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257800"/>
                        <a:ext cx="2181225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5372100" y="5257800"/>
          <a:ext cx="355441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9" name="Формула" r:id="rId11" imgW="711000" imgH="215640" progId="Equation.3">
                  <p:embed/>
                </p:oleObj>
              </mc:Choice>
              <mc:Fallback>
                <p:oleObj name="Формула" r:id="rId11" imgW="711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5257800"/>
                        <a:ext cx="3554413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609600" y="6172200"/>
            <a:ext cx="2133600" cy="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15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>
                <a:latin typeface="Monotype Corsiva" panose="03010101010201010101" pitchFamily="66" charset="0"/>
              </a:rPr>
              <a:t>Решите неравенство:</a:t>
            </a:r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1358900" y="1606550"/>
          <a:ext cx="369888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0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8900" y="1606550"/>
                        <a:ext cx="369888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250825" y="3141663"/>
          <a:ext cx="8380413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" name="Формула" r:id="rId5" imgW="2654280" imgH="469800" progId="Equation.3">
                  <p:embed/>
                </p:oleObj>
              </mc:Choice>
              <mc:Fallback>
                <p:oleObj name="Формула" r:id="rId5" imgW="26542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3141663"/>
                        <a:ext cx="8380413" cy="148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2124075" y="4724400"/>
          <a:ext cx="104775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2" name="Формула" r:id="rId7" imgW="380880" imgH="393480" progId="Equation.3">
                  <p:embed/>
                </p:oleObj>
              </mc:Choice>
              <mc:Fallback>
                <p:oleObj name="Формула" r:id="rId7" imgW="380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4724400"/>
                        <a:ext cx="1047750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9" name="Object 7"/>
          <p:cNvGraphicFramePr>
            <a:graphicFrameLocks noChangeAspect="1"/>
          </p:cNvGraphicFramePr>
          <p:nvPr/>
        </p:nvGraphicFramePr>
        <p:xfrm>
          <a:off x="5292725" y="4724400"/>
          <a:ext cx="1874838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3" name="Формула" r:id="rId9" imgW="749160" imgH="431640" progId="Equation.3">
                  <p:embed/>
                </p:oleObj>
              </mc:Choice>
              <mc:Fallback>
                <p:oleObj name="Формула" r:id="rId9" imgW="749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724400"/>
                        <a:ext cx="1874838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1" name="Object 9"/>
          <p:cNvGraphicFramePr>
            <a:graphicFrameLocks noChangeAspect="1"/>
          </p:cNvGraphicFramePr>
          <p:nvPr/>
        </p:nvGraphicFramePr>
        <p:xfrm>
          <a:off x="6867525" y="1427163"/>
          <a:ext cx="3683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4" name="Формула" r:id="rId11" imgW="114120" imgH="215640" progId="Equation.3">
                  <p:embed/>
                </p:oleObj>
              </mc:Choice>
              <mc:Fallback>
                <p:oleObj name="Формула" r:id="rId11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1427163"/>
                        <a:ext cx="36830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2" name="Object 10"/>
          <p:cNvGraphicFramePr>
            <a:graphicFrameLocks noChangeAspect="1"/>
          </p:cNvGraphicFramePr>
          <p:nvPr/>
        </p:nvGraphicFramePr>
        <p:xfrm>
          <a:off x="900113" y="1196975"/>
          <a:ext cx="2624137" cy="168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5" name="Формула" r:id="rId12" imgW="812520" imgH="520560" progId="Equation.3">
                  <p:embed/>
                </p:oleObj>
              </mc:Choice>
              <mc:Fallback>
                <p:oleObj name="Формула" r:id="rId12" imgW="81252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196975"/>
                        <a:ext cx="2624137" cy="168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071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659" y="1338936"/>
            <a:ext cx="9036495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hlinkClick r:id="rId3" action="ppaction://hlinksldjump"/>
              </a:rPr>
              <a:t>2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hlinkClick r:id="rId3" action="ppaction://hlinksldjump"/>
              </a:rPr>
              <a:t>.</a:t>
            </a:r>
            <a:r>
              <a:rPr lang="ru-RU" alt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hlinkClick r:id="rId3" action="ppaction://hlinksldjump"/>
              </a:rPr>
              <a:t> ПОКАЗАТЕЛЬНАЯ ФУНКЦИЯ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hlinkClick r:id="rId3" action="ppaction://hlinksldjump"/>
              </a:rPr>
              <a:t> </a:t>
            </a:r>
          </a:p>
          <a:p>
            <a:pPr algn="ctr"/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hlinkClick r:id="rId3" action="ppaction://hlinksldjump"/>
              </a:rPr>
              <a:t> И</a:t>
            </a:r>
            <a:r>
              <a:rPr lang="ru-RU" alt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hlinkClick r:id="rId3" action="ppaction://hlinksldjump"/>
              </a:rPr>
              <a:t> ЕЁ ПРИМЕНЕНИЕ В ПРИРОДЕ И ТЕХНИКЕ.</a:t>
            </a:r>
            <a:endParaRPr lang="ru-RU" altLang="ru-RU" sz="4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1266" name="WordArt 5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72009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hlinkClick r:id="rId5" action="ppaction://hlinksldjump"/>
              </a:rPr>
              <a:t>1. </a:t>
            </a:r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hlinkClick r:id="rId5" action="ppaction://hlinksldjump"/>
              </a:rPr>
              <a:t>Показательная функция</a:t>
            </a: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hlinkClick r:id="rId5" action="ppaction://hlinksldjump"/>
              </a:rPr>
              <a:t>.</a:t>
            </a:r>
            <a:endParaRPr lang="ru-RU" sz="3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11269" name="WordArt 9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718450" y="3861048"/>
            <a:ext cx="374491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hlinkClick r:id="rId7" action="ppaction://hlinksldjump"/>
              </a:rPr>
              <a:t>3</a:t>
            </a:r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hlinkClick r:id="rId7" action="ppaction://hlinksldjump"/>
              </a:rPr>
              <a:t>. </a:t>
            </a: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hlinkClick r:id="rId7" action="ppaction://hlinksldjump"/>
              </a:rPr>
              <a:t>В биологии.</a:t>
            </a:r>
            <a:endParaRPr lang="ru-RU" sz="3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11270" name="WordArt 10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718449" y="4941168"/>
            <a:ext cx="3744913" cy="760412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hlinkClick r:id="rId9" action="ppaction://hlinksldjump"/>
              </a:rPr>
              <a:t>4</a:t>
            </a:r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hlinkClick r:id="rId9" action="ppaction://hlinksldjump"/>
              </a:rPr>
              <a:t>. В экономике.</a:t>
            </a:r>
            <a:endParaRPr lang="ru-RU" sz="3600" b="1" kern="1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</a:endParaRPr>
          </a:p>
        </p:txBody>
      </p:sp>
      <p:graphicFrame>
        <p:nvGraphicFramePr>
          <p:cNvPr id="11271" name="Object 11"/>
          <p:cNvGraphicFramePr>
            <a:graphicFrameLocks noChangeAspect="1"/>
          </p:cNvGraphicFramePr>
          <p:nvPr/>
        </p:nvGraphicFramePr>
        <p:xfrm>
          <a:off x="6705600" y="4267200"/>
          <a:ext cx="24384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Лист" r:id="rId10" imgW="2448154" imgH="2553005" progId="Excel.Sheet.8">
                  <p:embed/>
                </p:oleObj>
              </mc:Choice>
              <mc:Fallback>
                <p:oleObj name="Лист" r:id="rId10" imgW="2448154" imgH="255300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-24000" contrast="-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4267200"/>
                        <a:ext cx="24384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67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Rectangle 2"/>
          <p:cNvSpPr>
            <a:spLocks noChangeArrowheads="1"/>
          </p:cNvSpPr>
          <p:nvPr/>
        </p:nvSpPr>
        <p:spPr bwMode="auto">
          <a:xfrm>
            <a:off x="395288" y="2636838"/>
            <a:ext cx="8569325" cy="39608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 altLang="ru-RU"/>
          </a:p>
          <a:p>
            <a:pPr algn="ctr" eaLnBrk="1" hangingPunct="1"/>
            <a:endParaRPr lang="ru-RU" altLang="ru-RU"/>
          </a:p>
        </p:txBody>
      </p:sp>
      <p:sp>
        <p:nvSpPr>
          <p:cNvPr id="12299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467544" y="0"/>
            <a:ext cx="8136706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latin typeface="Monotype Corsiva" panose="03010101010201010101" pitchFamily="66" charset="0"/>
              </a:rPr>
              <a:t>Решение  показательных  неравенств</a:t>
            </a:r>
          </a:p>
        </p:txBody>
      </p:sp>
      <p:graphicFrame>
        <p:nvGraphicFramePr>
          <p:cNvPr id="12290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204913" y="2978150"/>
          <a:ext cx="2343150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4" name="Формула" r:id="rId3" imgW="1002960" imgH="393480" progId="Equation.3">
                  <p:embed/>
                </p:oleObj>
              </mc:Choice>
              <mc:Fallback>
                <p:oleObj name="Формула" r:id="rId3" imgW="1002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2978150"/>
                        <a:ext cx="2343150" cy="91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7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904875" y="3895725"/>
          <a:ext cx="2865438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5" name="Формула" r:id="rId5" imgW="1155600" imgH="393480" progId="Equation.3">
                  <p:embed/>
                </p:oleObj>
              </mc:Choice>
              <mc:Fallback>
                <p:oleObj name="Формула" r:id="rId5" imgW="1155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75" y="3895725"/>
                        <a:ext cx="2865438" cy="97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8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963613" y="4811713"/>
          <a:ext cx="2530475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6" name="Формула" r:id="rId7" imgW="927000" imgH="228600" progId="Equation.3">
                  <p:embed/>
                </p:oleObj>
              </mc:Choice>
              <mc:Fallback>
                <p:oleObj name="Формула" r:id="rId7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613" y="4811713"/>
                        <a:ext cx="2530475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0" name="Object 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39750" y="5589588"/>
          <a:ext cx="2376488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7" name="Формула" r:id="rId9" imgW="774360" imgH="203040" progId="Equation.3">
                  <p:embed/>
                </p:oleObj>
              </mc:Choice>
              <mc:Fallback>
                <p:oleObj name="Формула" r:id="rId9" imgW="7743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5589588"/>
                        <a:ext cx="2376488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0" name="Text Box 7"/>
          <p:cNvSpPr txBox="1">
            <a:spLocks noChangeArrowheads="1"/>
          </p:cNvSpPr>
          <p:nvPr/>
        </p:nvSpPr>
        <p:spPr bwMode="auto">
          <a:xfrm>
            <a:off x="395288" y="1484313"/>
            <a:ext cx="84978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u="sng" dirty="0"/>
              <a:t>Способ 2:</a:t>
            </a:r>
            <a:r>
              <a:rPr lang="ru-RU" altLang="ru-RU" sz="2800" dirty="0"/>
              <a:t> Вынесение за скобки степени с меньшим показателем</a:t>
            </a:r>
          </a:p>
        </p:txBody>
      </p:sp>
      <p:graphicFrame>
        <p:nvGraphicFramePr>
          <p:cNvPr id="85001" name="Object 9"/>
          <p:cNvGraphicFramePr>
            <a:graphicFrameLocks noChangeAspect="1"/>
          </p:cNvGraphicFramePr>
          <p:nvPr/>
        </p:nvGraphicFramePr>
        <p:xfrm>
          <a:off x="5292725" y="2852738"/>
          <a:ext cx="160337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name="Формула" r:id="rId11" imgW="482400" imgH="203040" progId="Equation.3">
                  <p:embed/>
                </p:oleObj>
              </mc:Choice>
              <mc:Fallback>
                <p:oleObj name="Формула" r:id="rId11" imgW="482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2852738"/>
                        <a:ext cx="1603375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2" name="Object 10"/>
          <p:cNvGraphicFramePr>
            <a:graphicFrameLocks noChangeAspect="1"/>
          </p:cNvGraphicFramePr>
          <p:nvPr/>
        </p:nvGraphicFramePr>
        <p:xfrm>
          <a:off x="5148263" y="3644900"/>
          <a:ext cx="1922462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" name="Формула" r:id="rId13" imgW="545760" imgH="203040" progId="Equation.3">
                  <p:embed/>
                </p:oleObj>
              </mc:Choice>
              <mc:Fallback>
                <p:oleObj name="Формула" r:id="rId13" imgW="545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3644900"/>
                        <a:ext cx="1922462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4787900" y="5876925"/>
            <a:ext cx="3816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dirty="0"/>
              <a:t>Ответ: </a:t>
            </a:r>
            <a:r>
              <a:rPr lang="ru-RU" altLang="ru-RU" sz="2800" i="1" dirty="0"/>
              <a:t>х</a:t>
            </a:r>
            <a:r>
              <a:rPr lang="en-US" altLang="ru-RU" sz="2800" i="1" dirty="0"/>
              <a:t> </a:t>
            </a:r>
            <a:r>
              <a:rPr lang="en-US" altLang="ru-RU" sz="2800" dirty="0"/>
              <a:t>&gt;</a:t>
            </a:r>
            <a:r>
              <a:rPr lang="ru-RU" altLang="ru-RU" sz="2800" dirty="0"/>
              <a:t>3</a:t>
            </a:r>
          </a:p>
        </p:txBody>
      </p:sp>
      <p:graphicFrame>
        <p:nvGraphicFramePr>
          <p:cNvPr id="85004" name="Object 12"/>
          <p:cNvGraphicFramePr>
            <a:graphicFrameLocks noChangeAspect="1"/>
          </p:cNvGraphicFramePr>
          <p:nvPr/>
        </p:nvGraphicFramePr>
        <p:xfrm>
          <a:off x="5435600" y="5084763"/>
          <a:ext cx="1408113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" name="Формула" r:id="rId15" imgW="380880" imgH="177480" progId="Equation.3">
                  <p:embed/>
                </p:oleObj>
              </mc:Choice>
              <mc:Fallback>
                <p:oleObj name="Формула" r:id="rId15" imgW="3808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5084763"/>
                        <a:ext cx="1408113" cy="65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5" name="Object 13"/>
          <p:cNvGraphicFramePr>
            <a:graphicFrameLocks noChangeAspect="1"/>
          </p:cNvGraphicFramePr>
          <p:nvPr/>
        </p:nvGraphicFramePr>
        <p:xfrm>
          <a:off x="6011863" y="4437063"/>
          <a:ext cx="1836737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" name="Формула" r:id="rId17" imgW="545760" imgH="177480" progId="Equation.3">
                  <p:embed/>
                </p:oleObj>
              </mc:Choice>
              <mc:Fallback>
                <p:oleObj name="Формула" r:id="rId17" imgW="5457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4437063"/>
                        <a:ext cx="1836737" cy="598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6" name="Rectangle 14" descr="Букет"/>
          <p:cNvSpPr>
            <a:spLocks noChangeArrowheads="1"/>
          </p:cNvSpPr>
          <p:nvPr/>
        </p:nvSpPr>
        <p:spPr bwMode="auto">
          <a:xfrm>
            <a:off x="4572000" y="4508500"/>
            <a:ext cx="1368425" cy="457200"/>
          </a:xfrm>
          <a:prstGeom prst="rect">
            <a:avLst/>
          </a:prstGeom>
          <a:blipFill dpi="0" rotWithShape="1">
            <a:blip r:embed="rId19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3</a:t>
            </a:r>
            <a:r>
              <a:rPr lang="en-US" altLang="ru-RU" sz="2400" dirty="0"/>
              <a:t> &gt; 1</a:t>
            </a:r>
            <a:r>
              <a:rPr lang="ru-RU" altLang="ru-RU" sz="2400" dirty="0"/>
              <a:t>, то</a:t>
            </a:r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4067175" y="2852738"/>
            <a:ext cx="0" cy="3529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5008" name="Line 16"/>
          <p:cNvSpPr>
            <a:spLocks noChangeShapeType="1"/>
          </p:cNvSpPr>
          <p:nvPr/>
        </p:nvSpPr>
        <p:spPr bwMode="auto">
          <a:xfrm>
            <a:off x="2916238" y="566102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5009" name="Text Box 17"/>
          <p:cNvSpPr txBox="1">
            <a:spLocks noChangeArrowheads="1"/>
          </p:cNvSpPr>
          <p:nvPr/>
        </p:nvSpPr>
        <p:spPr bwMode="auto">
          <a:xfrm>
            <a:off x="2987675" y="5661025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/>
              <a:t>: 10</a:t>
            </a:r>
          </a:p>
        </p:txBody>
      </p:sp>
    </p:spTree>
    <p:extLst>
      <p:ext uri="{BB962C8B-B14F-4D97-AF65-F5344CB8AC3E}">
        <p14:creationId xmlns:p14="http://schemas.microsoft.com/office/powerpoint/2010/main" val="97805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8" name="Rectangle 2"/>
          <p:cNvSpPr>
            <a:spLocks noChangeArrowheads="1"/>
          </p:cNvSpPr>
          <p:nvPr/>
        </p:nvSpPr>
        <p:spPr bwMode="auto">
          <a:xfrm>
            <a:off x="143668" y="1557337"/>
            <a:ext cx="8929688" cy="511333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3329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493712" y="204244"/>
            <a:ext cx="8229600" cy="7778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latin typeface="Monotype Corsiva" panose="03010101010201010101" pitchFamily="66" charset="0"/>
              </a:rPr>
              <a:t>Решение показательных неравенств</a:t>
            </a:r>
          </a:p>
        </p:txBody>
      </p:sp>
      <p:graphicFrame>
        <p:nvGraphicFramePr>
          <p:cNvPr id="13314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00050" y="1557338"/>
          <a:ext cx="2979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4" name="Формула" r:id="rId3" imgW="977760" imgH="203040" progId="Equation.3">
                  <p:embed/>
                </p:oleObj>
              </mc:Choice>
              <mc:Fallback>
                <p:oleObj name="Формула" r:id="rId3" imgW="977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1557338"/>
                        <a:ext cx="2979738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5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33400" y="2205038"/>
          <a:ext cx="3795713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5" name="Формула" r:id="rId5" imgW="1143000" imgH="203040" progId="Equation.3">
                  <p:embed/>
                </p:oleObj>
              </mc:Choice>
              <mc:Fallback>
                <p:oleObj name="Формула" r:id="rId5" imgW="1143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05038"/>
                        <a:ext cx="3795713" cy="67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6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331913" y="2852738"/>
          <a:ext cx="2662237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6" name="Формула" r:id="rId7" imgW="863280" imgH="228600" progId="Equation.3">
                  <p:embed/>
                </p:oleObj>
              </mc:Choice>
              <mc:Fallback>
                <p:oleObj name="Формула" r:id="rId7" imgW="863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852738"/>
                        <a:ext cx="2662237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8" name="Object 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12775" y="3573463"/>
          <a:ext cx="2443163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7" name="Формула" r:id="rId9" imgW="914400" imgH="203040" progId="Equation.3">
                  <p:embed/>
                </p:oleObj>
              </mc:Choice>
              <mc:Fallback>
                <p:oleObj name="Формула" r:id="rId9" imgW="914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3573463"/>
                        <a:ext cx="2443163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30" name="Rectangle 7"/>
          <p:cNvSpPr>
            <a:spLocks noChangeArrowheads="1"/>
          </p:cNvSpPr>
          <p:nvPr/>
        </p:nvSpPr>
        <p:spPr bwMode="auto">
          <a:xfrm>
            <a:off x="250825" y="951706"/>
            <a:ext cx="8569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800" u="sng" dirty="0"/>
              <a:t>Способ 3:</a:t>
            </a:r>
            <a:r>
              <a:rPr lang="ru-RU" altLang="ru-RU" sz="2800" dirty="0"/>
              <a:t> введение новой  переменной</a:t>
            </a:r>
          </a:p>
        </p:txBody>
      </p:sp>
      <p:graphicFrame>
        <p:nvGraphicFramePr>
          <p:cNvPr id="87049" name="Object 9"/>
          <p:cNvGraphicFramePr>
            <a:graphicFrameLocks noChangeAspect="1"/>
          </p:cNvGraphicFramePr>
          <p:nvPr/>
        </p:nvGraphicFramePr>
        <p:xfrm>
          <a:off x="395288" y="4316413"/>
          <a:ext cx="4271962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8" name="Формула" r:id="rId11" imgW="2095200" imgH="203040" progId="Equation.3">
                  <p:embed/>
                </p:oleObj>
              </mc:Choice>
              <mc:Fallback>
                <p:oleObj name="Формула" r:id="rId11" imgW="2095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316413"/>
                        <a:ext cx="4271962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50" name="Object 10"/>
          <p:cNvGraphicFramePr>
            <a:graphicFrameLocks noChangeAspect="1"/>
          </p:cNvGraphicFramePr>
          <p:nvPr/>
        </p:nvGraphicFramePr>
        <p:xfrm>
          <a:off x="520700" y="4724400"/>
          <a:ext cx="2338388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9" name="Формула" r:id="rId13" imgW="1180800" imgH="393480" progId="Equation.3">
                  <p:embed/>
                </p:oleObj>
              </mc:Choice>
              <mc:Fallback>
                <p:oleObj name="Формула" r:id="rId13" imgW="1180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4724400"/>
                        <a:ext cx="2338388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51" name="Object 11"/>
          <p:cNvGraphicFramePr>
            <a:graphicFrameLocks noChangeAspect="1"/>
          </p:cNvGraphicFramePr>
          <p:nvPr/>
        </p:nvGraphicFramePr>
        <p:xfrm>
          <a:off x="803275" y="5516563"/>
          <a:ext cx="1992313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0" name="Формула" r:id="rId15" imgW="1117440" imgH="393480" progId="Equation.3">
                  <p:embed/>
                </p:oleObj>
              </mc:Choice>
              <mc:Fallback>
                <p:oleObj name="Формула" r:id="rId15" imgW="1117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275" y="5516563"/>
                        <a:ext cx="1992313" cy="703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52" name="Object 12"/>
          <p:cNvGraphicFramePr>
            <a:graphicFrameLocks noChangeAspect="1"/>
          </p:cNvGraphicFramePr>
          <p:nvPr/>
        </p:nvGraphicFramePr>
        <p:xfrm>
          <a:off x="5457825" y="1724025"/>
          <a:ext cx="2935288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1" name="Формула" r:id="rId17" imgW="1015920" imgH="215640" progId="Equation.3">
                  <p:embed/>
                </p:oleObj>
              </mc:Choice>
              <mc:Fallback>
                <p:oleObj name="Формула" r:id="rId17" imgW="1015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7825" y="1724025"/>
                        <a:ext cx="2935288" cy="62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53" name="Object 13"/>
          <p:cNvGraphicFramePr>
            <a:graphicFrameLocks noChangeAspect="1"/>
          </p:cNvGraphicFramePr>
          <p:nvPr/>
        </p:nvGraphicFramePr>
        <p:xfrm>
          <a:off x="6084888" y="3429000"/>
          <a:ext cx="1373187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2" name="Формула" r:id="rId19" imgW="507960" imgH="177480" progId="Equation.3">
                  <p:embed/>
                </p:oleObj>
              </mc:Choice>
              <mc:Fallback>
                <p:oleObj name="Формула" r:id="rId19" imgW="5079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3429000"/>
                        <a:ext cx="1373187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54" name="Object 14"/>
          <p:cNvGraphicFramePr>
            <a:graphicFrameLocks noChangeAspect="1"/>
          </p:cNvGraphicFramePr>
          <p:nvPr/>
        </p:nvGraphicFramePr>
        <p:xfrm>
          <a:off x="5491163" y="4652963"/>
          <a:ext cx="1503362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3" name="Формула" r:id="rId21" imgW="507960" imgH="228600" progId="Equation.3">
                  <p:embed/>
                </p:oleObj>
              </mc:Choice>
              <mc:Fallback>
                <p:oleObj name="Формула" r:id="rId21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1163" y="4652963"/>
                        <a:ext cx="1503362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5219700" y="6092825"/>
            <a:ext cx="3384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dirty="0"/>
              <a:t>Ответ: </a:t>
            </a:r>
            <a:r>
              <a:rPr lang="ru-RU" altLang="ru-RU" sz="2800" b="1" i="1" dirty="0">
                <a:latin typeface="Times New Roman" pitchFamily="18" charset="0"/>
              </a:rPr>
              <a:t>х </a:t>
            </a:r>
            <a:r>
              <a:rPr lang="en-US" altLang="ru-RU" sz="2800" b="1" dirty="0">
                <a:latin typeface="Times New Roman" pitchFamily="18" charset="0"/>
              </a:rPr>
              <a:t>&lt;</a:t>
            </a:r>
            <a:r>
              <a:rPr lang="en-US" altLang="ru-RU" sz="2800" dirty="0">
                <a:latin typeface="Times New Roman" pitchFamily="18" charset="0"/>
              </a:rPr>
              <a:t> </a:t>
            </a:r>
            <a:r>
              <a:rPr lang="ru-RU" altLang="ru-RU" sz="2800" dirty="0">
                <a:latin typeface="Times New Roman" pitchFamily="18" charset="0"/>
              </a:rPr>
              <a:t>2</a:t>
            </a:r>
            <a:r>
              <a:rPr lang="en-US" altLang="ru-RU" sz="2800" dirty="0">
                <a:latin typeface="Times New Roman" pitchFamily="18" charset="0"/>
              </a:rPr>
              <a:t>.</a:t>
            </a:r>
            <a:r>
              <a:rPr lang="ru-RU" altLang="ru-RU" sz="2800" dirty="0">
                <a:latin typeface="Times New Roman" pitchFamily="18" charset="0"/>
              </a:rPr>
              <a:t> х</a:t>
            </a:r>
            <a:r>
              <a:rPr lang="en-US" altLang="ru-RU" sz="2800" dirty="0">
                <a:latin typeface="Times New Roman" pitchFamily="18" charset="0"/>
              </a:rPr>
              <a:t>&gt;0</a:t>
            </a:r>
            <a:endParaRPr lang="ru-RU" altLang="ru-RU" sz="2800" dirty="0"/>
          </a:p>
        </p:txBody>
      </p:sp>
      <p:graphicFrame>
        <p:nvGraphicFramePr>
          <p:cNvPr id="87056" name="Object 16"/>
          <p:cNvGraphicFramePr>
            <a:graphicFrameLocks noChangeAspect="1"/>
          </p:cNvGraphicFramePr>
          <p:nvPr/>
        </p:nvGraphicFramePr>
        <p:xfrm>
          <a:off x="6084888" y="4076700"/>
          <a:ext cx="1566862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4" name="Формула" r:id="rId23" imgW="596880" imgH="203040" progId="Equation.3">
                  <p:embed/>
                </p:oleObj>
              </mc:Choice>
              <mc:Fallback>
                <p:oleObj name="Формула" r:id="rId23" imgW="596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4076700"/>
                        <a:ext cx="1566862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57" name="Object 17"/>
          <p:cNvGraphicFramePr>
            <a:graphicFrameLocks noChangeAspect="1"/>
          </p:cNvGraphicFramePr>
          <p:nvPr/>
        </p:nvGraphicFramePr>
        <p:xfrm>
          <a:off x="5800725" y="5157788"/>
          <a:ext cx="9302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5" name="Формула" r:id="rId25" imgW="355320" imgH="177480" progId="Equation.3">
                  <p:embed/>
                </p:oleObj>
              </mc:Choice>
              <mc:Fallback>
                <p:oleObj name="Формула" r:id="rId25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0725" y="5157788"/>
                        <a:ext cx="93027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32" name="Text Box 18"/>
          <p:cNvSpPr txBox="1">
            <a:spLocks noChangeArrowheads="1"/>
          </p:cNvSpPr>
          <p:nvPr/>
        </p:nvSpPr>
        <p:spPr bwMode="auto">
          <a:xfrm>
            <a:off x="5435600" y="5805488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87059" name="Text Box 19" descr="Букет"/>
          <p:cNvSpPr txBox="1">
            <a:spLocks noChangeArrowheads="1"/>
          </p:cNvSpPr>
          <p:nvPr/>
        </p:nvSpPr>
        <p:spPr bwMode="auto">
          <a:xfrm>
            <a:off x="5508625" y="5661025"/>
            <a:ext cx="1368425" cy="457200"/>
          </a:xfrm>
          <a:prstGeom prst="rect">
            <a:avLst/>
          </a:prstGeom>
          <a:blipFill dpi="0" rotWithShape="1">
            <a:blip r:embed="rId2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/>
              <a:t>3</a:t>
            </a:r>
            <a:r>
              <a:rPr lang="en-US" altLang="ru-RU" sz="2400"/>
              <a:t>&gt;1</a:t>
            </a:r>
            <a:r>
              <a:rPr lang="ru-RU" altLang="ru-RU" sz="2400"/>
              <a:t>, то</a:t>
            </a:r>
          </a:p>
        </p:txBody>
      </p:sp>
      <p:sp>
        <p:nvSpPr>
          <p:cNvPr id="13334" name="Line 20"/>
          <p:cNvSpPr>
            <a:spLocks noChangeShapeType="1"/>
          </p:cNvSpPr>
          <p:nvPr/>
        </p:nvSpPr>
        <p:spPr bwMode="auto">
          <a:xfrm>
            <a:off x="5148263" y="1773238"/>
            <a:ext cx="0" cy="4751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61" name="Line 21"/>
          <p:cNvSpPr>
            <a:spLocks noChangeShapeType="1"/>
          </p:cNvSpPr>
          <p:nvPr/>
        </p:nvSpPr>
        <p:spPr bwMode="auto">
          <a:xfrm>
            <a:off x="250825" y="4221163"/>
            <a:ext cx="4897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7063" name="Picture 23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781300"/>
            <a:ext cx="2592388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64" name="Picture 24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565400"/>
            <a:ext cx="9350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7" name="Object 27"/>
          <p:cNvGraphicFramePr>
            <a:graphicFrameLocks noChangeAspect="1"/>
          </p:cNvGraphicFramePr>
          <p:nvPr/>
        </p:nvGraphicFramePr>
        <p:xfrm>
          <a:off x="7219950" y="4581525"/>
          <a:ext cx="1503363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6" name="Формула" r:id="rId30" imgW="507960" imgH="228600" progId="Equation.3">
                  <p:embed/>
                </p:oleObj>
              </mc:Choice>
              <mc:Fallback>
                <p:oleObj name="Формула" r:id="rId30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9950" y="4581525"/>
                        <a:ext cx="1503363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28"/>
          <p:cNvGraphicFramePr>
            <a:graphicFrameLocks noChangeAspect="1"/>
          </p:cNvGraphicFramePr>
          <p:nvPr/>
        </p:nvGraphicFramePr>
        <p:xfrm>
          <a:off x="7496175" y="5229225"/>
          <a:ext cx="9969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7" name="Формула" r:id="rId32" imgW="380880" imgH="177480" progId="Equation.3">
                  <p:embed/>
                </p:oleObj>
              </mc:Choice>
              <mc:Fallback>
                <p:oleObj name="Формула" r:id="rId32" imgW="3808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6175" y="5229225"/>
                        <a:ext cx="9969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Управляющая кнопка: домой 2">
            <a:hlinkClick r:id="rId34" action="ppaction://hlinksldjump" highlightClick="1"/>
          </p:cNvPr>
          <p:cNvSpPr/>
          <p:nvPr/>
        </p:nvSpPr>
        <p:spPr>
          <a:xfrm>
            <a:off x="8460432" y="6153150"/>
            <a:ext cx="683568" cy="685800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239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30991" y="2736629"/>
            <a:ext cx="5688632" cy="14398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otype Corsiva" panose="03010101010201010101" pitchFamily="66" charset="0"/>
              </a:rPr>
              <a:t>И её применение в природе и технике.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33381" y="1340768"/>
            <a:ext cx="5581128" cy="13350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5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anose="03010101010201010101" pitchFamily="66" charset="0"/>
              </a:rPr>
              <a:t>Показательная функция</a:t>
            </a:r>
          </a:p>
        </p:txBody>
      </p:sp>
      <p:pic>
        <p:nvPicPr>
          <p:cNvPr id="2048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334" y="6165304"/>
            <a:ext cx="78105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409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589756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3600" b="1" i="1" dirty="0" smtClean="0"/>
              <a:t>Подумайте! Где может использоваться показательная функция?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79512" y="1989138"/>
            <a:ext cx="8229600" cy="45259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«Показательная функция» является основополагающей при изучении таких тем, как «Производная показательной функции», «Термодинамика», «Электромагнетизм», «Ядерная физика», «Колебания», используется для решения некоторых задач судовождения.</a:t>
            </a:r>
          </a:p>
        </p:txBody>
      </p:sp>
      <p:pic>
        <p:nvPicPr>
          <p:cNvPr id="26628" name="Picture 5" descr="Рисунок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33375"/>
            <a:ext cx="1363662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61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0" grpId="1"/>
      <p:bldP spid="3277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Наглядный бытовой пример!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5536" y="1628800"/>
            <a:ext cx="8229600" cy="45259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sz="2000" dirty="0" smtClean="0"/>
              <a:t>Все, наверное, замечали, что если снять кипящий чайник с огня, то сначала он быстро остывает, а потом остывание идет гораздо медленнее. Дело в том, что скорость остывания пропорциональна разности между температурой чайника и температурой окружающей среды. Чем меньше становится эта разность, тем медленнее остывает чайник. Если сначала температура чайника равнялась То, а температура воздуха T1, то через t секунд температура Т чайника выразится формулой: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000" dirty="0" smtClean="0"/>
              <a:t>T=(T1-T0)e-kt+T1,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000" dirty="0" smtClean="0"/>
              <a:t>где k - число, зависящее от формы чайника, материала, из которого он сделан, и количества воды, которое в нем находится.</a:t>
            </a:r>
          </a:p>
        </p:txBody>
      </p:sp>
    </p:spTree>
    <p:extLst>
      <p:ext uri="{BB962C8B-B14F-4D97-AF65-F5344CB8AC3E}">
        <p14:creationId xmlns:p14="http://schemas.microsoft.com/office/powerpoint/2010/main" val="250893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800" dirty="0" smtClean="0">
                <a:solidFill>
                  <a:schemeClr val="accent2"/>
                </a:solidFill>
              </a:rPr>
              <a:t>При падении тел в безвоздушном пространстве скорость их непрерывно возрастает.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755650" y="2636838"/>
            <a:ext cx="7561263" cy="29241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dirty="0" smtClean="0">
                <a:solidFill>
                  <a:schemeClr val="accent2"/>
                </a:solidFill>
              </a:rPr>
              <a:t>При падении тел в воздухе скорость падения тоже увеличивается, но не может превзойти определенной величины.</a:t>
            </a:r>
          </a:p>
        </p:txBody>
      </p:sp>
    </p:spTree>
    <p:extLst>
      <p:ext uri="{BB962C8B-B14F-4D97-AF65-F5344CB8AC3E}">
        <p14:creationId xmlns:p14="http://schemas.microsoft.com/office/powerpoint/2010/main" val="71262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260648"/>
            <a:ext cx="7931150" cy="6121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800" dirty="0" smtClean="0"/>
              <a:t>Рассмотрим задачу о падении парашютиста. Если считать, что сила сопротивления воздуха пропорциональна скорости падения парашютиста, т.е. что F=</a:t>
            </a:r>
            <a:r>
              <a:rPr lang="ru-RU" altLang="ru-RU" sz="2800" dirty="0" err="1" smtClean="0"/>
              <a:t>kv</a:t>
            </a:r>
            <a:r>
              <a:rPr lang="ru-RU" altLang="ru-RU" sz="2800" dirty="0" smtClean="0"/>
              <a:t> , то через t секунд скорость падения будет равна: v=</a:t>
            </a:r>
            <a:r>
              <a:rPr lang="ru-RU" altLang="ru-RU" sz="2800" dirty="0" err="1" smtClean="0"/>
              <a:t>mg</a:t>
            </a:r>
            <a:r>
              <a:rPr lang="ru-RU" altLang="ru-RU" sz="2800" dirty="0" smtClean="0"/>
              <a:t>/k(1-e-kt/m), где m - масса парашютиста. Через некоторый промежуток времени е-</a:t>
            </a:r>
            <a:r>
              <a:rPr lang="ru-RU" altLang="ru-RU" sz="2800" dirty="0" err="1" smtClean="0"/>
              <a:t>kt</a:t>
            </a:r>
            <a:r>
              <a:rPr lang="ru-RU" altLang="ru-RU" sz="2800" dirty="0" smtClean="0"/>
              <a:t>/m станет очень маленьким числом, и падение станет почти равномерным. Коэффициент пропорциональности k зависит от размеров парашюта. Данная формула пригодна не только для изучения падения парашютиста, но и для изучения падения капли дождевой воды, пушинки и т.д.</a:t>
            </a:r>
          </a:p>
        </p:txBody>
      </p:sp>
    </p:spTree>
    <p:extLst>
      <p:ext uri="{BB962C8B-B14F-4D97-AF65-F5344CB8AC3E}">
        <p14:creationId xmlns:p14="http://schemas.microsoft.com/office/powerpoint/2010/main" val="257399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1520" y="620688"/>
            <a:ext cx="8595360" cy="4937760"/>
          </a:xfrm>
        </p:spPr>
        <p:txBody>
          <a:bodyPr>
            <a:noAutofit/>
          </a:bodyPr>
          <a:lstStyle/>
          <a:p>
            <a:pPr marL="457200" indent="-457200">
              <a:defRPr/>
            </a:pPr>
            <a:r>
              <a:rPr lang="ru-RU" alt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Много трудных математических задач приходится решать в теории</a:t>
            </a:r>
            <a:r>
              <a:rPr lang="en-US" alt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alt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межпланетных путешествий. Одной из них является задача об определении массы топлива, необходимого для того, чтобы придать ракете нужную скорость v. Эта масса М зависит от массы m самой ракеты (без топлива) и от скорости v0, с которой продукты горения вытекают из ракетного двигателя.</a:t>
            </a:r>
          </a:p>
        </p:txBody>
      </p:sp>
    </p:spTree>
    <p:extLst>
      <p:ext uri="{BB962C8B-B14F-4D97-AF65-F5344CB8AC3E}">
        <p14:creationId xmlns:p14="http://schemas.microsoft.com/office/powerpoint/2010/main" val="21766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23528" y="908720"/>
            <a:ext cx="8595360" cy="493776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alt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Если не учитывать сопротивление воздуха и притяжение Земли, то масса топлива определиться формулой: M=m(</a:t>
            </a:r>
            <a:r>
              <a:rPr lang="ru-RU" altLang="ru-RU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</a:t>
            </a:r>
            <a:r>
              <a:rPr lang="ru-RU" alt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/v0-1) (формула </a:t>
            </a:r>
            <a:r>
              <a:rPr lang="ru-RU" altLang="ru-RU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К.Э.Циалковского</a:t>
            </a:r>
            <a:r>
              <a:rPr lang="ru-RU" alt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). Например, для того чтобы ракете с массой 1,5 т придать скорость 8000 м/с, надо при скорости истечения газов 2000 м/с взять примерно 80 т топлива.</a:t>
            </a:r>
          </a:p>
        </p:txBody>
      </p:sp>
    </p:spTree>
    <p:extLst>
      <p:ext uri="{BB962C8B-B14F-4D97-AF65-F5344CB8AC3E}">
        <p14:creationId xmlns:p14="http://schemas.microsoft.com/office/powerpoint/2010/main" val="82086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1520" y="548680"/>
            <a:ext cx="8595360" cy="58315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3200" dirty="0" smtClean="0"/>
              <a:t>Если при колебаниях маятника, гири, качающейся на пружине, не пренебрегать сопротивлением воздуха, то амплитуда колебаний становится все меньше, колебания затухают. Отклонения точки, совершающей затухающие колебания, выражается </a:t>
            </a:r>
            <a:r>
              <a:rPr lang="ru-RU" altLang="ru-RU" sz="3200" dirty="0" smtClean="0">
                <a:solidFill>
                  <a:srgbClr val="FF0000"/>
                </a:solidFill>
              </a:rPr>
              <a:t>формулой: s=</a:t>
            </a:r>
            <a:r>
              <a:rPr lang="ru-RU" altLang="ru-RU" sz="3200" dirty="0" err="1" smtClean="0">
                <a:solidFill>
                  <a:srgbClr val="FF0000"/>
                </a:solidFill>
              </a:rPr>
              <a:t>Ae-ktsin</a:t>
            </a:r>
            <a:r>
              <a:rPr lang="ru-RU" altLang="ru-RU" sz="3200" dirty="0" smtClean="0">
                <a:solidFill>
                  <a:srgbClr val="FF0000"/>
                </a:solidFill>
              </a:rPr>
              <a:t>(?t+?).</a:t>
            </a:r>
            <a:r>
              <a:rPr lang="ru-RU" altLang="ru-RU" sz="3200" dirty="0" smtClean="0"/>
              <a:t> </a:t>
            </a:r>
            <a:r>
              <a:rPr lang="ru-RU" altLang="ru-RU" sz="3200" dirty="0" smtClean="0">
                <a:solidFill>
                  <a:srgbClr val="FF0000"/>
                </a:solidFill>
              </a:rPr>
              <a:t>Так как множитель е-</a:t>
            </a:r>
            <a:r>
              <a:rPr lang="ru-RU" altLang="ru-RU" sz="3200" dirty="0" err="1" smtClean="0">
                <a:solidFill>
                  <a:srgbClr val="FF0000"/>
                </a:solidFill>
              </a:rPr>
              <a:t>kt</a:t>
            </a:r>
            <a:r>
              <a:rPr lang="ru-RU" altLang="ru-RU" sz="3200" dirty="0" smtClean="0">
                <a:solidFill>
                  <a:srgbClr val="FF0000"/>
                </a:solidFill>
              </a:rPr>
              <a:t> уменьшается с</a:t>
            </a:r>
            <a:r>
              <a:rPr lang="ru-RU" altLang="ru-RU" sz="3200" dirty="0" smtClean="0"/>
              <a:t> </a:t>
            </a:r>
            <a:r>
              <a:rPr lang="ru-RU" altLang="ru-RU" sz="3200" dirty="0" smtClean="0">
                <a:solidFill>
                  <a:srgbClr val="FF0000"/>
                </a:solidFill>
              </a:rPr>
              <a:t>течением времени, то размах колебаний становится все меньше и меньше.</a:t>
            </a:r>
          </a:p>
        </p:txBody>
      </p:sp>
    </p:spTree>
    <p:extLst>
      <p:ext uri="{BB962C8B-B14F-4D97-AF65-F5344CB8AC3E}">
        <p14:creationId xmlns:p14="http://schemas.microsoft.com/office/powerpoint/2010/main" val="265984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79912" y="3789040"/>
            <a:ext cx="5120640" cy="1476375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eaLnBrk="1" hangingPunct="1">
              <a:buFontTx/>
              <a:buNone/>
            </a:pPr>
            <a:r>
              <a:rPr lang="ru-RU" altLang="ru-RU" dirty="0" smtClean="0"/>
              <a:t>Некоторые наиболее часто </a:t>
            </a:r>
          </a:p>
          <a:p>
            <a:pPr algn="r" eaLnBrk="1" hangingPunct="1">
              <a:buFontTx/>
              <a:buNone/>
            </a:pPr>
            <a:r>
              <a:rPr lang="ru-RU" altLang="ru-RU" dirty="0" smtClean="0"/>
              <a:t>встречающиеся виды </a:t>
            </a:r>
          </a:p>
          <a:p>
            <a:pPr algn="r" eaLnBrk="1" hangingPunct="1">
              <a:buFontTx/>
              <a:buNone/>
            </a:pPr>
            <a:r>
              <a:rPr lang="ru-RU" altLang="ru-RU" dirty="0" smtClean="0"/>
              <a:t>трансцендентных функций,</a:t>
            </a:r>
          </a:p>
          <a:p>
            <a:pPr algn="r" eaLnBrk="1" hangingPunct="1">
              <a:buFontTx/>
              <a:buNone/>
            </a:pPr>
            <a:r>
              <a:rPr lang="ru-RU" altLang="ru-RU" dirty="0" smtClean="0"/>
              <a:t>прежде всего показательные,</a:t>
            </a:r>
          </a:p>
          <a:p>
            <a:pPr algn="r" eaLnBrk="1" hangingPunct="1">
              <a:buFontTx/>
              <a:buNone/>
            </a:pPr>
            <a:r>
              <a:rPr lang="ru-RU" altLang="ru-RU" dirty="0" smtClean="0"/>
              <a:t>открывают доступ ко </a:t>
            </a:r>
          </a:p>
          <a:p>
            <a:pPr algn="r" eaLnBrk="1" hangingPunct="1">
              <a:buFontTx/>
              <a:buNone/>
            </a:pPr>
            <a:r>
              <a:rPr lang="ru-RU" altLang="ru-RU" dirty="0" smtClean="0"/>
              <a:t>многим исследованиям.</a:t>
            </a:r>
          </a:p>
          <a:p>
            <a:pPr algn="r" eaLnBrk="1" hangingPunct="1">
              <a:buFontTx/>
              <a:buNone/>
            </a:pPr>
            <a:r>
              <a:rPr lang="ru-RU" altLang="ru-RU" dirty="0" err="1" smtClean="0"/>
              <a:t>Л.Эйлер</a:t>
            </a:r>
            <a:r>
              <a:rPr lang="ru-RU" altLang="ru-RU" dirty="0" smtClean="0"/>
              <a:t>.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896" y="476672"/>
            <a:ext cx="5129543" cy="1469505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latin typeface="Monotype Corsiva" panose="03010101010201010101" pitchFamily="66" charset="0"/>
              </a:rPr>
              <a:t>«Показательная функция».</a:t>
            </a:r>
          </a:p>
        </p:txBody>
      </p:sp>
      <p:pic>
        <p:nvPicPr>
          <p:cNvPr id="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334" y="6165304"/>
            <a:ext cx="78105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990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 autoUpdateAnimBg="0"/>
      <p:bldP spid="5122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1520" y="836712"/>
            <a:ext cx="8595360" cy="493776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Когда радиоактивное вещество распадется, его количество уменьшается. Через некоторое время остается половина первоначального количества вещества. Этот промежуток времени </a:t>
            </a:r>
            <a:r>
              <a:rPr lang="ru-RU" alt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</a:t>
            </a:r>
            <a:r>
              <a:rPr lang="ru-RU" alt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называется периодом полураспада. Вообще через t лет масса m вещества будет равна: m=m0(1/2)t/t0, где m0 - первоначальная масса вещества. Чем больше период полураспада, тем медленнее распадается вещество.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Явление радиоактивного распада используется для определения возраста археологических находок, например, определен примерный возраст Земли, около 5,5 млрд. лет, для поддержания эталона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119027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468313" y="333375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i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Задача:</a:t>
            </a:r>
          </a:p>
        </p:txBody>
      </p:sp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1908175" y="404813"/>
            <a:ext cx="68405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i="1"/>
              <a:t>Период полураспада плутония равен 140 суткам. Сколько плутония останется через 10 лет, если его начальная масса равна 8г ?</a:t>
            </a:r>
          </a:p>
        </p:txBody>
      </p:sp>
      <p:grpSp>
        <p:nvGrpSpPr>
          <p:cNvPr id="61450" name="Group 10"/>
          <p:cNvGrpSpPr>
            <a:grpSpLocks/>
          </p:cNvGrpSpPr>
          <p:nvPr/>
        </p:nvGrpSpPr>
        <p:grpSpPr bwMode="auto">
          <a:xfrm>
            <a:off x="323850" y="1916113"/>
            <a:ext cx="2447925" cy="3025775"/>
            <a:chOff x="204" y="1207"/>
            <a:chExt cx="1542" cy="1906"/>
          </a:xfrm>
        </p:grpSpPr>
        <p:graphicFrame>
          <p:nvGraphicFramePr>
            <p:cNvPr id="34825" name="Object 6"/>
            <p:cNvGraphicFramePr>
              <a:graphicFrameLocks noChangeAspect="1"/>
            </p:cNvGraphicFramePr>
            <p:nvPr/>
          </p:nvGraphicFramePr>
          <p:xfrm>
            <a:off x="494" y="1207"/>
            <a:ext cx="1146" cy="1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04" name="Формула" r:id="rId3" imgW="769566" imgH="883992" progId="Equation.3">
                    <p:embed/>
                  </p:oleObj>
                </mc:Choice>
                <mc:Fallback>
                  <p:oleObj name="Формула" r:id="rId3" imgW="769566" imgH="88399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" y="1207"/>
                          <a:ext cx="1146" cy="13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FF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826" name="Line 7"/>
            <p:cNvSpPr>
              <a:spLocks noChangeShapeType="1"/>
            </p:cNvSpPr>
            <p:nvPr/>
          </p:nvSpPr>
          <p:spPr bwMode="auto">
            <a:xfrm>
              <a:off x="1746" y="1389"/>
              <a:ext cx="0" cy="172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4827" name="Line 8"/>
            <p:cNvSpPr>
              <a:spLocks noChangeShapeType="1"/>
            </p:cNvSpPr>
            <p:nvPr/>
          </p:nvSpPr>
          <p:spPr bwMode="auto">
            <a:xfrm>
              <a:off x="204" y="2614"/>
              <a:ext cx="154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4828" name="Text Box 9"/>
            <p:cNvSpPr txBox="1">
              <a:spLocks noChangeArrowheads="1"/>
            </p:cNvSpPr>
            <p:nvPr/>
          </p:nvSpPr>
          <p:spPr bwMode="auto">
            <a:xfrm>
              <a:off x="521" y="2750"/>
              <a:ext cx="11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b="1">
                  <a:solidFill>
                    <a:srgbClr val="FFFF00"/>
                  </a:solidFill>
                </a:rPr>
                <a:t>m = ?</a:t>
              </a:r>
              <a:endParaRPr lang="ru-RU" altLang="ru-RU" b="1">
                <a:solidFill>
                  <a:srgbClr val="FFFF00"/>
                </a:solidFill>
              </a:endParaRPr>
            </a:p>
          </p:txBody>
        </p:sp>
      </p:grpSp>
      <p:grpSp>
        <p:nvGrpSpPr>
          <p:cNvPr id="61453" name="Group 13"/>
          <p:cNvGrpSpPr>
            <a:grpSpLocks/>
          </p:cNvGrpSpPr>
          <p:nvPr/>
        </p:nvGrpSpPr>
        <p:grpSpPr bwMode="auto">
          <a:xfrm>
            <a:off x="3059113" y="2205038"/>
            <a:ext cx="5800725" cy="2976562"/>
            <a:chOff x="1927" y="1389"/>
            <a:chExt cx="3654" cy="1875"/>
          </a:xfrm>
        </p:grpSpPr>
        <p:graphicFrame>
          <p:nvGraphicFramePr>
            <p:cNvPr id="34823" name="Object 11"/>
            <p:cNvGraphicFramePr>
              <a:graphicFrameLocks noChangeAspect="1"/>
            </p:cNvGraphicFramePr>
            <p:nvPr/>
          </p:nvGraphicFramePr>
          <p:xfrm>
            <a:off x="1927" y="1389"/>
            <a:ext cx="3654" cy="13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05" name="Формула" r:id="rId5" imgW="2948994" imgH="1081968" progId="Equation.3">
                    <p:embed/>
                  </p:oleObj>
                </mc:Choice>
                <mc:Fallback>
                  <p:oleObj name="Формула" r:id="rId5" imgW="2948994" imgH="108196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7" y="1389"/>
                          <a:ext cx="3654" cy="13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824" name="Text Box 12"/>
            <p:cNvSpPr txBox="1">
              <a:spLocks noChangeArrowheads="1"/>
            </p:cNvSpPr>
            <p:nvPr/>
          </p:nvSpPr>
          <p:spPr bwMode="auto">
            <a:xfrm>
              <a:off x="2109" y="2976"/>
              <a:ext cx="263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b="1">
                  <a:solidFill>
                    <a:srgbClr val="FFFF00"/>
                  </a:solidFill>
                </a:rPr>
                <a:t>Ответ: 1,13</a:t>
              </a:r>
              <a:r>
                <a:rPr lang="ru-RU" altLang="ru-RU" b="1">
                  <a:solidFill>
                    <a:srgbClr val="FFFF00"/>
                  </a:solidFill>
                  <a:cs typeface="Times New Roman" pitchFamily="18" charset="0"/>
                </a:rPr>
                <a:t>•10</a:t>
              </a:r>
              <a:r>
                <a:rPr lang="ru-RU" altLang="ru-RU" b="1" baseline="30000">
                  <a:solidFill>
                    <a:srgbClr val="FFFF00"/>
                  </a:solidFill>
                  <a:cs typeface="Times New Roman" pitchFamily="18" charset="0"/>
                </a:rPr>
                <a:t>-7</a:t>
              </a:r>
              <a:r>
                <a:rPr lang="ru-RU" altLang="ru-RU" b="1">
                  <a:solidFill>
                    <a:srgbClr val="FFFF00"/>
                  </a:solidFill>
                  <a:cs typeface="Times New Roman" pitchFamily="18" charset="0"/>
                </a:rPr>
                <a:t> (г).</a:t>
              </a:r>
            </a:p>
          </p:txBody>
        </p:sp>
      </p:grpSp>
      <p:pic>
        <p:nvPicPr>
          <p:cNvPr id="34822" name="Picture 14" descr="Рисунок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968750"/>
            <a:ext cx="2951163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27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 </a:t>
            </a:r>
            <a:r>
              <a:rPr lang="en-US" alt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alt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видите, во всех </a:t>
            </a:r>
            <a:r>
              <a:rPr lang="en-US" alt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ru-RU" alt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приведенных выше исследованиях </a:t>
            </a:r>
            <a:r>
              <a:rPr lang="en-US" alt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ru-RU" alt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использовалась показательная функция.</a:t>
            </a:r>
          </a:p>
        </p:txBody>
      </p:sp>
    </p:spTree>
    <p:extLst>
      <p:ext uri="{BB962C8B-B14F-4D97-AF65-F5344CB8AC3E}">
        <p14:creationId xmlns:p14="http://schemas.microsoft.com/office/powerpoint/2010/main" val="76032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74320" y="332656"/>
            <a:ext cx="8595360" cy="5903552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b="1" dirty="0" smtClean="0"/>
              <a:t>Вот некоторые из Нобелевских лауреатов, получивших премию за исследования в области физики с использованием показательной функции: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rgbClr val="FF0000"/>
                </a:solidFill>
              </a:rPr>
              <a:t>Пьер Кюри - 1903 г.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rgbClr val="FF0000"/>
                </a:solidFill>
              </a:rPr>
              <a:t>Ричардсон Оуэн - 1928 г.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ru-RU" altLang="ru-RU" sz="2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rgbClr val="FF0000"/>
                </a:solidFill>
              </a:rPr>
              <a:t>Игорь Тамм - 1958 г.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dirty="0" err="1" smtClean="0">
                <a:solidFill>
                  <a:srgbClr val="FF0000"/>
                </a:solidFill>
              </a:rPr>
              <a:t>Альварес</a:t>
            </a:r>
            <a:r>
              <a:rPr lang="ru-RU" altLang="ru-RU" sz="2800" dirty="0" smtClean="0">
                <a:solidFill>
                  <a:srgbClr val="FF0000"/>
                </a:solidFill>
              </a:rPr>
              <a:t> Луис - 1968 г.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dirty="0" err="1" smtClean="0">
                <a:solidFill>
                  <a:srgbClr val="FF0000"/>
                </a:solidFill>
              </a:rPr>
              <a:t>Альфвен</a:t>
            </a:r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 err="1" smtClean="0">
                <a:solidFill>
                  <a:srgbClr val="FF0000"/>
                </a:solidFill>
              </a:rPr>
              <a:t>Ханнес</a:t>
            </a:r>
            <a:r>
              <a:rPr lang="ru-RU" altLang="ru-RU" sz="2800" dirty="0" smtClean="0">
                <a:solidFill>
                  <a:srgbClr val="FF0000"/>
                </a:solidFill>
              </a:rPr>
              <a:t> - 1970 г.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800" dirty="0" smtClean="0">
                <a:solidFill>
                  <a:srgbClr val="FF0000"/>
                </a:solidFill>
              </a:rPr>
              <a:t>Вильсон Роберт </a:t>
            </a:r>
            <a:r>
              <a:rPr lang="ru-RU" altLang="ru-RU" sz="2800" dirty="0" err="1" smtClean="0">
                <a:solidFill>
                  <a:srgbClr val="FF0000"/>
                </a:solidFill>
              </a:rPr>
              <a:t>Вудро</a:t>
            </a:r>
            <a:r>
              <a:rPr lang="ru-RU" altLang="ru-RU" sz="2800" dirty="0" smtClean="0">
                <a:solidFill>
                  <a:srgbClr val="FF0000"/>
                </a:solidFill>
              </a:rPr>
              <a:t> - 1978 г.</a:t>
            </a:r>
          </a:p>
        </p:txBody>
      </p:sp>
    </p:spTree>
    <p:extLst>
      <p:ext uri="{BB962C8B-B14F-4D97-AF65-F5344CB8AC3E}">
        <p14:creationId xmlns:p14="http://schemas.microsoft.com/office/powerpoint/2010/main" val="241623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otype Corsiva" panose="03010101010201010101" pitchFamily="66" charset="0"/>
              </a:rPr>
              <a:t>Она не перестаёт нас удивлять!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79388" y="1341438"/>
            <a:ext cx="8229600" cy="45259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Показательная функция также используется при решении некоторых задач судовождения, например, функцию е-x используют в задачах, требующих применения биноминального закона (повторение опытов), закона Пуассона (редких событий), закона Релея (длина случайного вектора).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856" y="3861048"/>
            <a:ext cx="1501899" cy="269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153150"/>
            <a:ext cx="683568" cy="685800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678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3196284" y="2193001"/>
            <a:ext cx="5976913" cy="228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altLang="ru-RU" sz="4800" b="1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Применение показательной функции</a:t>
            </a:r>
            <a:br>
              <a:rPr lang="ru-RU" altLang="ru-RU" sz="4800" b="1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4800" b="1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в биологии .</a:t>
            </a:r>
          </a:p>
        </p:txBody>
      </p:sp>
      <p:pic>
        <p:nvPicPr>
          <p:cNvPr id="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334" y="6165304"/>
            <a:ext cx="78105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3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Wallpaper (4)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250825" y="188913"/>
            <a:ext cx="849788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400" b="1" i="1" u="sng" dirty="0">
                <a:solidFill>
                  <a:srgbClr val="008000"/>
                </a:solidFill>
              </a:rPr>
              <a:t>Применение логарифмической</a:t>
            </a:r>
            <a:br>
              <a:rPr lang="ru-RU" altLang="ru-RU" sz="4400" b="1" i="1" u="sng" dirty="0">
                <a:solidFill>
                  <a:srgbClr val="008000"/>
                </a:solidFill>
              </a:rPr>
            </a:br>
            <a:r>
              <a:rPr lang="ru-RU" altLang="ru-RU" sz="4400" b="1" i="1" u="sng" dirty="0">
                <a:solidFill>
                  <a:srgbClr val="008000"/>
                </a:solidFill>
              </a:rPr>
              <a:t> функции в биологии.</a:t>
            </a:r>
          </a:p>
        </p:txBody>
      </p:sp>
      <p:sp>
        <p:nvSpPr>
          <p:cNvPr id="41988" name="Text Box 7"/>
          <p:cNvSpPr txBox="1">
            <a:spLocks noChangeArrowheads="1"/>
          </p:cNvSpPr>
          <p:nvPr/>
        </p:nvSpPr>
        <p:spPr bwMode="auto">
          <a:xfrm>
            <a:off x="539750" y="2133600"/>
            <a:ext cx="806450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 b="1">
                <a:solidFill>
                  <a:srgbClr val="000000"/>
                </a:solidFill>
              </a:rPr>
              <a:t>В питательной среде бактерия кишечной палочки делится каждую минуту. Понятно, что общее число бактерий за каждую минуту удваивается. Если в начале процесса была одна бактерия, то через </a:t>
            </a:r>
            <a:r>
              <a:rPr lang="ru-RU" altLang="ru-RU" sz="3600" b="1" i="1">
                <a:solidFill>
                  <a:srgbClr val="000000"/>
                </a:solidFill>
              </a:rPr>
              <a:t>х</a:t>
            </a:r>
            <a:r>
              <a:rPr lang="ru-RU" altLang="ru-RU" sz="3600" b="1">
                <a:solidFill>
                  <a:srgbClr val="000000"/>
                </a:solidFill>
              </a:rPr>
              <a:t> минут их число (</a:t>
            </a:r>
            <a:r>
              <a:rPr lang="en-US" altLang="ru-RU" sz="3600" b="1">
                <a:solidFill>
                  <a:srgbClr val="000000"/>
                </a:solidFill>
              </a:rPr>
              <a:t>N</a:t>
            </a:r>
            <a:r>
              <a:rPr lang="ru-RU" altLang="ru-RU" sz="3600" b="1">
                <a:solidFill>
                  <a:srgbClr val="000000"/>
                </a:solidFill>
              </a:rPr>
              <a:t>) станет равной 2</a:t>
            </a:r>
            <a:r>
              <a:rPr lang="ru-RU" altLang="ru-RU" sz="3600" b="1" baseline="30000">
                <a:solidFill>
                  <a:srgbClr val="000000"/>
                </a:solidFill>
              </a:rPr>
              <a:t>х</a:t>
            </a:r>
            <a:r>
              <a:rPr lang="ru-RU" altLang="ru-RU" sz="3600" b="1">
                <a:solidFill>
                  <a:srgbClr val="000000"/>
                </a:solidFill>
              </a:rPr>
              <a:t> , т.е.</a:t>
            </a:r>
            <a:r>
              <a:rPr lang="ru-RU" altLang="ru-RU" sz="3600">
                <a:solidFill>
                  <a:srgbClr val="000000"/>
                </a:solidFill>
              </a:rPr>
              <a:t> </a:t>
            </a:r>
            <a:br>
              <a:rPr lang="ru-RU" altLang="ru-RU" sz="3600">
                <a:solidFill>
                  <a:srgbClr val="000000"/>
                </a:solidFill>
              </a:rPr>
            </a:br>
            <a:r>
              <a:rPr lang="ru-RU" altLang="ru-RU" sz="3600">
                <a:solidFill>
                  <a:srgbClr val="000000"/>
                </a:solidFill>
              </a:rPr>
              <a:t>                        </a:t>
            </a:r>
            <a:r>
              <a:rPr lang="en-US" altLang="ru-RU" sz="3600" b="1">
                <a:solidFill>
                  <a:srgbClr val="008000"/>
                </a:solidFill>
              </a:rPr>
              <a:t>N</a:t>
            </a:r>
            <a:r>
              <a:rPr lang="ru-RU" altLang="ru-RU" sz="3600" b="1">
                <a:solidFill>
                  <a:srgbClr val="008000"/>
                </a:solidFill>
              </a:rPr>
              <a:t>(</a:t>
            </a:r>
            <a:r>
              <a:rPr lang="ru-RU" altLang="ru-RU" sz="3600" b="1" i="1">
                <a:solidFill>
                  <a:srgbClr val="008000"/>
                </a:solidFill>
              </a:rPr>
              <a:t>х</a:t>
            </a:r>
            <a:r>
              <a:rPr lang="ru-RU" altLang="ru-RU" sz="3600" b="1">
                <a:solidFill>
                  <a:srgbClr val="008000"/>
                </a:solidFill>
              </a:rPr>
              <a:t>) = 2</a:t>
            </a:r>
            <a:r>
              <a:rPr lang="ru-RU" altLang="ru-RU" sz="3600" b="1" baseline="30000">
                <a:solidFill>
                  <a:srgbClr val="008000"/>
                </a:solidFill>
              </a:rPr>
              <a:t>х</a:t>
            </a:r>
            <a:r>
              <a:rPr lang="ru-RU" altLang="ru-RU" sz="36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6153150"/>
            <a:ext cx="683568" cy="685800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47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19872" y="1417320"/>
            <a:ext cx="6480720" cy="23042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Monotype Corsiva" panose="03010101010201010101" pitchFamily="66" charset="0"/>
              </a:rPr>
              <a:t>Применение показательной </a:t>
            </a:r>
            <a:br>
              <a:rPr lang="ru-RU" sz="3600" b="1" dirty="0" smtClean="0">
                <a:latin typeface="Monotype Corsiva" panose="03010101010201010101" pitchFamily="66" charset="0"/>
              </a:rPr>
            </a:br>
            <a:r>
              <a:rPr lang="ru-RU" sz="3600" b="1" dirty="0" smtClean="0">
                <a:latin typeface="Monotype Corsiva" panose="03010101010201010101" pitchFamily="66" charset="0"/>
              </a:rPr>
              <a:t>функции в экономике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pic>
        <p:nvPicPr>
          <p:cNvPr id="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334" y="6165304"/>
            <a:ext cx="78105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3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4"/>
          <p:cNvSpPr txBox="1">
            <a:spLocks noChangeArrowheads="1"/>
          </p:cNvSpPr>
          <p:nvPr/>
        </p:nvSpPr>
        <p:spPr bwMode="auto">
          <a:xfrm>
            <a:off x="323850" y="188913"/>
            <a:ext cx="2735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u="sng"/>
              <a:t>Задача:</a:t>
            </a:r>
          </a:p>
        </p:txBody>
      </p:sp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1763713" y="266700"/>
            <a:ext cx="70564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i="1"/>
              <a:t>Ежемесячно на банковский вклад, равный </a:t>
            </a:r>
            <a:r>
              <a:rPr lang="en-US" altLang="ru-RU" b="1" i="1"/>
              <a:t>S</a:t>
            </a:r>
            <a:r>
              <a:rPr lang="en-US" altLang="ru-RU" b="1" i="1" baseline="-25000"/>
              <a:t>0</a:t>
            </a:r>
            <a:r>
              <a:rPr lang="en-US" altLang="ru-RU" b="1" i="1"/>
              <a:t> </a:t>
            </a:r>
            <a:r>
              <a:rPr lang="ru-RU" altLang="ru-RU" b="1" i="1"/>
              <a:t>рублей начисляется  р%. На сколько процентов возрастет банковский вклад за  х  месяцев?</a:t>
            </a:r>
          </a:p>
        </p:txBody>
      </p:sp>
      <p:sp>
        <p:nvSpPr>
          <p:cNvPr id="44036" name="Text Box 6"/>
          <p:cNvSpPr txBox="1">
            <a:spLocks noChangeArrowheads="1"/>
          </p:cNvSpPr>
          <p:nvPr/>
        </p:nvSpPr>
        <p:spPr bwMode="auto">
          <a:xfrm>
            <a:off x="2843213" y="1773238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u="sng"/>
              <a:t>Решение.</a:t>
            </a:r>
          </a:p>
        </p:txBody>
      </p:sp>
      <p:grpSp>
        <p:nvGrpSpPr>
          <p:cNvPr id="65550" name="Group 14"/>
          <p:cNvGrpSpPr>
            <a:grpSpLocks/>
          </p:cNvGrpSpPr>
          <p:nvPr/>
        </p:nvGrpSpPr>
        <p:grpSpPr bwMode="auto">
          <a:xfrm>
            <a:off x="684213" y="2420938"/>
            <a:ext cx="7775575" cy="2833687"/>
            <a:chOff x="431" y="1525"/>
            <a:chExt cx="4898" cy="1785"/>
          </a:xfrm>
        </p:grpSpPr>
        <p:sp>
          <p:nvSpPr>
            <p:cNvPr id="44039" name="Text Box 10"/>
            <p:cNvSpPr txBox="1">
              <a:spLocks noChangeArrowheads="1"/>
            </p:cNvSpPr>
            <p:nvPr/>
          </p:nvSpPr>
          <p:spPr bwMode="auto">
            <a:xfrm>
              <a:off x="431" y="1525"/>
              <a:ext cx="4853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/>
                <a:t>Пусть р = 2%,  х = 12 месяцев. </a:t>
              </a:r>
              <a:br>
                <a:rPr lang="ru-RU" altLang="ru-RU"/>
              </a:br>
              <a:r>
                <a:rPr lang="ru-RU" altLang="ru-RU"/>
                <a:t>Тогда за год банковский вклад возрастет на </a:t>
              </a:r>
            </a:p>
          </p:txBody>
        </p:sp>
        <p:graphicFrame>
          <p:nvGraphicFramePr>
            <p:cNvPr id="44040" name="Object 11"/>
            <p:cNvGraphicFramePr>
              <a:graphicFrameLocks noChangeAspect="1"/>
            </p:cNvGraphicFramePr>
            <p:nvPr/>
          </p:nvGraphicFramePr>
          <p:xfrm>
            <a:off x="476" y="2069"/>
            <a:ext cx="4853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0" name="Формула" r:id="rId3" imgW="4610100" imgH="241300" progId="Equation.3">
                    <p:embed/>
                  </p:oleObj>
                </mc:Choice>
                <mc:Fallback>
                  <p:oleObj name="Формула" r:id="rId3" imgW="4610100" imgH="241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" y="2069"/>
                          <a:ext cx="4853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041" name="Object 12"/>
            <p:cNvGraphicFramePr>
              <a:graphicFrameLocks noChangeAspect="1"/>
            </p:cNvGraphicFramePr>
            <p:nvPr/>
          </p:nvGraphicFramePr>
          <p:xfrm>
            <a:off x="1474" y="2387"/>
            <a:ext cx="1633" cy="5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1" name="Формула" r:id="rId5" imgW="1358310" imgH="431613" progId="Equation.3">
                    <p:embed/>
                  </p:oleObj>
                </mc:Choice>
                <mc:Fallback>
                  <p:oleObj name="Формула" r:id="rId5" imgW="1358310" imgH="431613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4" y="2387"/>
                          <a:ext cx="1633" cy="5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42" name="Text Box 13"/>
            <p:cNvSpPr txBox="1">
              <a:spLocks noChangeArrowheads="1"/>
            </p:cNvSpPr>
            <p:nvPr/>
          </p:nvSpPr>
          <p:spPr bwMode="auto">
            <a:xfrm>
              <a:off x="703" y="3022"/>
              <a:ext cx="21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/>
                <a:t>Ответ: на 27%. </a:t>
              </a:r>
            </a:p>
          </p:txBody>
        </p:sp>
      </p:grpSp>
      <p:pic>
        <p:nvPicPr>
          <p:cNvPr id="44038" name="Picture 15" descr="Рисунок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1844675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Управляющая кнопка: домой 12">
            <a:hlinkClick r:id="rId8" action="ppaction://hlinksldjump" highlightClick="1"/>
          </p:cNvPr>
          <p:cNvSpPr/>
          <p:nvPr/>
        </p:nvSpPr>
        <p:spPr>
          <a:xfrm>
            <a:off x="8460432" y="6153150"/>
            <a:ext cx="683568" cy="685800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149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 descr="E:\школа\Копия фоны для презентаций1\126 фоны для презентаций\облач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867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1052513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 eaLnBrk="1" hangingPunct="1"/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endParaRPr lang="ru-RU" sz="4000" smtClean="0"/>
          </a:p>
        </p:txBody>
      </p:sp>
      <p:sp>
        <p:nvSpPr>
          <p:cNvPr id="28675" name="Rectangle 9"/>
          <p:cNvSpPr>
            <a:spLocks noGrp="1" noChangeArrowheads="1"/>
          </p:cNvSpPr>
          <p:nvPr>
            <p:ph idx="4294967295"/>
          </p:nvPr>
        </p:nvSpPr>
        <p:spPr>
          <a:xfrm>
            <a:off x="0" y="0"/>
            <a:ext cx="5500726" cy="164307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sz="3600" b="1" dirty="0" smtClean="0"/>
              <a:t>   </a:t>
            </a:r>
            <a:r>
              <a:rPr lang="ru-RU" b="1" dirty="0" smtClean="0"/>
              <a:t>А теперь, в конце урока хочется, чтобы вы выразили свое отношение к нашей сегодняшней работе и всему уроку в целом. Ответьте на вопросы в листах рефлексии и сдайте их мне. </a:t>
            </a:r>
          </a:p>
        </p:txBody>
      </p:sp>
      <p:sp>
        <p:nvSpPr>
          <p:cNvPr id="28676" name="Rectangle 14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1800"/>
          </a:p>
        </p:txBody>
      </p:sp>
      <p:pic>
        <p:nvPicPr>
          <p:cNvPr id="70658" name="Picture 2" descr="C:\Users\User\Desktop\122188_41019_128_(33)_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785926"/>
            <a:ext cx="1196972" cy="1196972"/>
          </a:xfrm>
          <a:prstGeom prst="rect">
            <a:avLst/>
          </a:prstGeom>
          <a:noFill/>
        </p:spPr>
      </p:pic>
      <p:pic>
        <p:nvPicPr>
          <p:cNvPr id="70659" name="Picture 3" descr="C:\Users\User\Desktop\ayakta-uyuyoru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928802"/>
            <a:ext cx="1190625" cy="1066800"/>
          </a:xfrm>
          <a:prstGeom prst="rect">
            <a:avLst/>
          </a:prstGeom>
          <a:noFill/>
        </p:spPr>
      </p:pic>
      <p:pic>
        <p:nvPicPr>
          <p:cNvPr id="70660" name="Picture 4" descr="C:\Users\User\Desktop\87565396_large_752f9ea229c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785926"/>
            <a:ext cx="1057275" cy="117157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596" y="3214686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2) Поставь оценку учителю за работу по 10 бальной системе.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3357562"/>
            <a:ext cx="642942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45005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3) Поставь оценку себе за работу по 10 бальной системе.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29256" y="4714884"/>
            <a:ext cx="642942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57158" y="192880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>
                <a:solidFill>
                  <a:srgbClr val="FF0000"/>
                </a:solidFill>
              </a:rPr>
              <a:t>Понравилось на уроке? (отметь галочкой мордашку)</a:t>
            </a:r>
          </a:p>
        </p:txBody>
      </p:sp>
    </p:spTree>
    <p:extLst>
      <p:ext uri="{BB962C8B-B14F-4D97-AF65-F5344CB8AC3E}">
        <p14:creationId xmlns:p14="http://schemas.microsoft.com/office/powerpoint/2010/main" val="394162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11" grpId="0"/>
      <p:bldP spid="13" grpId="0" animBg="1"/>
      <p:bldP spid="14" grpId="0"/>
      <p:bldP spid="15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591550" cy="1066801"/>
          </a:xfrm>
        </p:spPr>
        <p:txBody>
          <a:bodyPr/>
          <a:lstStyle/>
          <a:p>
            <a:pPr algn="ctr" eaLnBrk="1" hangingPunct="1"/>
            <a:r>
              <a:rPr lang="ru-RU" altLang="ru-RU" sz="4000" b="1" dirty="0" smtClean="0">
                <a:latin typeface="Monotype Corsiva" panose="03010101010201010101" pitchFamily="66" charset="0"/>
              </a:rPr>
              <a:t>Графики функции </a:t>
            </a:r>
            <a:r>
              <a:rPr lang="ru-RU" altLang="ru-RU" sz="4000" b="1" dirty="0" smtClean="0">
                <a:latin typeface="Monotype Corsiva" panose="03010101010201010101" pitchFamily="66" charset="0"/>
                <a:cs typeface="Times New Roman" pitchFamily="18" charset="0"/>
              </a:rPr>
              <a:t>у=2</a:t>
            </a:r>
            <a:r>
              <a:rPr lang="ru-RU" altLang="ru-RU" sz="4000" b="1" baseline="30000" dirty="0" smtClean="0">
                <a:latin typeface="Monotype Corsiva" panose="03010101010201010101" pitchFamily="66" charset="0"/>
                <a:cs typeface="Times New Roman" pitchFamily="18" charset="0"/>
              </a:rPr>
              <a:t>х</a:t>
            </a:r>
            <a:r>
              <a:rPr lang="ru-RU" altLang="ru-RU" sz="4000" b="1" dirty="0" smtClean="0">
                <a:latin typeface="Monotype Corsiva" panose="03010101010201010101" pitchFamily="66" charset="0"/>
              </a:rPr>
              <a:t>  и </a:t>
            </a:r>
            <a:r>
              <a:rPr lang="ru-RU" altLang="ru-RU" sz="4000" b="1" dirty="0" smtClean="0">
                <a:latin typeface="Monotype Corsiva" panose="03010101010201010101" pitchFamily="66" charset="0"/>
                <a:cs typeface="Times New Roman" pitchFamily="18" charset="0"/>
              </a:rPr>
              <a:t>у=(½)</a:t>
            </a:r>
            <a:r>
              <a:rPr lang="ru-RU" altLang="ru-RU" sz="4000" b="1" baseline="30000" dirty="0" smtClean="0">
                <a:latin typeface="Monotype Corsiva" panose="03010101010201010101" pitchFamily="66" charset="0"/>
                <a:cs typeface="Times New Roman" pitchFamily="18" charset="0"/>
              </a:rPr>
              <a:t>х</a:t>
            </a:r>
            <a:r>
              <a:rPr lang="ru-RU" altLang="ru-RU" sz="3200" b="1" dirty="0" smtClean="0">
                <a:latin typeface="Monotype Corsiva" panose="03010101010201010101" pitchFamily="66" charset="0"/>
              </a:rPr>
              <a:t> </a:t>
            </a:r>
          </a:p>
        </p:txBody>
      </p:sp>
      <p:graphicFrame>
        <p:nvGraphicFramePr>
          <p:cNvPr id="8195" name="Object 3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17169882"/>
              </p:ext>
            </p:extLst>
          </p:nvPr>
        </p:nvGraphicFramePr>
        <p:xfrm>
          <a:off x="1187624" y="1412776"/>
          <a:ext cx="2447925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Лист" r:id="rId3" imgW="2448154" imgH="2553005" progId="Excel.Sheet.8">
                  <p:embed/>
                </p:oleObj>
              </mc:Choice>
              <mc:Fallback>
                <p:oleObj name="Лист" r:id="rId3" imgW="2448154" imgH="255300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412776"/>
                        <a:ext cx="2447925" cy="255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08613" y="1484313"/>
            <a:ext cx="3735387" cy="4114800"/>
          </a:xfrm>
        </p:spPr>
        <p:txBody>
          <a:bodyPr>
            <a:noAutofit/>
          </a:bodyPr>
          <a:lstStyle/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1800" dirty="0" smtClean="0"/>
              <a:t>График функции </a:t>
            </a:r>
            <a:r>
              <a:rPr lang="ru-RU" altLang="ru-RU" sz="1800" dirty="0" smtClean="0">
                <a:cs typeface="Times New Roman" pitchFamily="18" charset="0"/>
              </a:rPr>
              <a:t>у=2</a:t>
            </a:r>
            <a:r>
              <a:rPr lang="ru-RU" altLang="ru-RU" sz="1800" baseline="30000" dirty="0" smtClean="0">
                <a:cs typeface="Times New Roman" pitchFamily="18" charset="0"/>
              </a:rPr>
              <a:t>х</a:t>
            </a:r>
            <a:r>
              <a:rPr lang="ru-RU" altLang="ru-RU" sz="1800" dirty="0" smtClean="0"/>
              <a:t> проходит через точку (0;1) и расположен выше оси Ох.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cs typeface="Times New Roman" pitchFamily="18" charset="0"/>
              </a:rPr>
              <a:t>а&gt;1 </a:t>
            </a:r>
            <a:r>
              <a:rPr lang="ru-RU" altLang="ru-RU" sz="1800" b="1" dirty="0" smtClean="0"/>
              <a:t>      Д(у): х </a:t>
            </a:r>
            <a:r>
              <a:rPr lang="ru-RU" altLang="ru-RU" sz="1800" b="1" dirty="0" smtClean="0">
                <a:cs typeface="Times New Roman" pitchFamily="18" charset="0"/>
              </a:rPr>
              <a:t>є</a:t>
            </a:r>
            <a:r>
              <a:rPr lang="ru-RU" altLang="ru-RU" sz="1800" b="1" dirty="0" smtClean="0"/>
              <a:t> </a:t>
            </a:r>
            <a:r>
              <a:rPr lang="en-US" altLang="ru-RU" sz="1800" b="1" dirty="0" smtClean="0"/>
              <a:t>R</a:t>
            </a:r>
            <a:endParaRPr lang="ru-RU" altLang="ru-RU" sz="1800" b="1" dirty="0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/>
              <a:t>             Е(у): у </a:t>
            </a:r>
            <a:r>
              <a:rPr lang="ru-RU" altLang="ru-RU" sz="1800" b="1" dirty="0" smtClean="0">
                <a:cs typeface="Times New Roman" pitchFamily="18" charset="0"/>
              </a:rPr>
              <a:t>&gt;</a:t>
            </a:r>
            <a:r>
              <a:rPr lang="ru-RU" altLang="ru-RU" sz="1800" b="1" dirty="0" smtClean="0"/>
              <a:t>0</a:t>
            </a:r>
            <a:r>
              <a:rPr lang="ru-RU" altLang="ru-RU" sz="1800" b="1" dirty="0" smtClean="0">
                <a:cs typeface="Times New Roman" pitchFamily="18" charset="0"/>
              </a:rPr>
              <a:t> </a:t>
            </a:r>
            <a:r>
              <a:rPr lang="ru-RU" altLang="ru-RU" sz="1800" b="1" dirty="0" smtClean="0"/>
              <a:t>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altLang="ru-RU" sz="1800" dirty="0" smtClean="0"/>
              <a:t>Возрастает на всей области определения.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ru-RU" altLang="ru-RU" sz="1800" dirty="0" smtClean="0"/>
          </a:p>
          <a:p>
            <a:pPr marL="533400" indent="-533400" eaLnBrk="1" hangingPunct="1">
              <a:lnSpc>
                <a:spcPct val="90000"/>
              </a:lnSpc>
              <a:buFontTx/>
              <a:buAutoNum type="arabicPeriod" startAt="2"/>
            </a:pPr>
            <a:endParaRPr lang="ru-RU" altLang="ru-RU" sz="1800" dirty="0" smtClean="0"/>
          </a:p>
          <a:p>
            <a:pPr marL="533400" indent="-533400" eaLnBrk="1" hangingPunct="1">
              <a:lnSpc>
                <a:spcPct val="90000"/>
              </a:lnSpc>
              <a:buFontTx/>
              <a:buAutoNum type="arabicPeriod" startAt="2"/>
            </a:pPr>
            <a:r>
              <a:rPr lang="ru-RU" altLang="ru-RU" sz="1800" dirty="0" smtClean="0"/>
              <a:t>График функции </a:t>
            </a:r>
            <a:r>
              <a:rPr lang="ru-RU" altLang="ru-RU" sz="1800" dirty="0" smtClean="0">
                <a:cs typeface="Times New Roman" pitchFamily="18" charset="0"/>
              </a:rPr>
              <a:t>у=</a:t>
            </a:r>
            <a:r>
              <a:rPr lang="ru-RU" altLang="ru-RU" sz="1800" dirty="0" smtClean="0"/>
              <a:t>     также проходит через точку (0;1) и расположен выше оси Ох.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cs typeface="Times New Roman" pitchFamily="18" charset="0"/>
              </a:rPr>
              <a:t>0&lt;а&lt;1 </a:t>
            </a:r>
            <a:r>
              <a:rPr lang="ru-RU" altLang="ru-RU" sz="1800" b="1" dirty="0" smtClean="0"/>
              <a:t>   Д(у): х </a:t>
            </a:r>
            <a:r>
              <a:rPr lang="ru-RU" altLang="ru-RU" sz="1800" b="1" dirty="0" smtClean="0">
                <a:cs typeface="Times New Roman" pitchFamily="18" charset="0"/>
              </a:rPr>
              <a:t>є</a:t>
            </a:r>
            <a:r>
              <a:rPr lang="ru-RU" altLang="ru-RU" sz="1800" b="1" dirty="0" smtClean="0"/>
              <a:t> </a:t>
            </a:r>
            <a:r>
              <a:rPr lang="en-US" altLang="ru-RU" sz="1800" b="1" dirty="0" smtClean="0"/>
              <a:t>R</a:t>
            </a:r>
            <a:endParaRPr lang="ru-RU" altLang="ru-RU" sz="1800" b="1" dirty="0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/>
              <a:t>               Е(у): </a:t>
            </a:r>
            <a:r>
              <a:rPr lang="ru-RU" altLang="ru-RU" sz="1800" b="1" dirty="0" smtClean="0">
                <a:cs typeface="Times New Roman" pitchFamily="18" charset="0"/>
              </a:rPr>
              <a:t>у&gt;0</a:t>
            </a:r>
            <a:r>
              <a:rPr lang="ru-RU" altLang="ru-RU" sz="1800" b="1" dirty="0" smtClean="0"/>
              <a:t>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/>
              <a:t>Убывает на всей области определения.</a:t>
            </a: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1219200" y="4038600"/>
          <a:ext cx="2447925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Лист" r:id="rId5" imgW="2448154" imgH="2553005" progId="Excel.Sheet.8">
                  <p:embed/>
                </p:oleObj>
              </mc:Choice>
              <mc:Fallback>
                <p:oleObj name="Лист" r:id="rId5" imgW="2448154" imgH="255300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038600"/>
                        <a:ext cx="2447925" cy="255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49580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49580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424363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Формула" r:id="rId7" imgW="114151" imgH="215619" progId="Equation.3">
                  <p:embed/>
                </p:oleObj>
              </mc:Choice>
              <mc:Fallback>
                <p:oleObj name="Формула" r:id="rId7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414838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820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211527"/>
              </p:ext>
            </p:extLst>
          </p:nvPr>
        </p:nvGraphicFramePr>
        <p:xfrm>
          <a:off x="8028384" y="4077072"/>
          <a:ext cx="3429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Формула" r:id="rId9" imgW="342751" imgH="469696" progId="Equation.3">
                  <p:embed/>
                </p:oleObj>
              </mc:Choice>
              <mc:Fallback>
                <p:oleObj name="Формула" r:id="rId9" imgW="342751" imgH="46969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4077072"/>
                        <a:ext cx="3429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76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6" grpId="0" uiExpand="1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ДОМАШНЕЕ ЗАДАНИЕ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ru-RU" sz="3200" b="1" i="1" dirty="0" smtClean="0"/>
          </a:p>
          <a:p>
            <a:pPr algn="ctr"/>
            <a:endParaRPr lang="ru-RU" sz="3200" b="1" i="1" dirty="0"/>
          </a:p>
          <a:p>
            <a:pPr algn="ctr"/>
            <a:r>
              <a:rPr lang="ru-RU" sz="3200" b="1" i="1" dirty="0" smtClean="0"/>
              <a:t>Страница 57 учебника – «ПРОВЕРЬ СЕБЯ»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39882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591550" cy="1066801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СПАСИБО ЗА УРОК!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3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49296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tx1"/>
                </a:solidFill>
                <a:latin typeface="Monotype Corsiva" panose="03010101010201010101" pitchFamily="66" charset="0"/>
              </a:rPr>
              <a:t>Блиц – опрос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04800" y="762000"/>
            <a:ext cx="85344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sz="2000" dirty="0"/>
              <a:t>1.Какая функция называется показательной?</a:t>
            </a:r>
          </a:p>
          <a:p>
            <a:r>
              <a:rPr lang="ru-RU" altLang="ru-RU" sz="2000" dirty="0"/>
              <a:t>2.Какова область определения функции </a:t>
            </a:r>
            <a:r>
              <a:rPr lang="ru-RU" altLang="ru-RU" sz="2000" i="1" dirty="0"/>
              <a:t>y=</a:t>
            </a:r>
            <a:r>
              <a:rPr lang="ru-RU" altLang="ru-RU" sz="2000" dirty="0"/>
              <a:t>0,3</a:t>
            </a:r>
            <a:r>
              <a:rPr lang="ru-RU" altLang="ru-RU" sz="2000" i="1" dirty="0"/>
              <a:t>x</a:t>
            </a:r>
            <a:r>
              <a:rPr lang="ru-RU" altLang="ru-RU" sz="2000" dirty="0"/>
              <a:t>?</a:t>
            </a:r>
          </a:p>
          <a:p>
            <a:r>
              <a:rPr lang="ru-RU" altLang="ru-RU" sz="2000" dirty="0"/>
              <a:t>3.Каково множество значения функции </a:t>
            </a:r>
            <a:r>
              <a:rPr lang="ru-RU" altLang="ru-RU" sz="2000" i="1" dirty="0"/>
              <a:t>y=</a:t>
            </a:r>
            <a:r>
              <a:rPr lang="ru-RU" altLang="ru-RU" sz="2000" dirty="0"/>
              <a:t>3</a:t>
            </a:r>
            <a:r>
              <a:rPr lang="ru-RU" altLang="ru-RU" sz="2000" i="1" dirty="0"/>
              <a:t>x</a:t>
            </a:r>
            <a:r>
              <a:rPr lang="ru-RU" altLang="ru-RU" sz="2000" dirty="0"/>
              <a:t>?</a:t>
            </a:r>
          </a:p>
          <a:p>
            <a:r>
              <a:rPr lang="ru-RU" altLang="ru-RU" sz="2000" dirty="0"/>
              <a:t>4. Дайте определение возрастающей, убывающей функции.</a:t>
            </a:r>
          </a:p>
          <a:p>
            <a:r>
              <a:rPr lang="ru-RU" altLang="ru-RU" sz="2000" dirty="0"/>
              <a:t>5.При каком условии показательная функция является возрастающей?</a:t>
            </a:r>
          </a:p>
          <a:p>
            <a:r>
              <a:rPr lang="ru-RU" altLang="ru-RU" sz="2000" dirty="0"/>
              <a:t> 6.При каком условии показательная функция является убывающей?</a:t>
            </a:r>
          </a:p>
          <a:p>
            <a:r>
              <a:rPr lang="ru-RU" altLang="ru-RU" sz="2000" dirty="0"/>
              <a:t>7.Возрастает или убывает показательная функция</a:t>
            </a:r>
          </a:p>
        </p:txBody>
      </p:sp>
      <p:pic>
        <p:nvPicPr>
          <p:cNvPr id="18442" name="Picture 10" descr="http://festival.1september.ru/2004_2005/articles/212197/img1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76600"/>
            <a:ext cx="2514600" cy="71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304800" y="3886200"/>
            <a:ext cx="5067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8.Определить при каком значении a функция </a:t>
            </a:r>
          </a:p>
        </p:txBody>
      </p:sp>
      <p:pic>
        <p:nvPicPr>
          <p:cNvPr id="18444" name="Picture 12" descr="http://files.1september.ru/festival/articles/509078/Image3356.gif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66356"/>
            <a:ext cx="7620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6019800" y="3886200"/>
            <a:ext cx="3124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600"/>
              <a:t>проходит через точку </a:t>
            </a:r>
            <a:r>
              <a:rPr lang="ru-RU" altLang="ru-RU" sz="1800" b="1"/>
              <a:t>А(1; 2);</a:t>
            </a:r>
          </a:p>
        </p:txBody>
      </p:sp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19600"/>
            <a:ext cx="6248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304800" y="4419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3126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Какие из перечисленных функций являются возрастающими, а какие убывающими?</a:t>
            </a:r>
          </a:p>
        </p:txBody>
      </p:sp>
      <p:graphicFrame>
        <p:nvGraphicFramePr>
          <p:cNvPr id="24588" name="Object 12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441272"/>
              </p:ext>
            </p:extLst>
          </p:nvPr>
        </p:nvGraphicFramePr>
        <p:xfrm>
          <a:off x="4355976" y="4221088"/>
          <a:ext cx="4052664" cy="491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4" name="Формула" r:id="rId3" imgW="1676160" imgH="203040" progId="Equation.3">
                  <p:embed/>
                </p:oleObj>
              </mc:Choice>
              <mc:Fallback>
                <p:oleObj name="Формула" r:id="rId3" imgW="1676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221088"/>
                        <a:ext cx="4052664" cy="4912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1143000" y="1600200"/>
          <a:ext cx="2386013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5" name="Формула" r:id="rId5" imgW="507960" imgH="228600" progId="Equation.3">
                  <p:embed/>
                </p:oleObj>
              </mc:Choice>
              <mc:Fallback>
                <p:oleObj name="Формула" r:id="rId5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2386013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1143000" y="2895600"/>
          <a:ext cx="3105150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Формула" r:id="rId7" imgW="660240" imgH="228600" progId="Equation.3">
                  <p:embed/>
                </p:oleObj>
              </mc:Choice>
              <mc:Fallback>
                <p:oleObj name="Формула" r:id="rId7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95600"/>
                        <a:ext cx="3105150" cy="107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066800" y="4038600"/>
          <a:ext cx="2800350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7" name="Формула" r:id="rId9" imgW="596880" imgH="228600" progId="Equation.3">
                  <p:embed/>
                </p:oleObj>
              </mc:Choice>
              <mc:Fallback>
                <p:oleObj name="Формула" r:id="rId9" imgW="596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038600"/>
                        <a:ext cx="2800350" cy="1071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1143000" y="5257800"/>
          <a:ext cx="2681288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8" name="Формула" r:id="rId11" imgW="571320" imgH="228600" progId="Equation.3">
                  <p:embed/>
                </p:oleObj>
              </mc:Choice>
              <mc:Fallback>
                <p:oleObj name="Формула" r:id="rId11" imgW="571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257800"/>
                        <a:ext cx="2681288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909526"/>
              </p:ext>
            </p:extLst>
          </p:nvPr>
        </p:nvGraphicFramePr>
        <p:xfrm>
          <a:off x="4572000" y="1988840"/>
          <a:ext cx="359886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" name="Формула" r:id="rId13" imgW="1600200" imgH="203040" progId="Equation.3">
                  <p:embed/>
                </p:oleObj>
              </mc:Choice>
              <mc:Fallback>
                <p:oleObj name="Формула" r:id="rId13" imgW="1600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88840"/>
                        <a:ext cx="359886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084373"/>
              </p:ext>
            </p:extLst>
          </p:nvPr>
        </p:nvGraphicFramePr>
        <p:xfrm>
          <a:off x="4427984" y="3284984"/>
          <a:ext cx="388461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0" name="Формула" r:id="rId15" imgW="1726920" imgH="203040" progId="Equation.3">
                  <p:embed/>
                </p:oleObj>
              </mc:Choice>
              <mc:Fallback>
                <p:oleObj name="Формула" r:id="rId15" imgW="17269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3284984"/>
                        <a:ext cx="3884612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9" name="Object 13"/>
          <p:cNvGraphicFramePr>
            <a:graphicFrameLocks noChangeAspect="1"/>
          </p:cNvGraphicFramePr>
          <p:nvPr/>
        </p:nvGraphicFramePr>
        <p:xfrm>
          <a:off x="4267200" y="5638800"/>
          <a:ext cx="3656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1" name="Формула" r:id="rId17" imgW="1625400" imgH="203040" progId="Equation.3">
                  <p:embed/>
                </p:oleObj>
              </mc:Choice>
              <mc:Fallback>
                <p:oleObj name="Формула" r:id="rId17" imgW="1625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5638800"/>
                        <a:ext cx="36560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048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71600" y="260648"/>
            <a:ext cx="7848872" cy="104584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Какие из функций являются </a:t>
            </a:r>
            <a:b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возрастающими, а какие убывающими?</a:t>
            </a:r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838200" y="1752600"/>
          <a:ext cx="2727325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Формула" r:id="rId3" imgW="711000" imgH="469800" progId="Equation.3">
                  <p:embed/>
                </p:oleObj>
              </mc:Choice>
              <mc:Fallback>
                <p:oleObj name="Формула" r:id="rId3" imgW="7110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752600"/>
                        <a:ext cx="2727325" cy="180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60951"/>
              </p:ext>
            </p:extLst>
          </p:nvPr>
        </p:nvGraphicFramePr>
        <p:xfrm>
          <a:off x="467544" y="4293096"/>
          <a:ext cx="3224213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Формула" r:id="rId5" imgW="685800" imgH="228600" progId="Equation.3">
                  <p:embed/>
                </p:oleObj>
              </mc:Choice>
              <mc:Fallback>
                <p:oleObj name="Формула" r:id="rId5" imgW="685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293096"/>
                        <a:ext cx="3224213" cy="107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4102100" y="2362200"/>
          <a:ext cx="371157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Формула" r:id="rId7" imgW="1650960" imgH="393480" progId="Equation.3">
                  <p:embed/>
                </p:oleObj>
              </mc:Choice>
              <mc:Fallback>
                <p:oleObj name="Формула" r:id="rId7" imgW="1650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2100" y="2362200"/>
                        <a:ext cx="3711575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405057"/>
              </p:ext>
            </p:extLst>
          </p:nvPr>
        </p:nvGraphicFramePr>
        <p:xfrm>
          <a:off x="3563888" y="4437112"/>
          <a:ext cx="542607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Формула" r:id="rId9" imgW="2412720" imgH="393480" progId="Equation.3">
                  <p:embed/>
                </p:oleObj>
              </mc:Choice>
              <mc:Fallback>
                <p:oleObj name="Формула" r:id="rId9" imgW="2412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4437112"/>
                        <a:ext cx="5426075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10544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447201"/>
              </p:ext>
            </p:extLst>
          </p:nvPr>
        </p:nvGraphicFramePr>
        <p:xfrm>
          <a:off x="2009600" y="3662279"/>
          <a:ext cx="1800200" cy="1880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0" name="Формула" r:id="rId3" imgW="1155700" imgH="1206500" progId="Equation.3">
                  <p:embed/>
                </p:oleObj>
              </mc:Choice>
              <mc:Fallback>
                <p:oleObj name="Формула" r:id="rId3" imgW="1155700" imgH="1206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9600" y="3662279"/>
                        <a:ext cx="1800200" cy="18802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568952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b="1" dirty="0">
                <a:solidFill>
                  <a:schemeClr val="accent3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3200" b="1" dirty="0" smtClean="0">
                <a:solidFill>
                  <a:schemeClr val="accent3"/>
                </a:solidFill>
                <a:latin typeface="Monotype Corsiva" panose="03010101010201010101" pitchFamily="66" charset="0"/>
              </a:rPr>
              <a:t>   </a:t>
            </a:r>
            <a:r>
              <a:rPr lang="ru-RU" altLang="ru-RU" sz="3200" b="1" u="sng" dirty="0" smtClean="0">
                <a:solidFill>
                  <a:schemeClr val="accent3"/>
                </a:solidFill>
                <a:latin typeface="Monotype Corsiva" panose="03010101010201010101" pitchFamily="66" charset="0"/>
              </a:rPr>
              <a:t>Показательные уравнения.</a:t>
            </a:r>
            <a:r>
              <a:rPr lang="ru-RU" altLang="ru-RU" sz="1800" b="1" u="sng" dirty="0" smtClean="0"/>
              <a:t/>
            </a:r>
            <a:br>
              <a:rPr lang="ru-RU" altLang="ru-RU" sz="1800" b="1" u="sng" dirty="0" smtClean="0"/>
            </a:br>
            <a:r>
              <a:rPr lang="ru-RU" altLang="ru-RU" sz="2000" b="1" dirty="0" err="1" smtClean="0"/>
              <a:t>Уравнения,у</a:t>
            </a:r>
            <a:r>
              <a:rPr lang="ru-RU" altLang="ru-RU" sz="2000" b="1" dirty="0" smtClean="0"/>
              <a:t> которых неизвестное находится в показателе степени, называются показательными.</a:t>
            </a:r>
            <a:br>
              <a:rPr lang="ru-RU" altLang="ru-RU" sz="2000" b="1" dirty="0" smtClean="0"/>
            </a:br>
            <a:r>
              <a:rPr lang="ru-RU" altLang="ru-RU" sz="2000" b="1" dirty="0" smtClean="0"/>
              <a:t>Способы решения: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340768"/>
            <a:ext cx="7608887" cy="2321511"/>
          </a:xfrm>
        </p:spPr>
        <p:txBody>
          <a:bodyPr>
            <a:noAutofit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1800" b="1" dirty="0" smtClean="0"/>
              <a:t>По свойству степени;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1800" b="1" dirty="0" smtClean="0"/>
              <a:t>Вынесение общего множителя за скобки;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1800" b="1" dirty="0" smtClean="0"/>
              <a:t>Деление обеих частей уравнения на одно и то же выражение, принимающее значение отличное от нуля при всех действительных значениях х;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1800" b="1" dirty="0" smtClean="0"/>
              <a:t>Способ группировки;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1800" b="1" dirty="0" smtClean="0"/>
              <a:t>Сведение уравнения к квадратному;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1800" b="1" dirty="0" smtClean="0"/>
              <a:t>Графический.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altLang="ru-RU" sz="700" b="1" dirty="0" smtClean="0"/>
              <a:t>       </a:t>
            </a:r>
            <a:r>
              <a:rPr lang="ru-RU" altLang="ru-RU" sz="700" b="1" baseline="30000" dirty="0" smtClean="0"/>
              <a:t>                                                                                                                                                                                                      </a:t>
            </a:r>
            <a:r>
              <a:rPr lang="ru-RU" altLang="ru-RU" sz="800" b="1" baseline="30000" dirty="0" smtClean="0"/>
              <a:t>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altLang="ru-RU" sz="700" b="1" baseline="30000" dirty="0" smtClean="0"/>
              <a:t>     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altLang="ru-RU" sz="700" b="1" dirty="0" smtClean="0"/>
              <a:t>       </a:t>
            </a:r>
            <a:r>
              <a:rPr lang="ru-RU" altLang="ru-RU" sz="700" b="1" baseline="30000" dirty="0" smtClean="0">
                <a:cs typeface="Times New Roman" pitchFamily="18" charset="0"/>
              </a:rPr>
              <a:t> </a:t>
            </a:r>
            <a:r>
              <a:rPr lang="ru-RU" altLang="ru-RU" sz="700" b="1" baseline="30000" dirty="0" smtClean="0"/>
              <a:t>                                                                                                </a:t>
            </a:r>
            <a:endParaRPr lang="ru-RU" altLang="ru-RU" sz="700" b="1" dirty="0" smtClean="0"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altLang="ru-RU" sz="700" b="1" dirty="0" smtClean="0"/>
              <a:t>  </a:t>
            </a:r>
            <a:r>
              <a:rPr lang="ru-RU" altLang="ru-RU" sz="700" b="1" baseline="30000" dirty="0" smtClean="0">
                <a:cs typeface="Times New Roman" pitchFamily="18" charset="0"/>
              </a:rPr>
              <a:t> </a:t>
            </a:r>
            <a:r>
              <a:rPr lang="ru-RU" altLang="ru-RU" sz="700" b="1" baseline="30000" dirty="0" smtClean="0"/>
              <a:t>                                                                 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altLang="ru-RU" sz="700" b="1" baseline="30000" dirty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altLang="ru-RU" sz="700" b="1" baseline="30000" dirty="0" smtClean="0"/>
              <a:t>                             </a:t>
            </a:r>
            <a:endParaRPr lang="ru-RU" altLang="ru-RU" sz="7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altLang="ru-RU" sz="700" b="1" dirty="0" smtClean="0">
                <a:cs typeface="Times New Roman" pitchFamily="18" charset="0"/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altLang="ru-RU" sz="700" b="1" dirty="0" smtClean="0"/>
              <a:t>                                                                                     </a:t>
            </a:r>
            <a:endParaRPr lang="ru-RU" altLang="ru-RU" sz="700" b="1" dirty="0" smtClean="0">
              <a:cs typeface="Times New Roman" pitchFamily="18" charset="0"/>
            </a:endParaRPr>
          </a:p>
          <a:p>
            <a:pPr marL="609600" indent="-609600" algn="r" eaLnBrk="1" hangingPunct="1">
              <a:lnSpc>
                <a:spcPct val="80000"/>
              </a:lnSpc>
              <a:buFontTx/>
              <a:buNone/>
            </a:pPr>
            <a:endParaRPr lang="ru-RU" altLang="ru-RU" sz="700" b="1" dirty="0" smtClean="0">
              <a:cs typeface="Times New Roman" pitchFamily="18" charset="0"/>
            </a:endParaRPr>
          </a:p>
          <a:p>
            <a:pPr marL="609600" indent="-609600" algn="r" eaLnBrk="1" hangingPunct="1">
              <a:lnSpc>
                <a:spcPct val="80000"/>
              </a:lnSpc>
              <a:buFontTx/>
              <a:buNone/>
            </a:pPr>
            <a:endParaRPr lang="ru-RU" altLang="ru-RU" sz="700" b="1" dirty="0" smtClean="0"/>
          </a:p>
        </p:txBody>
      </p:sp>
      <p:graphicFrame>
        <p:nvGraphicFramePr>
          <p:cNvPr id="9230" name="Object 1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41960660"/>
              </p:ext>
            </p:extLst>
          </p:nvPr>
        </p:nvGraphicFramePr>
        <p:xfrm>
          <a:off x="2195513" y="3662363"/>
          <a:ext cx="134302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" name="Формула" r:id="rId5" imgW="749160" imgH="228600" progId="Equation.3">
                  <p:embed/>
                </p:oleObj>
              </mc:Choice>
              <mc:Fallback>
                <p:oleObj name="Формула" r:id="rId5" imgW="749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3662363"/>
                        <a:ext cx="1343025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3545691"/>
              </p:ext>
            </p:extLst>
          </p:nvPr>
        </p:nvGraphicFramePr>
        <p:xfrm>
          <a:off x="5868144" y="3453740"/>
          <a:ext cx="1351806" cy="576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2" name="Формула" r:id="rId7" imgW="952200" imgH="406080" progId="Equation.3">
                  <p:embed/>
                </p:oleObj>
              </mc:Choice>
              <mc:Fallback>
                <p:oleObj name="Формула" r:id="rId7" imgW="95220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3453740"/>
                        <a:ext cx="1351806" cy="5767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578382"/>
              </p:ext>
            </p:extLst>
          </p:nvPr>
        </p:nvGraphicFramePr>
        <p:xfrm>
          <a:off x="3563888" y="4869160"/>
          <a:ext cx="1168400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3" name="Формула" r:id="rId9" imgW="787320" imgH="495000" progId="Equation.3">
                  <p:embed/>
                </p:oleObj>
              </mc:Choice>
              <mc:Fallback>
                <p:oleObj name="Формула" r:id="rId9" imgW="78732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4869160"/>
                        <a:ext cx="1168400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42752"/>
              </p:ext>
            </p:extLst>
          </p:nvPr>
        </p:nvGraphicFramePr>
        <p:xfrm>
          <a:off x="2152650" y="5445125"/>
          <a:ext cx="1236663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4" name="Формула" r:id="rId11" imgW="1054080" imgH="495000" progId="Equation.3">
                  <p:embed/>
                </p:oleObj>
              </mc:Choice>
              <mc:Fallback>
                <p:oleObj name="Формула" r:id="rId11" imgW="10540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5445125"/>
                        <a:ext cx="1236663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657641"/>
              </p:ext>
            </p:extLst>
          </p:nvPr>
        </p:nvGraphicFramePr>
        <p:xfrm>
          <a:off x="5796136" y="4149080"/>
          <a:ext cx="1577318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5" name="Формула" r:id="rId13" imgW="1167893" imgH="533169" progId="Equation.3">
                  <p:embed/>
                </p:oleObj>
              </mc:Choice>
              <mc:Fallback>
                <p:oleObj name="Формула" r:id="rId13" imgW="1167893" imgH="5331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4149080"/>
                        <a:ext cx="1577318" cy="720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237501"/>
              </p:ext>
            </p:extLst>
          </p:nvPr>
        </p:nvGraphicFramePr>
        <p:xfrm>
          <a:off x="5735400" y="4797152"/>
          <a:ext cx="1516300" cy="460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6" name="Формула" r:id="rId15" imgW="1002865" imgH="304668" progId="Equation.3">
                  <p:embed/>
                </p:oleObj>
              </mc:Choice>
              <mc:Fallback>
                <p:oleObj name="Формула" r:id="rId15" imgW="1002865" imgH="3046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400" y="4797152"/>
                        <a:ext cx="1516300" cy="4606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689939"/>
              </p:ext>
            </p:extLst>
          </p:nvPr>
        </p:nvGraphicFramePr>
        <p:xfrm>
          <a:off x="2123728" y="5949280"/>
          <a:ext cx="1435777" cy="90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7" name="Формула" r:id="rId17" imgW="1002865" imgH="634725" progId="Equation.3">
                  <p:embed/>
                </p:oleObj>
              </mc:Choice>
              <mc:Fallback>
                <p:oleObj name="Формула" r:id="rId17" imgW="1002865" imgH="6347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949280"/>
                        <a:ext cx="1435777" cy="908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087694"/>
              </p:ext>
            </p:extLst>
          </p:nvPr>
        </p:nvGraphicFramePr>
        <p:xfrm>
          <a:off x="5796136" y="5373216"/>
          <a:ext cx="1561356" cy="1349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8" name="Формула" r:id="rId19" imgW="1028700" imgH="889000" progId="Equation.3">
                  <p:embed/>
                </p:oleObj>
              </mc:Choice>
              <mc:Fallback>
                <p:oleObj name="Формула" r:id="rId19" imgW="10287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5373216"/>
                        <a:ext cx="1561356" cy="1349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720300"/>
              </p:ext>
            </p:extLst>
          </p:nvPr>
        </p:nvGraphicFramePr>
        <p:xfrm>
          <a:off x="5796136" y="3846945"/>
          <a:ext cx="1211160" cy="33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9" name="Формула" r:id="rId21" imgW="634449" imgH="177646" progId="Equation.3">
                  <p:embed/>
                </p:oleObj>
              </mc:Choice>
              <mc:Fallback>
                <p:oleObj name="Формула" r:id="rId21" imgW="63444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846945"/>
                        <a:ext cx="1211160" cy="33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69043" y="3477613"/>
            <a:ext cx="14405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 dirty="0"/>
              <a:t>Например:</a:t>
            </a:r>
          </a:p>
        </p:txBody>
      </p:sp>
    </p:spTree>
    <p:extLst>
      <p:ext uri="{BB962C8B-B14F-4D97-AF65-F5344CB8AC3E}">
        <p14:creationId xmlns:p14="http://schemas.microsoft.com/office/powerpoint/2010/main" val="318355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8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8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3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8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8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uiExpand="1" build="p" autoUpdateAnimBg="0"/>
      <p:bldP spid="92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528" y="11266"/>
            <a:ext cx="8591550" cy="1066801"/>
          </a:xfrm>
        </p:spPr>
        <p:txBody>
          <a:bodyPr>
            <a:normAutofit/>
          </a:bodyPr>
          <a:lstStyle/>
          <a:p>
            <a:pPr algn="ctr"/>
            <a:r>
              <a:rPr lang="ru-RU" altLang="ru-RU" sz="5400" dirty="0">
                <a:latin typeface="Monotype Corsiva" pitchFamily="66" charset="0"/>
              </a:rPr>
              <a:t>Решите уравнения ( устно):</a:t>
            </a:r>
          </a:p>
        </p:txBody>
      </p:sp>
      <p:sp>
        <p:nvSpPr>
          <p:cNvPr id="387077" name="Rectangle 5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4800" dirty="0">
                <a:latin typeface="Monotype Corsiva" pitchFamily="66" charset="0"/>
              </a:rPr>
              <a:t>5 </a:t>
            </a:r>
            <a:r>
              <a:rPr lang="ru-RU" altLang="ru-RU" sz="4800" baseline="30000" dirty="0">
                <a:latin typeface="Monotype Corsiva" pitchFamily="66" charset="0"/>
              </a:rPr>
              <a:t>х</a:t>
            </a:r>
            <a:r>
              <a:rPr lang="ru-RU" altLang="ru-RU" sz="4800" dirty="0">
                <a:latin typeface="Monotype Corsiva" pitchFamily="66" charset="0"/>
              </a:rPr>
              <a:t> =25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4000" b="1" u="sng" dirty="0">
                <a:latin typeface="Monotype Corsiva" pitchFamily="66" charset="0"/>
              </a:rPr>
              <a:t>х=2</a:t>
            </a:r>
          </a:p>
          <a:p>
            <a:pPr>
              <a:lnSpc>
                <a:spcPct val="80000"/>
              </a:lnSpc>
            </a:pPr>
            <a:r>
              <a:rPr lang="ru-RU" altLang="ru-RU" sz="4800" dirty="0">
                <a:latin typeface="Monotype Corsiva" pitchFamily="66" charset="0"/>
              </a:rPr>
              <a:t>7 </a:t>
            </a:r>
            <a:r>
              <a:rPr lang="ru-RU" altLang="ru-RU" sz="4800" baseline="30000" dirty="0">
                <a:latin typeface="Monotype Corsiva" pitchFamily="66" charset="0"/>
              </a:rPr>
              <a:t>х-2</a:t>
            </a:r>
            <a:r>
              <a:rPr lang="ru-RU" altLang="ru-RU" sz="4800" dirty="0">
                <a:latin typeface="Monotype Corsiva" pitchFamily="66" charset="0"/>
              </a:rPr>
              <a:t> =49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4000" b="1" u="sng" dirty="0">
                <a:latin typeface="Monotype Corsiva" pitchFamily="66" charset="0"/>
              </a:rPr>
              <a:t>х=4</a:t>
            </a:r>
          </a:p>
          <a:p>
            <a:pPr>
              <a:lnSpc>
                <a:spcPct val="80000"/>
              </a:lnSpc>
            </a:pPr>
            <a:r>
              <a:rPr lang="ru-RU" altLang="ru-RU" sz="4800" dirty="0">
                <a:latin typeface="Monotype Corsiva" pitchFamily="66" charset="0"/>
              </a:rPr>
              <a:t>4 </a:t>
            </a:r>
            <a:r>
              <a:rPr lang="ru-RU" altLang="ru-RU" sz="4800" baseline="30000" dirty="0">
                <a:latin typeface="Monotype Corsiva" pitchFamily="66" charset="0"/>
              </a:rPr>
              <a:t>х</a:t>
            </a:r>
            <a:r>
              <a:rPr lang="ru-RU" altLang="ru-RU" sz="4800" dirty="0">
                <a:latin typeface="Monotype Corsiva" pitchFamily="66" charset="0"/>
              </a:rPr>
              <a:t> =1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4000" b="1" u="sng" dirty="0">
                <a:latin typeface="Monotype Corsiva" pitchFamily="66" charset="0"/>
              </a:rPr>
              <a:t>х = 0</a:t>
            </a:r>
          </a:p>
          <a:p>
            <a:pPr>
              <a:lnSpc>
                <a:spcPct val="80000"/>
              </a:lnSpc>
            </a:pPr>
            <a:r>
              <a:rPr lang="ru-RU" altLang="ru-RU" sz="4800" dirty="0">
                <a:latin typeface="Monotype Corsiva" pitchFamily="66" charset="0"/>
              </a:rPr>
              <a:t>5,7 </a:t>
            </a:r>
            <a:r>
              <a:rPr lang="ru-RU" altLang="ru-RU" sz="4800" baseline="30000" dirty="0">
                <a:latin typeface="Monotype Corsiva" pitchFamily="66" charset="0"/>
              </a:rPr>
              <a:t>х-3 </a:t>
            </a:r>
            <a:r>
              <a:rPr lang="ru-RU" altLang="ru-RU" sz="4800" dirty="0">
                <a:latin typeface="Monotype Corsiva" pitchFamily="66" charset="0"/>
              </a:rPr>
              <a:t>= 1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4000" b="1" u="sng" dirty="0">
                <a:latin typeface="Monotype Corsiva" pitchFamily="66" charset="0"/>
              </a:rPr>
              <a:t>х = 3</a:t>
            </a:r>
          </a:p>
        </p:txBody>
      </p:sp>
      <p:sp>
        <p:nvSpPr>
          <p:cNvPr id="387078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4716016" y="1124744"/>
            <a:ext cx="4038600" cy="59055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4800" dirty="0">
                <a:latin typeface="Monotype Corsiva" pitchFamily="66" charset="0"/>
              </a:rPr>
              <a:t>2   2 </a:t>
            </a:r>
            <a:r>
              <a:rPr lang="ru-RU" altLang="ru-RU" sz="4800" baseline="30000" dirty="0">
                <a:latin typeface="Monotype Corsiva" pitchFamily="66" charset="0"/>
              </a:rPr>
              <a:t>х </a:t>
            </a:r>
            <a:r>
              <a:rPr lang="ru-RU" altLang="ru-RU" sz="4800" dirty="0">
                <a:latin typeface="Monotype Corsiva" pitchFamily="66" charset="0"/>
              </a:rPr>
              <a:t>=64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4000" b="1" u="sng" dirty="0">
                <a:latin typeface="Monotype Corsiva" pitchFamily="66" charset="0"/>
              </a:rPr>
              <a:t>х = 5</a:t>
            </a:r>
          </a:p>
          <a:p>
            <a:pPr>
              <a:lnSpc>
                <a:spcPct val="80000"/>
              </a:lnSpc>
            </a:pPr>
            <a:r>
              <a:rPr lang="ru-RU" altLang="ru-RU" sz="4800" dirty="0">
                <a:latin typeface="Monotype Corsiva" pitchFamily="66" charset="0"/>
              </a:rPr>
              <a:t>3  9 </a:t>
            </a:r>
            <a:r>
              <a:rPr lang="ru-RU" altLang="ru-RU" sz="4800" baseline="30000" dirty="0">
                <a:latin typeface="Monotype Corsiva" pitchFamily="66" charset="0"/>
              </a:rPr>
              <a:t>х </a:t>
            </a:r>
            <a:r>
              <a:rPr lang="ru-RU" altLang="ru-RU" sz="4800" dirty="0">
                <a:latin typeface="Monotype Corsiva" pitchFamily="66" charset="0"/>
              </a:rPr>
              <a:t>=81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4800" dirty="0">
                <a:latin typeface="Monotype Corsiva" pitchFamily="66" charset="0"/>
              </a:rPr>
              <a:t> </a:t>
            </a:r>
            <a:r>
              <a:rPr lang="ru-RU" altLang="ru-RU" sz="4000" b="1" u="sng" dirty="0">
                <a:latin typeface="Monotype Corsiva" pitchFamily="66" charset="0"/>
              </a:rPr>
              <a:t>х = 1,5</a:t>
            </a:r>
          </a:p>
          <a:p>
            <a:pPr>
              <a:lnSpc>
                <a:spcPct val="80000"/>
              </a:lnSpc>
            </a:pPr>
            <a:r>
              <a:rPr lang="ru-RU" altLang="ru-RU" sz="4800" dirty="0">
                <a:latin typeface="Monotype Corsiva" pitchFamily="66" charset="0"/>
              </a:rPr>
              <a:t>5 </a:t>
            </a:r>
            <a:r>
              <a:rPr lang="ru-RU" altLang="ru-RU" sz="4800" baseline="30000" dirty="0">
                <a:latin typeface="Monotype Corsiva" pitchFamily="66" charset="0"/>
              </a:rPr>
              <a:t>х</a:t>
            </a:r>
            <a:r>
              <a:rPr lang="ru-RU" altLang="ru-RU" sz="4800" dirty="0">
                <a:latin typeface="Monotype Corsiva" pitchFamily="66" charset="0"/>
              </a:rPr>
              <a:t> =7 </a:t>
            </a:r>
            <a:r>
              <a:rPr lang="ru-RU" altLang="ru-RU" sz="4800" baseline="30000" dirty="0">
                <a:latin typeface="Monotype Corsiva" pitchFamily="66" charset="0"/>
              </a:rPr>
              <a:t>х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4800" dirty="0">
                <a:latin typeface="Monotype Corsiva" pitchFamily="66" charset="0"/>
              </a:rPr>
              <a:t> </a:t>
            </a:r>
            <a:r>
              <a:rPr lang="ru-RU" altLang="ru-RU" sz="4000" b="1" u="sng" dirty="0">
                <a:latin typeface="Monotype Corsiva" pitchFamily="66" charset="0"/>
              </a:rPr>
              <a:t>х = 0</a:t>
            </a:r>
          </a:p>
          <a:p>
            <a:pPr>
              <a:lnSpc>
                <a:spcPct val="80000"/>
              </a:lnSpc>
            </a:pPr>
            <a:r>
              <a:rPr lang="ru-RU" altLang="ru-RU" sz="4800" dirty="0">
                <a:latin typeface="Monotype Corsiva" pitchFamily="66" charset="0"/>
              </a:rPr>
              <a:t>3,4 </a:t>
            </a:r>
            <a:r>
              <a:rPr lang="ru-RU" altLang="ru-RU" sz="4800" baseline="30000" dirty="0">
                <a:latin typeface="Monotype Corsiva" pitchFamily="66" charset="0"/>
              </a:rPr>
              <a:t>х+2</a:t>
            </a:r>
            <a:r>
              <a:rPr lang="ru-RU" altLang="ru-RU" sz="4800" dirty="0">
                <a:latin typeface="Monotype Corsiva" pitchFamily="66" charset="0"/>
              </a:rPr>
              <a:t> =4,3 </a:t>
            </a:r>
            <a:r>
              <a:rPr lang="ru-RU" altLang="ru-RU" sz="4800" baseline="30000" dirty="0">
                <a:latin typeface="Monotype Corsiva" pitchFamily="66" charset="0"/>
              </a:rPr>
              <a:t>х+2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4800" dirty="0">
                <a:latin typeface="Monotype Corsiva" pitchFamily="66" charset="0"/>
              </a:rPr>
              <a:t> </a:t>
            </a:r>
            <a:r>
              <a:rPr lang="ru-RU" altLang="ru-RU" sz="4000" u="sng" dirty="0">
                <a:latin typeface="Monotype Corsiva" pitchFamily="66" charset="0"/>
              </a:rPr>
              <a:t>х = -2</a:t>
            </a:r>
          </a:p>
        </p:txBody>
      </p:sp>
      <p:graphicFrame>
        <p:nvGraphicFramePr>
          <p:cNvPr id="38707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203260"/>
              </p:ext>
            </p:extLst>
          </p:nvPr>
        </p:nvGraphicFramePr>
        <p:xfrm>
          <a:off x="5364088" y="1268760"/>
          <a:ext cx="2540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0" name="Формула" r:id="rId3" imgW="75960" imgH="75960" progId="Equation.3">
                  <p:embed/>
                </p:oleObj>
              </mc:Choice>
              <mc:Fallback>
                <p:oleObj name="Формула" r:id="rId3" imgW="75960" imgH="75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1268760"/>
                        <a:ext cx="2540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708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103080"/>
              </p:ext>
            </p:extLst>
          </p:nvPr>
        </p:nvGraphicFramePr>
        <p:xfrm>
          <a:off x="5364088" y="2492896"/>
          <a:ext cx="2540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Формула" r:id="rId5" imgW="75960" imgH="75960" progId="Equation.3">
                  <p:embed/>
                </p:oleObj>
              </mc:Choice>
              <mc:Fallback>
                <p:oleObj name="Формула" r:id="rId5" imgW="75960" imgH="75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2492896"/>
                        <a:ext cx="2540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260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7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7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7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7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7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7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7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7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7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87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7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7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87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7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87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7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87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7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7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87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7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7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87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7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7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870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870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870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6" grpId="0"/>
      <p:bldP spid="387077" grpId="0" uiExpand="1" build="p"/>
      <p:bldP spid="387078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232</TotalTime>
  <Words>1474</Words>
  <Application>Microsoft Office PowerPoint</Application>
  <PresentationFormat>Экран (4:3)</PresentationFormat>
  <Paragraphs>193</Paragraphs>
  <Slides>41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41</vt:i4>
      </vt:variant>
    </vt:vector>
  </HeadingPairs>
  <TitlesOfParts>
    <vt:vector size="44" baseType="lpstr">
      <vt:lpstr>Soho</vt:lpstr>
      <vt:lpstr>Лист</vt:lpstr>
      <vt:lpstr>Формула</vt:lpstr>
      <vt:lpstr>Показательная функция  и её применение </vt:lpstr>
      <vt:lpstr>Презентация PowerPoint</vt:lpstr>
      <vt:lpstr>«Показательная функция».</vt:lpstr>
      <vt:lpstr>Графики функции у=2х  и у=(½)х </vt:lpstr>
      <vt:lpstr>Блиц – опрос</vt:lpstr>
      <vt:lpstr>Какие из перечисленных функций являются возрастающими, а какие убывающими?</vt:lpstr>
      <vt:lpstr>Какие из функций являются  возрастающими, а какие убывающими?</vt:lpstr>
      <vt:lpstr>    Показательные уравнения. Уравнения,у которых неизвестное находится в показателе степени, называются показательными. Способы решения:</vt:lpstr>
      <vt:lpstr>Решите уравнения ( устно):</vt:lpstr>
      <vt:lpstr>Указать способы решения показательных уравнений.</vt:lpstr>
      <vt:lpstr>Диагностика уровня  формирования  практических навыков </vt:lpstr>
      <vt:lpstr>   Чтобы решить графически уравнение f (x) = g (x) , надо:</vt:lpstr>
      <vt:lpstr>Презентация PowerPoint</vt:lpstr>
      <vt:lpstr>Определение</vt:lpstr>
      <vt:lpstr>Показательные неравенства</vt:lpstr>
      <vt:lpstr>Решите неравенства (устно):</vt:lpstr>
      <vt:lpstr>Презентация PowerPoint</vt:lpstr>
      <vt:lpstr>Решите неравенство:</vt:lpstr>
      <vt:lpstr>Решите неравенство:</vt:lpstr>
      <vt:lpstr>Решение  показательных  неравенств</vt:lpstr>
      <vt:lpstr>Решение показательных неравенств</vt:lpstr>
      <vt:lpstr>Показательная функция</vt:lpstr>
      <vt:lpstr>Подумайте! Где может использоваться показательная функция?</vt:lpstr>
      <vt:lpstr>Наглядный бытовой пример!</vt:lpstr>
      <vt:lpstr>При падении тел в безвоздушном пространстве скорость их непрерывно возрастает.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Она не перестаёт нас удивлять!</vt:lpstr>
      <vt:lpstr>Презентация PowerPoint</vt:lpstr>
      <vt:lpstr>Презентация PowerPoint</vt:lpstr>
      <vt:lpstr>Применение показательной  функции в экономике</vt:lpstr>
      <vt:lpstr>Презентация PowerPoint</vt:lpstr>
      <vt:lpstr>   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Показательная Функция и её применение</dc:title>
  <dc:creator>Осичкина Анастасия</dc:creator>
  <cp:lastModifiedBy>10</cp:lastModifiedBy>
  <cp:revision>24</cp:revision>
  <dcterms:created xsi:type="dcterms:W3CDTF">2013-12-09T17:41:36Z</dcterms:created>
  <dcterms:modified xsi:type="dcterms:W3CDTF">2013-12-13T08:29:18Z</dcterms:modified>
</cp:coreProperties>
</file>