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24" autoAdjust="0"/>
  </p:normalViewPr>
  <p:slideViewPr>
    <p:cSldViewPr>
      <p:cViewPr>
        <p:scale>
          <a:sx n="80" d="100"/>
          <a:sy n="80" d="100"/>
        </p:scale>
        <p:origin x="-864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CF18F-82DE-4285-B544-63C6FC4B1E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0FF1E-63C9-4DCE-B7AB-056325F004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76953-27F9-4B5C-89B8-476F3E4A55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421EC-E7AE-4602-A149-2BB92411F9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1DA33-5CEB-4C39-8381-4C220AEF83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768D7-7562-44E0-B50C-D81653A813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C2E428-B643-476F-BBEA-5723D16AB5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C4899-FC5F-4633-8FB4-548BDA292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7BBF2-2C4D-4A93-B5C7-76CA3B75B8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C9E1D-8270-4FA1-ACFC-B7EDE1A23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6F5B9-03C8-49FA-AAD1-71FD695810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2889B74-B1E0-4D0A-B8CA-2C212CC58D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33400" y="2130425"/>
            <a:ext cx="8077200" cy="1470025"/>
          </a:xfrm>
        </p:spPr>
        <p:txBody>
          <a:bodyPr/>
          <a:lstStyle/>
          <a:p>
            <a:pPr eaLnBrk="1" hangingPunct="1"/>
            <a:r>
              <a:rPr lang="ru-RU" smtClean="0"/>
              <a:t>Приготовьтесь к построению!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1. </a:t>
            </a:r>
            <a:r>
              <a:rPr lang="en-US" smtClean="0"/>
              <a:t>d &lt; F </a:t>
            </a:r>
            <a:r>
              <a:rPr lang="ru-RU" sz="2800" smtClean="0"/>
              <a:t>(предмет АВ находится между линзой и ее фокусом)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331200" cy="51206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30956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95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95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95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95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95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095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095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95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0956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095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095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95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3692" name="Прямая со стрелкой 7"/>
          <p:cNvCxnSpPr>
            <a:cxnSpLocks noChangeShapeType="1"/>
          </p:cNvCxnSpPr>
          <p:nvPr/>
        </p:nvCxnSpPr>
        <p:spPr bwMode="auto">
          <a:xfrm rot="5400000">
            <a:off x="4533901" y="4686300"/>
            <a:ext cx="3124200" cy="3175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4" name="Прямая соединительная линия 13"/>
          <p:cNvCxnSpPr>
            <a:cxnSpLocks noChangeShapeType="1"/>
          </p:cNvCxnSpPr>
          <p:nvPr/>
        </p:nvCxnSpPr>
        <p:spPr bwMode="auto">
          <a:xfrm>
            <a:off x="4953000" y="4114800"/>
            <a:ext cx="1143000" cy="1588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5" name="Прямая соединительная линия 14"/>
          <p:cNvCxnSpPr>
            <a:cxnSpLocks noChangeShapeType="1"/>
          </p:cNvCxnSpPr>
          <p:nvPr/>
        </p:nvCxnSpPr>
        <p:spPr bwMode="auto">
          <a:xfrm>
            <a:off x="6096000" y="4114800"/>
            <a:ext cx="2514600" cy="1143000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695" name="Овал 16"/>
          <p:cNvSpPr>
            <a:spLocks noChangeArrowheads="1"/>
          </p:cNvSpPr>
          <p:nvPr/>
        </p:nvSpPr>
        <p:spPr bwMode="auto">
          <a:xfrm>
            <a:off x="3505200" y="5181600"/>
            <a:ext cx="152400" cy="1524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3696" name="Овал 17"/>
          <p:cNvSpPr>
            <a:spLocks noChangeArrowheads="1"/>
          </p:cNvSpPr>
          <p:nvPr/>
        </p:nvSpPr>
        <p:spPr bwMode="auto">
          <a:xfrm>
            <a:off x="8534400" y="5181600"/>
            <a:ext cx="152400" cy="1524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cxnSp>
        <p:nvCxnSpPr>
          <p:cNvPr id="19" name="Прямая соединительная линия 18"/>
          <p:cNvCxnSpPr>
            <a:cxnSpLocks noChangeShapeType="1"/>
          </p:cNvCxnSpPr>
          <p:nvPr/>
        </p:nvCxnSpPr>
        <p:spPr bwMode="auto">
          <a:xfrm>
            <a:off x="4953000" y="4114800"/>
            <a:ext cx="2667000" cy="2590800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698" name="Стрелка вверх 8"/>
          <p:cNvSpPr>
            <a:spLocks noChangeArrowheads="1"/>
          </p:cNvSpPr>
          <p:nvPr/>
        </p:nvSpPr>
        <p:spPr bwMode="auto">
          <a:xfrm>
            <a:off x="4800600" y="4114800"/>
            <a:ext cx="304800" cy="11430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cxnSp>
        <p:nvCxnSpPr>
          <p:cNvPr id="21" name="Прямая соединительная линия 20"/>
          <p:cNvCxnSpPr>
            <a:cxnSpLocks noChangeShapeType="1"/>
          </p:cNvCxnSpPr>
          <p:nvPr/>
        </p:nvCxnSpPr>
        <p:spPr bwMode="auto">
          <a:xfrm>
            <a:off x="2819400" y="2590800"/>
            <a:ext cx="3276600" cy="1524000"/>
          </a:xfrm>
          <a:prstGeom prst="line">
            <a:avLst/>
          </a:prstGeom>
          <a:noFill/>
          <a:ln w="57150" algn="ctr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23" name="Прямая соединительная линия 22"/>
          <p:cNvCxnSpPr>
            <a:cxnSpLocks noChangeShapeType="1"/>
          </p:cNvCxnSpPr>
          <p:nvPr/>
        </p:nvCxnSpPr>
        <p:spPr bwMode="auto">
          <a:xfrm>
            <a:off x="3429000" y="2667000"/>
            <a:ext cx="1752600" cy="1676400"/>
          </a:xfrm>
          <a:prstGeom prst="line">
            <a:avLst/>
          </a:prstGeom>
          <a:noFill/>
          <a:ln w="57150" algn="ctr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27" name="Стрелка вверх 26"/>
          <p:cNvSpPr>
            <a:spLocks noChangeArrowheads="1"/>
          </p:cNvSpPr>
          <p:nvPr/>
        </p:nvSpPr>
        <p:spPr bwMode="auto">
          <a:xfrm>
            <a:off x="3657600" y="3048000"/>
            <a:ext cx="381000" cy="2209800"/>
          </a:xfrm>
          <a:prstGeom prst="upArrow">
            <a:avLst>
              <a:gd name="adj1" fmla="val 50000"/>
              <a:gd name="adj2" fmla="val 49998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3702" name="TextBox 27"/>
          <p:cNvSpPr txBox="1">
            <a:spLocks noChangeArrowheads="1"/>
          </p:cNvSpPr>
          <p:nvPr/>
        </p:nvSpPr>
        <p:spPr bwMode="auto">
          <a:xfrm>
            <a:off x="5715000" y="54864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O</a:t>
            </a:r>
            <a:endParaRPr lang="ru-RU" sz="2400" b="1"/>
          </a:p>
        </p:txBody>
      </p:sp>
      <p:sp>
        <p:nvSpPr>
          <p:cNvPr id="3703" name="TextBox 28"/>
          <p:cNvSpPr txBox="1">
            <a:spLocks noChangeArrowheads="1"/>
          </p:cNvSpPr>
          <p:nvPr/>
        </p:nvSpPr>
        <p:spPr bwMode="auto">
          <a:xfrm>
            <a:off x="8382000" y="54864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F</a:t>
            </a:r>
            <a:endParaRPr lang="ru-RU" sz="2400" b="1"/>
          </a:p>
        </p:txBody>
      </p:sp>
      <p:sp>
        <p:nvSpPr>
          <p:cNvPr id="3704" name="TextBox 29"/>
          <p:cNvSpPr txBox="1">
            <a:spLocks noChangeArrowheads="1"/>
          </p:cNvSpPr>
          <p:nvPr/>
        </p:nvSpPr>
        <p:spPr bwMode="auto">
          <a:xfrm>
            <a:off x="3352800" y="54864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F</a:t>
            </a:r>
            <a:endParaRPr lang="ru-RU" sz="2400" b="1"/>
          </a:p>
        </p:txBody>
      </p:sp>
      <p:sp>
        <p:nvSpPr>
          <p:cNvPr id="3705" name="TextBox 30"/>
          <p:cNvSpPr txBox="1">
            <a:spLocks noChangeArrowheads="1"/>
          </p:cNvSpPr>
          <p:nvPr/>
        </p:nvSpPr>
        <p:spPr bwMode="auto">
          <a:xfrm>
            <a:off x="4800600" y="54102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A</a:t>
            </a:r>
            <a:endParaRPr lang="ru-RU" sz="2400" b="1"/>
          </a:p>
        </p:txBody>
      </p:sp>
      <p:sp>
        <p:nvSpPr>
          <p:cNvPr id="3706" name="TextBox 31"/>
          <p:cNvSpPr txBox="1">
            <a:spLocks noChangeArrowheads="1"/>
          </p:cNvSpPr>
          <p:nvPr/>
        </p:nvSpPr>
        <p:spPr bwMode="auto">
          <a:xfrm>
            <a:off x="4419600" y="40386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B</a:t>
            </a:r>
            <a:endParaRPr lang="ru-RU" sz="2400" b="1"/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3657600" y="5410200"/>
            <a:ext cx="685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A</a:t>
            </a:r>
            <a:r>
              <a:rPr lang="en-US" sz="1600" b="1"/>
              <a:t>1</a:t>
            </a:r>
            <a:endParaRPr lang="ru-RU" sz="1600" b="1"/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3810000" y="2438400"/>
            <a:ext cx="685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B</a:t>
            </a:r>
            <a:r>
              <a:rPr lang="en-US" sz="1600" b="1"/>
              <a:t>1</a:t>
            </a:r>
            <a:endParaRPr lang="ru-RU" sz="1600" b="1"/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457200" y="3352800"/>
            <a:ext cx="24384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/>
              <a:t>Изображение</a:t>
            </a:r>
          </a:p>
          <a:p>
            <a:pPr eaLnBrk="0" hangingPunct="0"/>
            <a:r>
              <a:rPr lang="ru-RU" sz="2400" b="1"/>
              <a:t>увеличенное,</a:t>
            </a:r>
            <a:br>
              <a:rPr lang="ru-RU" sz="2400" b="1"/>
            </a:br>
            <a:r>
              <a:rPr lang="ru-RU" sz="2400" b="1"/>
              <a:t>прямое,</a:t>
            </a:r>
            <a:br>
              <a:rPr lang="ru-RU" sz="2400" b="1"/>
            </a:br>
            <a:r>
              <a:rPr lang="ru-RU" sz="2400" b="1"/>
              <a:t>мнимое (по одну сторону от линзы предмет и изображение)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3" grpId="0"/>
      <p:bldP spid="34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2. </a:t>
            </a:r>
            <a:r>
              <a:rPr lang="en-US" smtClean="0"/>
              <a:t>F &lt; d &lt; </a:t>
            </a:r>
            <a:r>
              <a:rPr lang="ru-RU" smtClean="0"/>
              <a:t>2</a:t>
            </a:r>
            <a:r>
              <a:rPr lang="en-US" smtClean="0"/>
              <a:t>F </a:t>
            </a:r>
            <a:r>
              <a:rPr lang="ru-RU" sz="2800" smtClean="0"/>
              <a:t>(предмет АВ находится между фокусом и ее двойным фокусом)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331200" cy="51917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716" name="Прямая со стрелкой 9"/>
          <p:cNvCxnSpPr>
            <a:cxnSpLocks noChangeShapeType="1"/>
          </p:cNvCxnSpPr>
          <p:nvPr/>
        </p:nvCxnSpPr>
        <p:spPr bwMode="auto">
          <a:xfrm rot="5400000">
            <a:off x="1257301" y="3238500"/>
            <a:ext cx="2514600" cy="3175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4717" name="Овал 10"/>
          <p:cNvSpPr>
            <a:spLocks noChangeArrowheads="1"/>
          </p:cNvSpPr>
          <p:nvPr/>
        </p:nvSpPr>
        <p:spPr bwMode="auto">
          <a:xfrm>
            <a:off x="1828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4718" name="Овал 11"/>
          <p:cNvSpPr>
            <a:spLocks noChangeArrowheads="1"/>
          </p:cNvSpPr>
          <p:nvPr/>
        </p:nvSpPr>
        <p:spPr bwMode="auto">
          <a:xfrm>
            <a:off x="3124200" y="3352800"/>
            <a:ext cx="152400" cy="1524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4719" name="Овал 12"/>
          <p:cNvSpPr>
            <a:spLocks noChangeArrowheads="1"/>
          </p:cNvSpPr>
          <p:nvPr/>
        </p:nvSpPr>
        <p:spPr bwMode="auto">
          <a:xfrm>
            <a:off x="1143000" y="3352800"/>
            <a:ext cx="152400" cy="1524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4720" name="Стрелка вверх 13"/>
          <p:cNvSpPr>
            <a:spLocks noChangeArrowheads="1"/>
          </p:cNvSpPr>
          <p:nvPr/>
        </p:nvSpPr>
        <p:spPr bwMode="auto">
          <a:xfrm>
            <a:off x="1371600" y="2286000"/>
            <a:ext cx="304800" cy="11430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cxnSp>
        <p:nvCxnSpPr>
          <p:cNvPr id="16" name="Прямая соединительная линия 15"/>
          <p:cNvCxnSpPr>
            <a:cxnSpLocks noChangeShapeType="1"/>
            <a:stCxn id="4720" idx="0"/>
          </p:cNvCxnSpPr>
          <p:nvPr/>
        </p:nvCxnSpPr>
        <p:spPr bwMode="auto">
          <a:xfrm rot="5400000" flipH="1" flipV="1">
            <a:off x="2019300" y="1790701"/>
            <a:ext cx="3175" cy="990600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" name="Прямая соединительная линия 18"/>
          <p:cNvCxnSpPr>
            <a:cxnSpLocks noChangeShapeType="1"/>
          </p:cNvCxnSpPr>
          <p:nvPr/>
        </p:nvCxnSpPr>
        <p:spPr bwMode="auto">
          <a:xfrm rot="16200000" flipH="1">
            <a:off x="1638300" y="3162300"/>
            <a:ext cx="4572000" cy="2819400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" name="Прямая соединительная линия 19"/>
          <p:cNvCxnSpPr>
            <a:cxnSpLocks noChangeShapeType="1"/>
          </p:cNvCxnSpPr>
          <p:nvPr/>
        </p:nvCxnSpPr>
        <p:spPr bwMode="auto">
          <a:xfrm rot="16200000" flipH="1">
            <a:off x="1219200" y="2590800"/>
            <a:ext cx="4572000" cy="3962400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2" name="Стрелка вверх 21"/>
          <p:cNvSpPr>
            <a:spLocks noChangeArrowheads="1"/>
          </p:cNvSpPr>
          <p:nvPr/>
        </p:nvSpPr>
        <p:spPr bwMode="auto">
          <a:xfrm rot="10800000">
            <a:off x="4800600" y="3429000"/>
            <a:ext cx="381000" cy="2895600"/>
          </a:xfrm>
          <a:prstGeom prst="upArrow">
            <a:avLst>
              <a:gd name="adj1" fmla="val 50000"/>
              <a:gd name="adj2" fmla="val 49998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4725" name="TextBox 22"/>
          <p:cNvSpPr txBox="1">
            <a:spLocks noChangeArrowheads="1"/>
          </p:cNvSpPr>
          <p:nvPr/>
        </p:nvSpPr>
        <p:spPr bwMode="auto">
          <a:xfrm>
            <a:off x="1676400" y="35814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F</a:t>
            </a:r>
            <a:endParaRPr lang="ru-RU" sz="2400" b="1"/>
          </a:p>
        </p:txBody>
      </p:sp>
      <p:sp>
        <p:nvSpPr>
          <p:cNvPr id="4726" name="TextBox 23"/>
          <p:cNvSpPr txBox="1">
            <a:spLocks noChangeArrowheads="1"/>
          </p:cNvSpPr>
          <p:nvPr/>
        </p:nvSpPr>
        <p:spPr bwMode="auto">
          <a:xfrm>
            <a:off x="685800" y="3581400"/>
            <a:ext cx="609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/>
              <a:t>2</a:t>
            </a:r>
            <a:r>
              <a:rPr lang="en-US" sz="2400" b="1"/>
              <a:t>F</a:t>
            </a:r>
            <a:endParaRPr lang="ru-RU" sz="2400" b="1"/>
          </a:p>
        </p:txBody>
      </p:sp>
      <p:sp>
        <p:nvSpPr>
          <p:cNvPr id="4727" name="TextBox 24"/>
          <p:cNvSpPr txBox="1">
            <a:spLocks noChangeArrowheads="1"/>
          </p:cNvSpPr>
          <p:nvPr/>
        </p:nvSpPr>
        <p:spPr bwMode="auto">
          <a:xfrm>
            <a:off x="3048000" y="36576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F</a:t>
            </a:r>
            <a:endParaRPr lang="ru-RU" sz="2400" b="1"/>
          </a:p>
        </p:txBody>
      </p:sp>
      <p:sp>
        <p:nvSpPr>
          <p:cNvPr id="4728" name="TextBox 25"/>
          <p:cNvSpPr txBox="1">
            <a:spLocks noChangeArrowheads="1"/>
          </p:cNvSpPr>
          <p:nvPr/>
        </p:nvSpPr>
        <p:spPr bwMode="auto">
          <a:xfrm>
            <a:off x="1295400" y="35814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/>
              <a:t>А</a:t>
            </a:r>
          </a:p>
        </p:txBody>
      </p:sp>
      <p:sp>
        <p:nvSpPr>
          <p:cNvPr id="4729" name="TextBox 26"/>
          <p:cNvSpPr txBox="1">
            <a:spLocks noChangeArrowheads="1"/>
          </p:cNvSpPr>
          <p:nvPr/>
        </p:nvSpPr>
        <p:spPr bwMode="auto">
          <a:xfrm>
            <a:off x="1295400" y="16764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/>
              <a:t>В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4800600" y="2819400"/>
            <a:ext cx="685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A</a:t>
            </a:r>
            <a:r>
              <a:rPr lang="en-US" sz="1600" b="1"/>
              <a:t>1</a:t>
            </a:r>
            <a:endParaRPr lang="ru-RU" sz="1600" b="1"/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4419600" y="6096000"/>
            <a:ext cx="685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B</a:t>
            </a:r>
            <a:r>
              <a:rPr lang="en-US" sz="1600" b="1"/>
              <a:t>1</a:t>
            </a:r>
            <a:endParaRPr lang="ru-RU" sz="1600" b="1"/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172200" y="1981200"/>
            <a:ext cx="27432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/>
              <a:t>Изображение</a:t>
            </a:r>
          </a:p>
          <a:p>
            <a:pPr eaLnBrk="0" hangingPunct="0"/>
            <a:r>
              <a:rPr lang="ru-RU" sz="2400" b="1"/>
              <a:t>увеличенное,</a:t>
            </a:r>
            <a:br>
              <a:rPr lang="ru-RU" sz="2400" b="1"/>
            </a:br>
            <a:r>
              <a:rPr lang="ru-RU" sz="2400" b="1"/>
              <a:t>перевернутое,</a:t>
            </a:r>
            <a:br>
              <a:rPr lang="ru-RU" sz="2400" b="1"/>
            </a:br>
            <a:r>
              <a:rPr lang="ru-RU" sz="2400" b="1"/>
              <a:t>действительное (по разные стороны от линзы предмет и изображение)</a:t>
            </a:r>
          </a:p>
        </p:txBody>
      </p:sp>
      <p:sp>
        <p:nvSpPr>
          <p:cNvPr id="4733" name="TextBox 30"/>
          <p:cNvSpPr txBox="1">
            <a:spLocks noChangeArrowheads="1"/>
          </p:cNvSpPr>
          <p:nvPr/>
        </p:nvSpPr>
        <p:spPr bwMode="auto">
          <a:xfrm>
            <a:off x="2057400" y="35052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O</a:t>
            </a:r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8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3. </a:t>
            </a:r>
            <a:r>
              <a:rPr lang="en-US" smtClean="0"/>
              <a:t>d &gt; </a:t>
            </a:r>
            <a:r>
              <a:rPr lang="ru-RU" smtClean="0"/>
              <a:t>2</a:t>
            </a:r>
            <a:r>
              <a:rPr lang="en-US" smtClean="0"/>
              <a:t>F </a:t>
            </a:r>
            <a:r>
              <a:rPr lang="ru-RU" sz="2800" smtClean="0"/>
              <a:t>(предмет АВ находится за двойным фокусом линзы)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331200" cy="51917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740" name="Прямая соединительная линия 9"/>
          <p:cNvCxnSpPr>
            <a:cxnSpLocks noChangeShapeType="1"/>
          </p:cNvCxnSpPr>
          <p:nvPr/>
        </p:nvCxnSpPr>
        <p:spPr bwMode="auto">
          <a:xfrm>
            <a:off x="457200" y="3429000"/>
            <a:ext cx="8382000" cy="1588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5741" name="Овал 12"/>
          <p:cNvSpPr>
            <a:spLocks noChangeArrowheads="1"/>
          </p:cNvSpPr>
          <p:nvPr/>
        </p:nvSpPr>
        <p:spPr bwMode="auto">
          <a:xfrm>
            <a:off x="1752600" y="3352800"/>
            <a:ext cx="152400" cy="1524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5742" name="Овал 12"/>
          <p:cNvSpPr>
            <a:spLocks noChangeArrowheads="1"/>
          </p:cNvSpPr>
          <p:nvPr/>
        </p:nvSpPr>
        <p:spPr bwMode="auto">
          <a:xfrm>
            <a:off x="3048000" y="3352800"/>
            <a:ext cx="152400" cy="1524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5743" name="Овал 12"/>
          <p:cNvSpPr>
            <a:spLocks noChangeArrowheads="1"/>
          </p:cNvSpPr>
          <p:nvPr/>
        </p:nvSpPr>
        <p:spPr bwMode="auto">
          <a:xfrm>
            <a:off x="5638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cxnSp>
        <p:nvCxnSpPr>
          <p:cNvPr id="5744" name="Прямая со стрелкой 14"/>
          <p:cNvCxnSpPr>
            <a:cxnSpLocks noChangeShapeType="1"/>
          </p:cNvCxnSpPr>
          <p:nvPr/>
        </p:nvCxnSpPr>
        <p:spPr bwMode="auto">
          <a:xfrm rot="5400000">
            <a:off x="3162301" y="3162300"/>
            <a:ext cx="2514600" cy="3175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8" name="Прямая соединительная линия 17"/>
          <p:cNvCxnSpPr>
            <a:cxnSpLocks noChangeShapeType="1"/>
            <a:stCxn id="5749" idx="0"/>
          </p:cNvCxnSpPr>
          <p:nvPr/>
        </p:nvCxnSpPr>
        <p:spPr bwMode="auto">
          <a:xfrm rot="5400000" flipH="1" flipV="1">
            <a:off x="2743200" y="609601"/>
            <a:ext cx="3175" cy="3352800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" name="Прямая соединительная линия 18"/>
          <p:cNvCxnSpPr>
            <a:cxnSpLocks noChangeShapeType="1"/>
          </p:cNvCxnSpPr>
          <p:nvPr/>
        </p:nvCxnSpPr>
        <p:spPr bwMode="auto">
          <a:xfrm>
            <a:off x="4419600" y="2286000"/>
            <a:ext cx="3352800" cy="2894013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" name="Прямая соединительная линия 20"/>
          <p:cNvCxnSpPr>
            <a:cxnSpLocks noChangeShapeType="1"/>
          </p:cNvCxnSpPr>
          <p:nvPr/>
        </p:nvCxnSpPr>
        <p:spPr bwMode="auto">
          <a:xfrm>
            <a:off x="1066800" y="2286000"/>
            <a:ext cx="7162800" cy="2438400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3" name="Стрелка вверх 22"/>
          <p:cNvSpPr>
            <a:spLocks noChangeArrowheads="1"/>
          </p:cNvSpPr>
          <p:nvPr/>
        </p:nvSpPr>
        <p:spPr bwMode="auto">
          <a:xfrm rot="10800000">
            <a:off x="6477000" y="3429000"/>
            <a:ext cx="381000" cy="7620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5749" name="Стрелка вверх 13"/>
          <p:cNvSpPr>
            <a:spLocks noChangeArrowheads="1"/>
          </p:cNvSpPr>
          <p:nvPr/>
        </p:nvSpPr>
        <p:spPr bwMode="auto">
          <a:xfrm>
            <a:off x="914400" y="2286000"/>
            <a:ext cx="304800" cy="11430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5750" name="TextBox 30"/>
          <p:cNvSpPr txBox="1">
            <a:spLocks noChangeArrowheads="1"/>
          </p:cNvSpPr>
          <p:nvPr/>
        </p:nvSpPr>
        <p:spPr bwMode="auto">
          <a:xfrm>
            <a:off x="4038600" y="34290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O</a:t>
            </a:r>
            <a:endParaRPr lang="ru-RU" sz="2400" b="1"/>
          </a:p>
        </p:txBody>
      </p:sp>
      <p:sp>
        <p:nvSpPr>
          <p:cNvPr id="5751" name="TextBox 22"/>
          <p:cNvSpPr txBox="1">
            <a:spLocks noChangeArrowheads="1"/>
          </p:cNvSpPr>
          <p:nvPr/>
        </p:nvSpPr>
        <p:spPr bwMode="auto">
          <a:xfrm>
            <a:off x="1600200" y="3505200"/>
            <a:ext cx="685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2F</a:t>
            </a:r>
            <a:endParaRPr lang="ru-RU" sz="2400" b="1"/>
          </a:p>
        </p:txBody>
      </p:sp>
      <p:sp>
        <p:nvSpPr>
          <p:cNvPr id="5752" name="TextBox 22"/>
          <p:cNvSpPr txBox="1">
            <a:spLocks noChangeArrowheads="1"/>
          </p:cNvSpPr>
          <p:nvPr/>
        </p:nvSpPr>
        <p:spPr bwMode="auto">
          <a:xfrm>
            <a:off x="2971800" y="35052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F</a:t>
            </a:r>
            <a:endParaRPr lang="ru-RU" sz="2400" b="1"/>
          </a:p>
        </p:txBody>
      </p:sp>
      <p:sp>
        <p:nvSpPr>
          <p:cNvPr id="5753" name="TextBox 22"/>
          <p:cNvSpPr txBox="1">
            <a:spLocks noChangeArrowheads="1"/>
          </p:cNvSpPr>
          <p:nvPr/>
        </p:nvSpPr>
        <p:spPr bwMode="auto">
          <a:xfrm>
            <a:off x="5562600" y="34290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F</a:t>
            </a:r>
            <a:endParaRPr lang="ru-RU" sz="2400" b="1"/>
          </a:p>
        </p:txBody>
      </p:sp>
      <p:sp>
        <p:nvSpPr>
          <p:cNvPr id="5754" name="TextBox 22"/>
          <p:cNvSpPr txBox="1">
            <a:spLocks noChangeArrowheads="1"/>
          </p:cNvSpPr>
          <p:nvPr/>
        </p:nvSpPr>
        <p:spPr bwMode="auto">
          <a:xfrm>
            <a:off x="914400" y="35052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A</a:t>
            </a:r>
            <a:endParaRPr lang="ru-RU" sz="2400" b="1"/>
          </a:p>
        </p:txBody>
      </p:sp>
      <p:sp>
        <p:nvSpPr>
          <p:cNvPr id="5755" name="TextBox 22"/>
          <p:cNvSpPr txBox="1">
            <a:spLocks noChangeArrowheads="1"/>
          </p:cNvSpPr>
          <p:nvPr/>
        </p:nvSpPr>
        <p:spPr bwMode="auto">
          <a:xfrm>
            <a:off x="838200" y="17526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B</a:t>
            </a:r>
            <a:endParaRPr lang="ru-RU" sz="2400" b="1"/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324600" y="2895600"/>
            <a:ext cx="685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A</a:t>
            </a:r>
            <a:r>
              <a:rPr lang="en-US" sz="1600" b="1"/>
              <a:t>1</a:t>
            </a:r>
            <a:endParaRPr lang="ru-RU" sz="1600" b="1"/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400800" y="4191000"/>
            <a:ext cx="685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B</a:t>
            </a:r>
            <a:r>
              <a:rPr lang="en-US" sz="1600" b="1"/>
              <a:t>1</a:t>
            </a:r>
            <a:endParaRPr lang="ru-RU" sz="1600" b="1"/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685800" y="4648200"/>
            <a:ext cx="27432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/>
              <a:t>Изображение</a:t>
            </a:r>
          </a:p>
          <a:p>
            <a:pPr eaLnBrk="0" hangingPunct="0"/>
            <a:r>
              <a:rPr lang="ru-RU" sz="2400" b="1"/>
              <a:t>уменьшенное,</a:t>
            </a:r>
            <a:br>
              <a:rPr lang="ru-RU" sz="2400" b="1"/>
            </a:br>
            <a:r>
              <a:rPr lang="ru-RU" sz="2400" b="1"/>
              <a:t>перевернутое,</a:t>
            </a:r>
            <a:br>
              <a:rPr lang="ru-RU" sz="2400" b="1"/>
            </a:br>
            <a:r>
              <a:rPr lang="ru-RU" sz="2400" b="1"/>
              <a:t>действительное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0" grpId="0"/>
      <p:bldP spid="31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Изображение, получаемое с помощью  рассеивающей линзы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331200" cy="51917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764" name="Прямая соединительная линия 5"/>
          <p:cNvCxnSpPr>
            <a:cxnSpLocks noChangeShapeType="1"/>
          </p:cNvCxnSpPr>
          <p:nvPr/>
        </p:nvCxnSpPr>
        <p:spPr bwMode="auto">
          <a:xfrm>
            <a:off x="457200" y="4953000"/>
            <a:ext cx="8305800" cy="1588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6765" name="Прямая соединительная линия 7"/>
          <p:cNvCxnSpPr>
            <a:cxnSpLocks noChangeShapeType="1"/>
          </p:cNvCxnSpPr>
          <p:nvPr/>
        </p:nvCxnSpPr>
        <p:spPr bwMode="auto">
          <a:xfrm rot="5400000">
            <a:off x="2362201" y="4191000"/>
            <a:ext cx="3657600" cy="3175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6766" name="Прямая соединительная линия 9"/>
          <p:cNvCxnSpPr>
            <a:cxnSpLocks noChangeShapeType="1"/>
          </p:cNvCxnSpPr>
          <p:nvPr/>
        </p:nvCxnSpPr>
        <p:spPr bwMode="auto">
          <a:xfrm rot="10800000">
            <a:off x="3962400" y="2209800"/>
            <a:ext cx="228600" cy="152400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6767" name="Прямая соединительная линия 10"/>
          <p:cNvCxnSpPr>
            <a:cxnSpLocks noChangeShapeType="1"/>
          </p:cNvCxnSpPr>
          <p:nvPr/>
        </p:nvCxnSpPr>
        <p:spPr bwMode="auto">
          <a:xfrm rot="10800000" flipV="1">
            <a:off x="4191000" y="2209800"/>
            <a:ext cx="228600" cy="152400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6768" name="Прямая соединительная линия 13"/>
          <p:cNvCxnSpPr>
            <a:cxnSpLocks noChangeShapeType="1"/>
          </p:cNvCxnSpPr>
          <p:nvPr/>
        </p:nvCxnSpPr>
        <p:spPr bwMode="auto">
          <a:xfrm rot="10800000" flipV="1">
            <a:off x="3962400" y="6019800"/>
            <a:ext cx="228600" cy="152400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6769" name="Прямая соединительная линия 14"/>
          <p:cNvCxnSpPr>
            <a:cxnSpLocks noChangeShapeType="1"/>
          </p:cNvCxnSpPr>
          <p:nvPr/>
        </p:nvCxnSpPr>
        <p:spPr bwMode="auto">
          <a:xfrm rot="10800000">
            <a:off x="4191000" y="6019800"/>
            <a:ext cx="228600" cy="152400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6770" name="Овал 12"/>
          <p:cNvSpPr>
            <a:spLocks noChangeArrowheads="1"/>
          </p:cNvSpPr>
          <p:nvPr/>
        </p:nvSpPr>
        <p:spPr bwMode="auto">
          <a:xfrm>
            <a:off x="1676400" y="4876800"/>
            <a:ext cx="152400" cy="1524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6771" name="Овал 12"/>
          <p:cNvSpPr>
            <a:spLocks noChangeArrowheads="1"/>
          </p:cNvSpPr>
          <p:nvPr/>
        </p:nvSpPr>
        <p:spPr bwMode="auto">
          <a:xfrm>
            <a:off x="6629400" y="4876800"/>
            <a:ext cx="152400" cy="1524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cxnSp>
        <p:nvCxnSpPr>
          <p:cNvPr id="26" name="Прямая соединительная линия 25"/>
          <p:cNvCxnSpPr>
            <a:cxnSpLocks noChangeShapeType="1"/>
            <a:stCxn id="6784" idx="0"/>
          </p:cNvCxnSpPr>
          <p:nvPr/>
        </p:nvCxnSpPr>
        <p:spPr bwMode="auto">
          <a:xfrm rot="5400000" flipH="1" flipV="1">
            <a:off x="2476500" y="952501"/>
            <a:ext cx="3175" cy="3429000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Прямая соединительная линия 26"/>
          <p:cNvCxnSpPr>
            <a:cxnSpLocks noChangeShapeType="1"/>
            <a:stCxn id="6784" idx="0"/>
          </p:cNvCxnSpPr>
          <p:nvPr/>
        </p:nvCxnSpPr>
        <p:spPr bwMode="auto">
          <a:xfrm rot="16200000" flipH="1">
            <a:off x="1600200" y="1828800"/>
            <a:ext cx="3352800" cy="5029200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" name="Прямая соединительная линия 27"/>
          <p:cNvCxnSpPr>
            <a:cxnSpLocks noChangeShapeType="1"/>
          </p:cNvCxnSpPr>
          <p:nvPr/>
        </p:nvCxnSpPr>
        <p:spPr bwMode="auto">
          <a:xfrm flipV="1">
            <a:off x="838200" y="2667000"/>
            <a:ext cx="3352800" cy="3124200"/>
          </a:xfrm>
          <a:prstGeom prst="line">
            <a:avLst/>
          </a:prstGeom>
          <a:noFill/>
          <a:ln w="57150" algn="ctr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31" name="Прямая соединительная линия 30"/>
          <p:cNvCxnSpPr>
            <a:cxnSpLocks noChangeShapeType="1"/>
          </p:cNvCxnSpPr>
          <p:nvPr/>
        </p:nvCxnSpPr>
        <p:spPr bwMode="auto">
          <a:xfrm flipV="1">
            <a:off x="4191000" y="1905000"/>
            <a:ext cx="838200" cy="762000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8" name="Стрелка вверх 37"/>
          <p:cNvSpPr>
            <a:spLocks noChangeArrowheads="1"/>
          </p:cNvSpPr>
          <p:nvPr/>
        </p:nvSpPr>
        <p:spPr bwMode="auto">
          <a:xfrm>
            <a:off x="2590800" y="3962400"/>
            <a:ext cx="381000" cy="990600"/>
          </a:xfrm>
          <a:prstGeom prst="upArrow">
            <a:avLst>
              <a:gd name="adj1" fmla="val 50000"/>
              <a:gd name="adj2" fmla="val 50002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6777" name="TextBox 30"/>
          <p:cNvSpPr txBox="1">
            <a:spLocks noChangeArrowheads="1"/>
          </p:cNvSpPr>
          <p:nvPr/>
        </p:nvSpPr>
        <p:spPr bwMode="auto">
          <a:xfrm>
            <a:off x="3810000" y="49530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O</a:t>
            </a:r>
            <a:endParaRPr lang="ru-RU" sz="2400" b="1"/>
          </a:p>
        </p:txBody>
      </p:sp>
      <p:sp>
        <p:nvSpPr>
          <p:cNvPr id="6778" name="TextBox 22"/>
          <p:cNvSpPr txBox="1">
            <a:spLocks noChangeArrowheads="1"/>
          </p:cNvSpPr>
          <p:nvPr/>
        </p:nvSpPr>
        <p:spPr bwMode="auto">
          <a:xfrm>
            <a:off x="1524000" y="51054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F</a:t>
            </a:r>
            <a:endParaRPr lang="ru-RU" sz="2400" b="1"/>
          </a:p>
        </p:txBody>
      </p:sp>
      <p:sp>
        <p:nvSpPr>
          <p:cNvPr id="6779" name="TextBox 22"/>
          <p:cNvSpPr txBox="1">
            <a:spLocks noChangeArrowheads="1"/>
          </p:cNvSpPr>
          <p:nvPr/>
        </p:nvSpPr>
        <p:spPr bwMode="auto">
          <a:xfrm>
            <a:off x="6477000" y="51054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F</a:t>
            </a:r>
            <a:endParaRPr lang="ru-RU" sz="2400" b="1"/>
          </a:p>
        </p:txBody>
      </p:sp>
      <p:sp>
        <p:nvSpPr>
          <p:cNvPr id="6780" name="TextBox 22"/>
          <p:cNvSpPr txBox="1">
            <a:spLocks noChangeArrowheads="1"/>
          </p:cNvSpPr>
          <p:nvPr/>
        </p:nvSpPr>
        <p:spPr bwMode="auto">
          <a:xfrm>
            <a:off x="533400" y="49530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/>
              <a:t>А</a:t>
            </a:r>
          </a:p>
        </p:txBody>
      </p:sp>
      <p:sp>
        <p:nvSpPr>
          <p:cNvPr id="6781" name="TextBox 22"/>
          <p:cNvSpPr txBox="1">
            <a:spLocks noChangeArrowheads="1"/>
          </p:cNvSpPr>
          <p:nvPr/>
        </p:nvSpPr>
        <p:spPr bwMode="auto">
          <a:xfrm>
            <a:off x="533400" y="21336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/>
              <a:t>В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2438400" y="5029200"/>
            <a:ext cx="685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A</a:t>
            </a:r>
            <a:r>
              <a:rPr lang="en-US" sz="1600" b="1"/>
              <a:t>1</a:t>
            </a:r>
            <a:endParaRPr lang="ru-RU" sz="1600" b="1"/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2514600" y="3429000"/>
            <a:ext cx="685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B</a:t>
            </a:r>
            <a:r>
              <a:rPr lang="en-US" sz="1600" b="1"/>
              <a:t>1</a:t>
            </a:r>
            <a:endParaRPr lang="ru-RU" sz="1600" b="1"/>
          </a:p>
        </p:txBody>
      </p:sp>
      <p:sp>
        <p:nvSpPr>
          <p:cNvPr id="6784" name="Стрелка вверх 13"/>
          <p:cNvSpPr>
            <a:spLocks noChangeArrowheads="1"/>
          </p:cNvSpPr>
          <p:nvPr/>
        </p:nvSpPr>
        <p:spPr bwMode="auto">
          <a:xfrm>
            <a:off x="609600" y="2667000"/>
            <a:ext cx="304800" cy="22860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5715000" y="2209800"/>
            <a:ext cx="27432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/>
              <a:t>Изображение</a:t>
            </a:r>
          </a:p>
          <a:p>
            <a:pPr eaLnBrk="0" hangingPunct="0"/>
            <a:r>
              <a:rPr lang="ru-RU" sz="2400" b="1"/>
              <a:t>уменьшенное,</a:t>
            </a:r>
            <a:br>
              <a:rPr lang="ru-RU" sz="2400" b="1"/>
            </a:br>
            <a:r>
              <a:rPr lang="ru-RU" sz="2400" b="1"/>
              <a:t>прямое,</a:t>
            </a:r>
            <a:br>
              <a:rPr lang="ru-RU" sz="2400" b="1"/>
            </a:br>
            <a:r>
              <a:rPr lang="ru-RU" sz="2400" b="1"/>
              <a:t>мнимое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609600" y="6400800"/>
            <a:ext cx="8305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0000"/>
                </a:solidFill>
              </a:rPr>
              <a:t>Рассеивающие линзы не дают действительных изображений.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4" grpId="0"/>
      <p:bldP spid="45" grpId="0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Упражнение 34 №1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331200" cy="51917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788" name="Прямая соединительная линия 9"/>
          <p:cNvCxnSpPr>
            <a:cxnSpLocks noChangeShapeType="1"/>
          </p:cNvCxnSpPr>
          <p:nvPr/>
        </p:nvCxnSpPr>
        <p:spPr bwMode="auto">
          <a:xfrm>
            <a:off x="457200" y="3429000"/>
            <a:ext cx="8382000" cy="1588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7789" name="Овал 12"/>
          <p:cNvSpPr>
            <a:spLocks noChangeArrowheads="1"/>
          </p:cNvSpPr>
          <p:nvPr/>
        </p:nvSpPr>
        <p:spPr bwMode="auto">
          <a:xfrm>
            <a:off x="1752600" y="3352800"/>
            <a:ext cx="152400" cy="1524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7790" name="Овал 12"/>
          <p:cNvSpPr>
            <a:spLocks noChangeArrowheads="1"/>
          </p:cNvSpPr>
          <p:nvPr/>
        </p:nvSpPr>
        <p:spPr bwMode="auto">
          <a:xfrm>
            <a:off x="3048000" y="3352800"/>
            <a:ext cx="152400" cy="1524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7791" name="Овал 12"/>
          <p:cNvSpPr>
            <a:spLocks noChangeArrowheads="1"/>
          </p:cNvSpPr>
          <p:nvPr/>
        </p:nvSpPr>
        <p:spPr bwMode="auto">
          <a:xfrm>
            <a:off x="5638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cxnSp>
        <p:nvCxnSpPr>
          <p:cNvPr id="7792" name="Прямая со стрелкой 14"/>
          <p:cNvCxnSpPr>
            <a:cxnSpLocks noChangeShapeType="1"/>
          </p:cNvCxnSpPr>
          <p:nvPr/>
        </p:nvCxnSpPr>
        <p:spPr bwMode="auto">
          <a:xfrm rot="5400000">
            <a:off x="3162301" y="3162300"/>
            <a:ext cx="2514600" cy="3175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8" name="Прямая соединительная линия 17"/>
          <p:cNvCxnSpPr>
            <a:cxnSpLocks noChangeShapeType="1"/>
            <a:stCxn id="7797" idx="0"/>
          </p:cNvCxnSpPr>
          <p:nvPr/>
        </p:nvCxnSpPr>
        <p:spPr bwMode="auto">
          <a:xfrm rot="5400000" flipH="1" flipV="1">
            <a:off x="3124200" y="990601"/>
            <a:ext cx="3175" cy="2590800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" name="Прямая соединительная линия 18"/>
          <p:cNvCxnSpPr>
            <a:cxnSpLocks noChangeShapeType="1"/>
          </p:cNvCxnSpPr>
          <p:nvPr/>
        </p:nvCxnSpPr>
        <p:spPr bwMode="auto">
          <a:xfrm>
            <a:off x="4419600" y="2286000"/>
            <a:ext cx="3048000" cy="2743200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" name="Прямая соединительная линия 20"/>
          <p:cNvCxnSpPr>
            <a:cxnSpLocks noChangeShapeType="1"/>
          </p:cNvCxnSpPr>
          <p:nvPr/>
        </p:nvCxnSpPr>
        <p:spPr bwMode="auto">
          <a:xfrm>
            <a:off x="1828800" y="2286000"/>
            <a:ext cx="5715000" cy="2514600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3" name="Стрелка вверх 22"/>
          <p:cNvSpPr>
            <a:spLocks noChangeArrowheads="1"/>
          </p:cNvSpPr>
          <p:nvPr/>
        </p:nvSpPr>
        <p:spPr bwMode="auto">
          <a:xfrm rot="10800000">
            <a:off x="6781800" y="3429000"/>
            <a:ext cx="381000" cy="11430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7797" name="Стрелка вверх 13"/>
          <p:cNvSpPr>
            <a:spLocks noChangeArrowheads="1"/>
          </p:cNvSpPr>
          <p:nvPr/>
        </p:nvSpPr>
        <p:spPr bwMode="auto">
          <a:xfrm>
            <a:off x="1676400" y="2286000"/>
            <a:ext cx="304800" cy="11430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7798" name="TextBox 30"/>
          <p:cNvSpPr txBox="1">
            <a:spLocks noChangeArrowheads="1"/>
          </p:cNvSpPr>
          <p:nvPr/>
        </p:nvSpPr>
        <p:spPr bwMode="auto">
          <a:xfrm>
            <a:off x="4038600" y="34290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O</a:t>
            </a:r>
            <a:endParaRPr lang="ru-RU" sz="2400" b="1"/>
          </a:p>
        </p:txBody>
      </p:sp>
      <p:sp>
        <p:nvSpPr>
          <p:cNvPr id="7799" name="TextBox 22"/>
          <p:cNvSpPr txBox="1">
            <a:spLocks noChangeArrowheads="1"/>
          </p:cNvSpPr>
          <p:nvPr/>
        </p:nvSpPr>
        <p:spPr bwMode="auto">
          <a:xfrm>
            <a:off x="1600200" y="3505200"/>
            <a:ext cx="685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2F</a:t>
            </a:r>
            <a:endParaRPr lang="ru-RU" sz="2400" b="1"/>
          </a:p>
        </p:txBody>
      </p:sp>
      <p:sp>
        <p:nvSpPr>
          <p:cNvPr id="7800" name="TextBox 22"/>
          <p:cNvSpPr txBox="1">
            <a:spLocks noChangeArrowheads="1"/>
          </p:cNvSpPr>
          <p:nvPr/>
        </p:nvSpPr>
        <p:spPr bwMode="auto">
          <a:xfrm>
            <a:off x="2971800" y="35052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F</a:t>
            </a:r>
            <a:endParaRPr lang="ru-RU" sz="2400" b="1"/>
          </a:p>
        </p:txBody>
      </p:sp>
      <p:sp>
        <p:nvSpPr>
          <p:cNvPr id="7801" name="TextBox 22"/>
          <p:cNvSpPr txBox="1">
            <a:spLocks noChangeArrowheads="1"/>
          </p:cNvSpPr>
          <p:nvPr/>
        </p:nvSpPr>
        <p:spPr bwMode="auto">
          <a:xfrm>
            <a:off x="5562600" y="34290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F</a:t>
            </a:r>
            <a:endParaRPr lang="ru-RU" sz="2400" b="1"/>
          </a:p>
        </p:txBody>
      </p:sp>
      <p:sp>
        <p:nvSpPr>
          <p:cNvPr id="7802" name="TextBox 22"/>
          <p:cNvSpPr txBox="1">
            <a:spLocks noChangeArrowheads="1"/>
          </p:cNvSpPr>
          <p:nvPr/>
        </p:nvSpPr>
        <p:spPr bwMode="auto">
          <a:xfrm>
            <a:off x="914400" y="35052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A</a:t>
            </a:r>
            <a:endParaRPr lang="ru-RU" sz="2400" b="1"/>
          </a:p>
        </p:txBody>
      </p:sp>
      <p:sp>
        <p:nvSpPr>
          <p:cNvPr id="7803" name="TextBox 22"/>
          <p:cNvSpPr txBox="1">
            <a:spLocks noChangeArrowheads="1"/>
          </p:cNvSpPr>
          <p:nvPr/>
        </p:nvSpPr>
        <p:spPr bwMode="auto">
          <a:xfrm>
            <a:off x="838200" y="1752600"/>
            <a:ext cx="38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B</a:t>
            </a:r>
            <a:endParaRPr lang="ru-RU" sz="2400" b="1"/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705600" y="2895600"/>
            <a:ext cx="685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A</a:t>
            </a:r>
            <a:r>
              <a:rPr lang="en-US" sz="1600" b="1"/>
              <a:t>1</a:t>
            </a:r>
            <a:endParaRPr lang="ru-RU" sz="1600" b="1"/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629400" y="4495800"/>
            <a:ext cx="685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B</a:t>
            </a:r>
            <a:r>
              <a:rPr lang="en-US" sz="1600" b="1"/>
              <a:t>1</a:t>
            </a:r>
            <a:endParaRPr lang="ru-RU" sz="1600" b="1"/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685800" y="4648200"/>
            <a:ext cx="4343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/>
              <a:t>Изображение</a:t>
            </a:r>
          </a:p>
          <a:p>
            <a:pPr eaLnBrk="0" hangingPunct="0"/>
            <a:r>
              <a:rPr lang="ru-RU" sz="2400" b="1"/>
              <a:t>перевернутое,</a:t>
            </a:r>
            <a:br>
              <a:rPr lang="ru-RU" sz="2400" b="1"/>
            </a:br>
            <a:r>
              <a:rPr lang="ru-RU" sz="2400" b="1"/>
              <a:t>действительное,</a:t>
            </a:r>
            <a:br>
              <a:rPr lang="ru-RU" sz="2400" b="1"/>
            </a:br>
            <a:r>
              <a:rPr lang="ru-RU" sz="2400" b="1"/>
              <a:t>равное по размерам. </a:t>
            </a:r>
          </a:p>
        </p:txBody>
      </p:sp>
      <p:sp>
        <p:nvSpPr>
          <p:cNvPr id="7807" name="Овал 12"/>
          <p:cNvSpPr>
            <a:spLocks noChangeArrowheads="1"/>
          </p:cNvSpPr>
          <p:nvPr/>
        </p:nvSpPr>
        <p:spPr bwMode="auto">
          <a:xfrm>
            <a:off x="6858000" y="3352800"/>
            <a:ext cx="152400" cy="1524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7808" name="TextBox 22"/>
          <p:cNvSpPr txBox="1">
            <a:spLocks noChangeArrowheads="1"/>
          </p:cNvSpPr>
          <p:nvPr/>
        </p:nvSpPr>
        <p:spPr bwMode="auto">
          <a:xfrm>
            <a:off x="6629400" y="3429000"/>
            <a:ext cx="685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/>
              <a:t>2F</a:t>
            </a:r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0" grpId="0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Домашнее задание</a:t>
            </a:r>
          </a:p>
        </p:txBody>
      </p:sp>
      <p:sp>
        <p:nvSpPr>
          <p:cNvPr id="8195" name="TextBox 4"/>
          <p:cNvSpPr txBox="1">
            <a:spLocks noChangeArrowheads="1"/>
          </p:cNvSpPr>
          <p:nvPr/>
        </p:nvSpPr>
        <p:spPr bwMode="auto">
          <a:xfrm>
            <a:off x="1371600" y="1600200"/>
            <a:ext cx="6858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latin typeface="Times New Roman" pitchFamily="18" charset="0"/>
                <a:cs typeface="Times New Roman" pitchFamily="18" charset="0"/>
              </a:rPr>
              <a:t>§67 Упр 34 (закончить)</a:t>
            </a:r>
            <a:endParaRPr lang="ru-RU" sz="4800" b="1"/>
          </a:p>
        </p:txBody>
      </p:sp>
      <p:pic>
        <p:nvPicPr>
          <p:cNvPr id="8196" name="Picture 620" descr="I:\vid_loupe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67000" y="2895600"/>
            <a:ext cx="4202113" cy="3581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</TotalTime>
  <Words>135</Words>
  <Application>Microsoft Office PowerPoint</Application>
  <PresentationFormat>Экран (4:3)</PresentationFormat>
  <Paragraphs>58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Приготовьтесь к построению!</vt:lpstr>
      <vt:lpstr>1. d &lt; F (предмет АВ находится между линзой и ее фокусом)</vt:lpstr>
      <vt:lpstr>2. F &lt; d &lt; 2F (предмет АВ находится между фокусом и ее двойным фокусом)</vt:lpstr>
      <vt:lpstr>3. d &gt; 2F (предмет АВ находится за двойным фокусом линзы)</vt:lpstr>
      <vt:lpstr>Изображение, получаемое с помощью  рассеивающей линзы</vt:lpstr>
      <vt:lpstr>Упражнение 34 №1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Sergio</dc:creator>
  <cp:lastModifiedBy>Sergio</cp:lastModifiedBy>
  <cp:revision>45</cp:revision>
  <cp:lastPrinted>1601-01-01T00:00:00Z</cp:lastPrinted>
  <dcterms:created xsi:type="dcterms:W3CDTF">1601-01-01T00:00:00Z</dcterms:created>
  <dcterms:modified xsi:type="dcterms:W3CDTF">2012-07-25T15:50:53Z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