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86" r:id="rId2"/>
    <p:sldId id="258" r:id="rId3"/>
    <p:sldId id="260" r:id="rId4"/>
    <p:sldId id="262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1" r:id="rId13"/>
    <p:sldId id="273" r:id="rId14"/>
    <p:sldId id="274" r:id="rId15"/>
    <p:sldId id="275" r:id="rId16"/>
    <p:sldId id="285" r:id="rId17"/>
    <p:sldId id="287" r:id="rId18"/>
    <p:sldId id="288" r:id="rId19"/>
    <p:sldId id="289" r:id="rId20"/>
    <p:sldId id="290" r:id="rId21"/>
    <p:sldId id="291" r:id="rId22"/>
  </p:sldIdLst>
  <p:sldSz cx="9144000" cy="6858000" type="screen4x3"/>
  <p:notesSz cx="6815138" cy="99314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2AECE"/>
    <a:srgbClr val="EDC1E8"/>
    <a:srgbClr val="FFFF00"/>
    <a:srgbClr val="9900FF"/>
    <a:srgbClr val="007E7B"/>
    <a:srgbClr val="DCEFF0"/>
    <a:srgbClr val="C42500"/>
    <a:srgbClr val="4E03C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5" d="100"/>
          <a:sy n="105" d="100"/>
        </p:scale>
        <p:origin x="-14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60ACE0-9E0C-4375-A1DF-C66F240097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208988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B03A22-E56C-40EE-8BF8-19AC812BC9B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72333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4E7157-F5BB-4700-98A2-9B7BE39D700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37448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CA1988-6F7B-4062-829D-61E7858F052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579277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1D64CD-A282-4584-8317-E93333CB540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40410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5B757A-5411-4A37-9156-5284072048D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4168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AB52C2-5C75-4693-9C95-48B608BFBEF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7348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35E2D2-4184-497D-9996-22CE2FDE6A4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79766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AE9EA2-7327-4E55-ABD2-C30B6211104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959787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EE7649-44C4-4C98-9090-EB28D0D17E5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977799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388D10-97BF-4387-9573-1C2E4454CE6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932382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7F5BD00-537B-4A0A-8F1F-CC39745A8FF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1431925" y="2478088"/>
            <a:ext cx="6296025" cy="879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/>
          <a:lstStyle/>
          <a:p>
            <a:pPr algn="ctr">
              <a:spcBef>
                <a:spcPct val="20000"/>
              </a:spcBef>
              <a:defRPr/>
            </a:pPr>
            <a:r>
              <a:rPr lang="ru-RU" sz="4000" b="1" i="1" dirty="0">
                <a:solidFill>
                  <a:srgbClr val="0000CC"/>
                </a:solidFill>
              </a:rPr>
              <a:t>Проекции плоскости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490913" y="1531938"/>
            <a:ext cx="2600325" cy="7699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ru-RU" sz="4400" dirty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Лекция 3</a:t>
            </a:r>
            <a:endParaRPr lang="ru-RU" sz="4400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841375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Профильная плоскость уровня</a:t>
            </a:r>
            <a:r>
              <a:rPr lang="en-US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</a:t>
            </a:r>
            <a:r>
              <a:rPr lang="en-US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ru-RU" sz="3600" b="1" smtClean="0">
                <a:solidFill>
                  <a:srgbClr val="4E03C9"/>
                </a:solidFill>
                <a:sym typeface="Symbol" pitchFamily="18" charset="2"/>
              </a:rPr>
              <a:t></a:t>
            </a: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</a:t>
            </a:r>
            <a:r>
              <a:rPr lang="ru-RU" sz="3600" b="1" baseline="-20000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3</a:t>
            </a: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4624388" y="857250"/>
            <a:ext cx="42005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/>
            <a:r>
              <a:rPr lang="ru-RU" sz="2400" b="1">
                <a:solidFill>
                  <a:srgbClr val="CC0099"/>
                </a:solidFill>
              </a:rPr>
              <a:t>Комплексный чертеж</a:t>
            </a:r>
          </a:p>
        </p:txBody>
      </p:sp>
      <p:sp>
        <p:nvSpPr>
          <p:cNvPr id="11268" name="Text Box 4"/>
          <p:cNvSpPr txBox="1">
            <a:spLocks noChangeAspect="1" noChangeArrowheads="1"/>
          </p:cNvSpPr>
          <p:nvPr/>
        </p:nvSpPr>
        <p:spPr bwMode="auto">
          <a:xfrm>
            <a:off x="3019425" y="1270000"/>
            <a:ext cx="41751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z</a:t>
            </a:r>
            <a:endParaRPr lang="ru-RU" i="1">
              <a:latin typeface="GOST type B" pitchFamily="34" charset="0"/>
            </a:endParaRPr>
          </a:p>
        </p:txBody>
      </p:sp>
      <p:grpSp>
        <p:nvGrpSpPr>
          <p:cNvPr id="11269" name="Group 5"/>
          <p:cNvGrpSpPr>
            <a:grpSpLocks/>
          </p:cNvGrpSpPr>
          <p:nvPr/>
        </p:nvGrpSpPr>
        <p:grpSpPr bwMode="auto">
          <a:xfrm>
            <a:off x="400050" y="1358900"/>
            <a:ext cx="3743325" cy="3929063"/>
            <a:chOff x="255" y="859"/>
            <a:chExt cx="2358" cy="2475"/>
          </a:xfrm>
        </p:grpSpPr>
        <p:grpSp>
          <p:nvGrpSpPr>
            <p:cNvPr id="11358" name="Group 6"/>
            <p:cNvGrpSpPr>
              <a:grpSpLocks/>
            </p:cNvGrpSpPr>
            <p:nvPr/>
          </p:nvGrpSpPr>
          <p:grpSpPr bwMode="auto">
            <a:xfrm>
              <a:off x="255" y="859"/>
              <a:ext cx="2275" cy="2225"/>
              <a:chOff x="255" y="859"/>
              <a:chExt cx="2275" cy="2225"/>
            </a:xfrm>
          </p:grpSpPr>
          <p:grpSp>
            <p:nvGrpSpPr>
              <p:cNvPr id="11361" name="Group 7"/>
              <p:cNvGrpSpPr>
                <a:grpSpLocks/>
              </p:cNvGrpSpPr>
              <p:nvPr/>
            </p:nvGrpSpPr>
            <p:grpSpPr bwMode="auto">
              <a:xfrm>
                <a:off x="255" y="965"/>
                <a:ext cx="2275" cy="2119"/>
                <a:chOff x="1895" y="940"/>
                <a:chExt cx="1846" cy="1675"/>
              </a:xfrm>
            </p:grpSpPr>
            <p:sp>
              <p:nvSpPr>
                <p:cNvPr id="11363" name="AutoShape 8"/>
                <p:cNvSpPr>
                  <a:spLocks noChangeArrowheads="1"/>
                </p:cNvSpPr>
                <p:nvPr/>
              </p:nvSpPr>
              <p:spPr bwMode="auto">
                <a:xfrm rot="5400000" flipH="1" flipV="1">
                  <a:off x="2684" y="1564"/>
                  <a:ext cx="1614" cy="487"/>
                </a:xfrm>
                <a:prstGeom prst="parallelogram">
                  <a:avLst>
                    <a:gd name="adj" fmla="val 152958"/>
                  </a:avLst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11364" name="Group 9"/>
                <p:cNvGrpSpPr>
                  <a:grpSpLocks/>
                </p:cNvGrpSpPr>
                <p:nvPr/>
              </p:nvGrpSpPr>
              <p:grpSpPr bwMode="auto">
                <a:xfrm>
                  <a:off x="1895" y="940"/>
                  <a:ext cx="1846" cy="1675"/>
                  <a:chOff x="1895" y="940"/>
                  <a:chExt cx="1846" cy="1675"/>
                </a:xfrm>
              </p:grpSpPr>
              <p:sp>
                <p:nvSpPr>
                  <p:cNvPr id="11365" name="Line 10"/>
                  <p:cNvSpPr>
                    <a:spLocks noChangeAspect="1" noChangeShapeType="1"/>
                  </p:cNvSpPr>
                  <p:nvPr/>
                </p:nvSpPr>
                <p:spPr bwMode="auto">
                  <a:xfrm flipH="1">
                    <a:off x="2025" y="1872"/>
                    <a:ext cx="118" cy="0"/>
                  </a:xfrm>
                  <a:prstGeom prst="line">
                    <a:avLst/>
                  </a:prstGeom>
                  <a:noFill/>
                  <a:ln w="9525">
                    <a:solidFill>
                      <a:schemeClr val="tx1"/>
                    </a:solidFill>
                    <a:round/>
                    <a:headEnd/>
                    <a:tailEnd type="triangle" w="sm" len="lg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grpSp>
                <p:nvGrpSpPr>
                  <p:cNvPr id="11366" name="Group 11"/>
                  <p:cNvGrpSpPr>
                    <a:grpSpLocks/>
                  </p:cNvGrpSpPr>
                  <p:nvPr/>
                </p:nvGrpSpPr>
                <p:grpSpPr bwMode="auto">
                  <a:xfrm>
                    <a:off x="1895" y="940"/>
                    <a:ext cx="1846" cy="1675"/>
                    <a:chOff x="1895" y="940"/>
                    <a:chExt cx="1846" cy="1675"/>
                  </a:xfrm>
                </p:grpSpPr>
                <p:sp>
                  <p:nvSpPr>
                    <p:cNvPr id="11367" name="Rectangle 12"/>
                    <p:cNvSpPr>
                      <a:spLocks noChangeAspect="1" noChangeArrowheads="1"/>
                    </p:cNvSpPr>
                    <p:nvPr/>
                  </p:nvSpPr>
                  <p:spPr bwMode="auto">
                    <a:xfrm>
                      <a:off x="2149" y="998"/>
                      <a:ext cx="1097" cy="885"/>
                    </a:xfrm>
                    <a:prstGeom prst="rect">
                      <a:avLst/>
                    </a:prstGeom>
                    <a:solidFill>
                      <a:srgbClr val="66FFFF"/>
                    </a:solidFill>
                    <a:ln w="952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pPr algn="ctr" eaLnBrk="0" hangingPunct="0"/>
                      <a:endParaRPr lang="ru-RU" sz="2400">
                        <a:latin typeface="GOST type B" pitchFamily="34" charset="0"/>
                      </a:endParaRPr>
                    </a:p>
                  </p:txBody>
                </p:sp>
                <p:sp>
                  <p:nvSpPr>
                    <p:cNvPr id="11368" name="AutoShape 13"/>
                    <p:cNvSpPr>
                      <a:spLocks noChangeAspect="1" noChangeArrowheads="1"/>
                    </p:cNvSpPr>
                    <p:nvPr/>
                  </p:nvSpPr>
                  <p:spPr bwMode="auto">
                    <a:xfrm flipH="1">
                      <a:off x="2142" y="1874"/>
                      <a:ext cx="1588" cy="741"/>
                    </a:xfrm>
                    <a:prstGeom prst="parallelogram">
                      <a:avLst>
                        <a:gd name="adj" fmla="val 65115"/>
                      </a:avLst>
                    </a:prstGeom>
                    <a:solidFill>
                      <a:srgbClr val="FFFF99"/>
                    </a:solidFill>
                    <a:ln w="952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endParaRPr lang="ru-RU"/>
                    </a:p>
                  </p:txBody>
                </p:sp>
                <p:grpSp>
                  <p:nvGrpSpPr>
                    <p:cNvPr id="11369" name="Group 14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548" y="2336"/>
                      <a:ext cx="327" cy="265"/>
                      <a:chOff x="2548" y="2336"/>
                      <a:chExt cx="327" cy="265"/>
                    </a:xfrm>
                  </p:grpSpPr>
                  <p:sp>
                    <p:nvSpPr>
                      <p:cNvPr id="11377" name="Text Box 15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-851333">
                        <a:off x="2548" y="2336"/>
                        <a:ext cx="231" cy="25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11378" name="Text Box 16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-851333">
                        <a:off x="2687" y="2433"/>
                        <a:ext cx="188" cy="16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>
                            <a:latin typeface="GOST type B" pitchFamily="34" charset="0"/>
                          </a:rPr>
                          <a:t>1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  <p:sp>
                  <p:nvSpPr>
                    <p:cNvPr id="11370" name="Text Box 17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1895" y="1625"/>
                      <a:ext cx="169" cy="228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sz="2400" b="1" i="1">
                          <a:latin typeface="GOST type B" pitchFamily="34" charset="0"/>
                        </a:rPr>
                        <a:t>x</a:t>
                      </a:r>
                      <a:endParaRPr lang="ru-RU" i="1">
                        <a:latin typeface="GOST type B" pitchFamily="34" charset="0"/>
                      </a:endParaRPr>
                    </a:p>
                  </p:txBody>
                </p:sp>
                <p:grpSp>
                  <p:nvGrpSpPr>
                    <p:cNvPr id="11371" name="Group 18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110" y="940"/>
                      <a:ext cx="314" cy="283"/>
                      <a:chOff x="2110" y="940"/>
                      <a:chExt cx="314" cy="283"/>
                    </a:xfrm>
                  </p:grpSpPr>
                  <p:sp>
                    <p:nvSpPr>
                      <p:cNvPr id="11375" name="Text Box 19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>
                        <a:off x="2110" y="940"/>
                        <a:ext cx="233" cy="25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 i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11376" name="Text Box 20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>
                        <a:off x="2230" y="1055"/>
                        <a:ext cx="194" cy="16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 i="1">
                            <a:latin typeface="GOST type B" pitchFamily="34" charset="0"/>
                          </a:rPr>
                          <a:t>2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  <p:grpSp>
                  <p:nvGrpSpPr>
                    <p:cNvPr id="11372" name="Group 21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496" y="1557"/>
                      <a:ext cx="245" cy="329"/>
                      <a:chOff x="3532" y="1586"/>
                      <a:chExt cx="245" cy="329"/>
                    </a:xfrm>
                  </p:grpSpPr>
                  <p:sp>
                    <p:nvSpPr>
                      <p:cNvPr id="11373" name="Text Box 22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1961357">
                        <a:off x="3532" y="1586"/>
                        <a:ext cx="210" cy="25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11374" name="Text Box 23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1961357">
                        <a:off x="3603" y="1748"/>
                        <a:ext cx="174" cy="16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>
                            <a:latin typeface="GOST type B" pitchFamily="34" charset="0"/>
                          </a:rPr>
                          <a:t>3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</p:grpSp>
            </p:grpSp>
          </p:grpSp>
          <p:sp>
            <p:nvSpPr>
              <p:cNvPr id="11362" name="Line 24"/>
              <p:cNvSpPr>
                <a:spLocks noChangeAspect="1" noChangeShapeType="1"/>
              </p:cNvSpPr>
              <p:nvPr/>
            </p:nvSpPr>
            <p:spPr bwMode="auto">
              <a:xfrm rot="5400000" flipH="1">
                <a:off x="1828" y="952"/>
                <a:ext cx="186" cy="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11359" name="Text Box 25"/>
            <p:cNvSpPr txBox="1">
              <a:spLocks noChangeAspect="1" noChangeArrowheads="1"/>
            </p:cNvSpPr>
            <p:nvPr/>
          </p:nvSpPr>
          <p:spPr bwMode="auto">
            <a:xfrm>
              <a:off x="2369" y="3046"/>
              <a:ext cx="244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latin typeface="GOST type B" pitchFamily="34" charset="0"/>
                </a:rPr>
                <a:t>y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11360" name="Line 26"/>
            <p:cNvSpPr>
              <a:spLocks noChangeAspect="1" noChangeShapeType="1"/>
            </p:cNvSpPr>
            <p:nvPr/>
          </p:nvSpPr>
          <p:spPr bwMode="auto">
            <a:xfrm rot="14178596" flipH="1">
              <a:off x="2460" y="3141"/>
              <a:ext cx="196" cy="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11270" name="Group 27"/>
          <p:cNvGrpSpPr>
            <a:grpSpLocks/>
          </p:cNvGrpSpPr>
          <p:nvPr/>
        </p:nvGrpSpPr>
        <p:grpSpPr bwMode="auto">
          <a:xfrm>
            <a:off x="1576388" y="2909888"/>
            <a:ext cx="649287" cy="530225"/>
            <a:chOff x="4287" y="1568"/>
            <a:chExt cx="347" cy="286"/>
          </a:xfrm>
        </p:grpSpPr>
        <p:sp>
          <p:nvSpPr>
            <p:cNvPr id="11356" name="Rectangle 28"/>
            <p:cNvSpPr>
              <a:spLocks noChangeArrowheads="1"/>
            </p:cNvSpPr>
            <p:nvPr/>
          </p:nvSpPr>
          <p:spPr bwMode="auto">
            <a:xfrm>
              <a:off x="4287" y="1568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1357" name="Text Box 29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y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1271" name="Group 30"/>
          <p:cNvGrpSpPr>
            <a:grpSpLocks/>
          </p:cNvGrpSpPr>
          <p:nvPr/>
        </p:nvGrpSpPr>
        <p:grpSpPr bwMode="auto">
          <a:xfrm>
            <a:off x="1519238" y="1876425"/>
            <a:ext cx="603250" cy="531813"/>
            <a:chOff x="2211" y="2061"/>
            <a:chExt cx="380" cy="335"/>
          </a:xfrm>
        </p:grpSpPr>
        <p:sp>
          <p:nvSpPr>
            <p:cNvPr id="11354" name="Rectangle 31"/>
            <p:cNvSpPr>
              <a:spLocks noChangeArrowheads="1"/>
            </p:cNvSpPr>
            <p:nvPr/>
          </p:nvSpPr>
          <p:spPr bwMode="auto">
            <a:xfrm>
              <a:off x="2211" y="2061"/>
              <a:ext cx="249" cy="32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1355" name="Text Box 32"/>
            <p:cNvSpPr txBox="1">
              <a:spLocks noChangeAspect="1" noChangeArrowheads="1"/>
            </p:cNvSpPr>
            <p:nvPr/>
          </p:nvSpPr>
          <p:spPr bwMode="auto">
            <a:xfrm>
              <a:off x="2365" y="2165"/>
              <a:ext cx="226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11272" name="AutoShape 33"/>
          <p:cNvSpPr>
            <a:spLocks noChangeArrowheads="1"/>
          </p:cNvSpPr>
          <p:nvPr/>
        </p:nvSpPr>
        <p:spPr bwMode="auto">
          <a:xfrm rot="-5400000">
            <a:off x="1078707" y="2817019"/>
            <a:ext cx="2984500" cy="833437"/>
          </a:xfrm>
          <a:prstGeom prst="parallelogram">
            <a:avLst>
              <a:gd name="adj" fmla="val 158855"/>
            </a:avLst>
          </a:prstGeom>
          <a:gradFill rotWithShape="1">
            <a:gsLst>
              <a:gs pos="0">
                <a:srgbClr val="EDC1E8">
                  <a:alpha val="68999"/>
                </a:srgbClr>
              </a:gs>
              <a:gs pos="100000">
                <a:srgbClr val="C89CC3">
                  <a:alpha val="60001"/>
                </a:srgbClr>
              </a:gs>
            </a:gsLst>
            <a:path path="shape">
              <a:fillToRect l="50000" t="50000" r="50000" b="50000"/>
            </a:path>
          </a:gra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1273" name="Line 34"/>
          <p:cNvSpPr>
            <a:spLocks noChangeShapeType="1"/>
          </p:cNvSpPr>
          <p:nvPr/>
        </p:nvSpPr>
        <p:spPr bwMode="auto">
          <a:xfrm flipH="1" flipV="1">
            <a:off x="2144713" y="1728788"/>
            <a:ext cx="7937" cy="1668462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11274" name="Group 35"/>
          <p:cNvGrpSpPr>
            <a:grpSpLocks/>
          </p:cNvGrpSpPr>
          <p:nvPr/>
        </p:nvGrpSpPr>
        <p:grpSpPr bwMode="auto">
          <a:xfrm>
            <a:off x="2273300" y="4222750"/>
            <a:ext cx="649288" cy="531813"/>
            <a:chOff x="4287" y="1567"/>
            <a:chExt cx="347" cy="287"/>
          </a:xfrm>
        </p:grpSpPr>
        <p:sp>
          <p:nvSpPr>
            <p:cNvPr id="11352" name="Rectangle 36"/>
            <p:cNvSpPr>
              <a:spLocks noChangeArrowheads="1"/>
            </p:cNvSpPr>
            <p:nvPr/>
          </p:nvSpPr>
          <p:spPr bwMode="auto">
            <a:xfrm>
              <a:off x="4287" y="1567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1353" name="Text Box 37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11275" name="Text Box 38"/>
          <p:cNvSpPr txBox="1">
            <a:spLocks noChangeArrowheads="1"/>
          </p:cNvSpPr>
          <p:nvPr/>
        </p:nvSpPr>
        <p:spPr bwMode="auto">
          <a:xfrm>
            <a:off x="279400" y="855663"/>
            <a:ext cx="44481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>
                <a:solidFill>
                  <a:srgbClr val="CC0099"/>
                </a:solidFill>
              </a:rPr>
              <a:t>Пространственная картина</a:t>
            </a:r>
          </a:p>
        </p:txBody>
      </p:sp>
      <p:sp>
        <p:nvSpPr>
          <p:cNvPr id="11276" name="Rectangle 79"/>
          <p:cNvSpPr>
            <a:spLocks noChangeArrowheads="1"/>
          </p:cNvSpPr>
          <p:nvPr/>
        </p:nvSpPr>
        <p:spPr bwMode="auto">
          <a:xfrm>
            <a:off x="2095500" y="2260600"/>
            <a:ext cx="395288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/>
          <a:p>
            <a:r>
              <a:rPr lang="ru-RU" sz="2800" b="1" i="1">
                <a:solidFill>
                  <a:srgbClr val="C42500"/>
                </a:solidFill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sp>
        <p:nvSpPr>
          <p:cNvPr id="11277" name="Line 80"/>
          <p:cNvSpPr>
            <a:spLocks noChangeShapeType="1"/>
          </p:cNvSpPr>
          <p:nvPr/>
        </p:nvSpPr>
        <p:spPr bwMode="auto">
          <a:xfrm>
            <a:off x="2144713" y="3398838"/>
            <a:ext cx="842962" cy="1333500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13" name="Group 127"/>
          <p:cNvGrpSpPr>
            <a:grpSpLocks/>
          </p:cNvGrpSpPr>
          <p:nvPr/>
        </p:nvGrpSpPr>
        <p:grpSpPr bwMode="auto">
          <a:xfrm>
            <a:off x="2163763" y="2752725"/>
            <a:ext cx="1096962" cy="1731963"/>
            <a:chOff x="1363" y="1734"/>
            <a:chExt cx="691" cy="1091"/>
          </a:xfrm>
        </p:grpSpPr>
        <p:sp>
          <p:nvSpPr>
            <p:cNvPr id="11347" name="Freeform 114"/>
            <p:cNvSpPr>
              <a:spLocks noChangeAspect="1"/>
            </p:cNvSpPr>
            <p:nvPr/>
          </p:nvSpPr>
          <p:spPr bwMode="auto">
            <a:xfrm rot="1929071">
              <a:off x="1363" y="2078"/>
              <a:ext cx="100" cy="157"/>
            </a:xfrm>
            <a:custGeom>
              <a:avLst/>
              <a:gdLst>
                <a:gd name="T0" fmla="*/ 0 w 262"/>
                <a:gd name="T1" fmla="*/ 0 h 414"/>
                <a:gd name="T2" fmla="*/ 15 w 262"/>
                <a:gd name="T3" fmla="*/ 23 h 414"/>
                <a:gd name="T4" fmla="*/ 0 60000 65536"/>
                <a:gd name="T5" fmla="*/ 0 60000 65536"/>
                <a:gd name="T6" fmla="*/ 0 w 262"/>
                <a:gd name="T7" fmla="*/ 0 h 414"/>
                <a:gd name="T8" fmla="*/ 262 w 262"/>
                <a:gd name="T9" fmla="*/ 414 h 414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62" h="414">
                  <a:moveTo>
                    <a:pt x="0" y="0"/>
                  </a:moveTo>
                  <a:lnTo>
                    <a:pt x="262" y="414"/>
                  </a:lnTo>
                </a:path>
              </a:pathLst>
            </a:cu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48" name="Freeform 115"/>
            <p:cNvSpPr>
              <a:spLocks noChangeAspect="1"/>
            </p:cNvSpPr>
            <p:nvPr/>
          </p:nvSpPr>
          <p:spPr bwMode="auto">
            <a:xfrm rot="1929071">
              <a:off x="1598" y="2106"/>
              <a:ext cx="456" cy="719"/>
            </a:xfrm>
            <a:custGeom>
              <a:avLst/>
              <a:gdLst>
                <a:gd name="T0" fmla="*/ 0 w 262"/>
                <a:gd name="T1" fmla="*/ 0 h 414"/>
                <a:gd name="T2" fmla="*/ 1382 w 262"/>
                <a:gd name="T3" fmla="*/ 2169 h 414"/>
                <a:gd name="T4" fmla="*/ 0 60000 65536"/>
                <a:gd name="T5" fmla="*/ 0 60000 65536"/>
                <a:gd name="T6" fmla="*/ 0 w 262"/>
                <a:gd name="T7" fmla="*/ 0 h 414"/>
                <a:gd name="T8" fmla="*/ 262 w 262"/>
                <a:gd name="T9" fmla="*/ 414 h 414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62" h="414">
                  <a:moveTo>
                    <a:pt x="0" y="0"/>
                  </a:moveTo>
                  <a:lnTo>
                    <a:pt x="262" y="414"/>
                  </a:lnTo>
                </a:path>
              </a:pathLst>
            </a:cu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49" name="Freeform 116"/>
            <p:cNvSpPr>
              <a:spLocks noChangeAspect="1"/>
            </p:cNvSpPr>
            <p:nvPr/>
          </p:nvSpPr>
          <p:spPr bwMode="auto">
            <a:xfrm rot="1929071">
              <a:off x="1382" y="1797"/>
              <a:ext cx="414" cy="656"/>
            </a:xfrm>
            <a:custGeom>
              <a:avLst/>
              <a:gdLst>
                <a:gd name="T0" fmla="*/ 0 w 262"/>
                <a:gd name="T1" fmla="*/ 0 h 414"/>
                <a:gd name="T2" fmla="*/ 1033 w 262"/>
                <a:gd name="T3" fmla="*/ 1646 h 414"/>
                <a:gd name="T4" fmla="*/ 0 60000 65536"/>
                <a:gd name="T5" fmla="*/ 0 60000 65536"/>
                <a:gd name="T6" fmla="*/ 0 w 262"/>
                <a:gd name="T7" fmla="*/ 0 h 414"/>
                <a:gd name="T8" fmla="*/ 262 w 262"/>
                <a:gd name="T9" fmla="*/ 414 h 414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62" h="414">
                  <a:moveTo>
                    <a:pt x="0" y="0"/>
                  </a:moveTo>
                  <a:lnTo>
                    <a:pt x="262" y="414"/>
                  </a:lnTo>
                </a:path>
              </a:pathLst>
            </a:cu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50" name="Freeform 112"/>
            <p:cNvSpPr>
              <a:spLocks/>
            </p:cNvSpPr>
            <p:nvPr/>
          </p:nvSpPr>
          <p:spPr bwMode="auto">
            <a:xfrm>
              <a:off x="1412" y="1734"/>
              <a:ext cx="411" cy="342"/>
            </a:xfrm>
            <a:custGeom>
              <a:avLst/>
              <a:gdLst>
                <a:gd name="T0" fmla="*/ 0 w 956"/>
                <a:gd name="T1" fmla="*/ 454 h 297"/>
                <a:gd name="T2" fmla="*/ 76 w 956"/>
                <a:gd name="T3" fmla="*/ 408 h 297"/>
                <a:gd name="T4" fmla="*/ 33 w 956"/>
                <a:gd name="T5" fmla="*/ 0 h 297"/>
                <a:gd name="T6" fmla="*/ 0 w 956"/>
                <a:gd name="T7" fmla="*/ 454 h 297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56"/>
                <a:gd name="T13" fmla="*/ 0 h 297"/>
                <a:gd name="T14" fmla="*/ 956 w 956"/>
                <a:gd name="T15" fmla="*/ 297 h 297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56" h="297">
                  <a:moveTo>
                    <a:pt x="0" y="297"/>
                  </a:moveTo>
                  <a:lnTo>
                    <a:pt x="956" y="267"/>
                  </a:lnTo>
                  <a:lnTo>
                    <a:pt x="409" y="0"/>
                  </a:lnTo>
                  <a:lnTo>
                    <a:pt x="0" y="297"/>
                  </a:lnTo>
                  <a:close/>
                </a:path>
              </a:pathLst>
            </a:custGeom>
            <a:gradFill rotWithShape="1">
              <a:gsLst>
                <a:gs pos="0">
                  <a:srgbClr val="DEC4D7">
                    <a:alpha val="67998"/>
                  </a:srgbClr>
                </a:gs>
                <a:gs pos="100000">
                  <a:srgbClr val="C89CC3">
                    <a:alpha val="65999"/>
                  </a:srgbClr>
                </a:gs>
              </a:gsLst>
              <a:path path="rect">
                <a:fillToRect l="50000" t="50000" r="50000" b="50000"/>
              </a:path>
            </a:gradFill>
            <a:ln w="28575">
              <a:solidFill>
                <a:srgbClr val="C42500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1351" name="Rectangle 113"/>
            <p:cNvSpPr>
              <a:spLocks noChangeArrowheads="1"/>
            </p:cNvSpPr>
            <p:nvPr/>
          </p:nvSpPr>
          <p:spPr bwMode="auto">
            <a:xfrm rot="798843">
              <a:off x="1415" y="1802"/>
              <a:ext cx="37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sz="2400" b="1" i="1">
                  <a:solidFill>
                    <a:srgbClr val="4E03C9"/>
                  </a:solidFill>
                  <a:latin typeface="GOST type B" pitchFamily="34" charset="0"/>
                </a:rPr>
                <a:t>н.в.</a:t>
              </a:r>
            </a:p>
          </p:txBody>
        </p:sp>
      </p:grpSp>
      <p:grpSp>
        <p:nvGrpSpPr>
          <p:cNvPr id="14" name="Group 129"/>
          <p:cNvGrpSpPr>
            <a:grpSpLocks/>
          </p:cNvGrpSpPr>
          <p:nvPr/>
        </p:nvGrpSpPr>
        <p:grpSpPr bwMode="auto">
          <a:xfrm>
            <a:off x="4935538" y="1431925"/>
            <a:ext cx="3881437" cy="3989388"/>
            <a:chOff x="3210" y="902"/>
            <a:chExt cx="2445" cy="2513"/>
          </a:xfrm>
        </p:grpSpPr>
        <p:sp>
          <p:nvSpPr>
            <p:cNvPr id="11281" name="Line 64"/>
            <p:cNvSpPr>
              <a:spLocks noChangeAspect="1" noChangeShapeType="1"/>
            </p:cNvSpPr>
            <p:nvPr/>
          </p:nvSpPr>
          <p:spPr bwMode="auto">
            <a:xfrm rot="10800000">
              <a:off x="4051" y="1032"/>
              <a:ext cx="0" cy="2275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282" name="Line 87"/>
            <p:cNvSpPr>
              <a:spLocks noChangeShapeType="1"/>
            </p:cNvSpPr>
            <p:nvPr/>
          </p:nvSpPr>
          <p:spPr bwMode="auto">
            <a:xfrm flipH="1">
              <a:off x="3268" y="2331"/>
              <a:ext cx="2276" cy="0"/>
            </a:xfrm>
            <a:prstGeom prst="line">
              <a:avLst/>
            </a:prstGeom>
            <a:noFill/>
            <a:ln w="15875">
              <a:solidFill>
                <a:schemeClr val="tx1"/>
              </a:solidFill>
              <a:round/>
              <a:headEnd type="triangle" w="sm" len="lg"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283" name="Text Box 88"/>
            <p:cNvSpPr txBox="1">
              <a:spLocks noChangeAspect="1" noChangeArrowheads="1"/>
            </p:cNvSpPr>
            <p:nvPr/>
          </p:nvSpPr>
          <p:spPr bwMode="auto">
            <a:xfrm>
              <a:off x="3210" y="2038"/>
              <a:ext cx="20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latin typeface="GOST type B" pitchFamily="34" charset="0"/>
                </a:rPr>
                <a:t>x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11284" name="Text Box 89"/>
            <p:cNvSpPr txBox="1">
              <a:spLocks noChangeAspect="1" noChangeArrowheads="1"/>
            </p:cNvSpPr>
            <p:nvPr/>
          </p:nvSpPr>
          <p:spPr bwMode="auto">
            <a:xfrm>
              <a:off x="4564" y="2949"/>
              <a:ext cx="25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latin typeface="GOST type B" pitchFamily="34" charset="0"/>
                </a:rPr>
                <a:t>y</a:t>
              </a:r>
              <a:r>
                <a:rPr lang="ru-RU" sz="2400" b="1" i="1" baseline="-20000">
                  <a:latin typeface="GOST type B" pitchFamily="34" charset="0"/>
                </a:rPr>
                <a:t>1</a:t>
              </a:r>
            </a:p>
          </p:txBody>
        </p:sp>
        <p:sp>
          <p:nvSpPr>
            <p:cNvPr id="11285" name="Text Box 90"/>
            <p:cNvSpPr txBox="1">
              <a:spLocks noChangeAspect="1" noChangeArrowheads="1"/>
            </p:cNvSpPr>
            <p:nvPr/>
          </p:nvSpPr>
          <p:spPr bwMode="auto">
            <a:xfrm>
              <a:off x="5386" y="2261"/>
              <a:ext cx="269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latin typeface="GOST type B" pitchFamily="34" charset="0"/>
                </a:rPr>
                <a:t>y</a:t>
              </a:r>
              <a:r>
                <a:rPr lang="ru-RU" sz="2400" b="1" i="1" baseline="-20000">
                  <a:latin typeface="GOST type B" pitchFamily="34" charset="0"/>
                </a:rPr>
                <a:t>3</a:t>
              </a:r>
            </a:p>
          </p:txBody>
        </p:sp>
        <p:sp>
          <p:nvSpPr>
            <p:cNvPr id="11286" name="Line 91"/>
            <p:cNvSpPr>
              <a:spLocks noChangeShapeType="1"/>
            </p:cNvSpPr>
            <p:nvPr/>
          </p:nvSpPr>
          <p:spPr bwMode="auto">
            <a:xfrm rot="5400000" flipH="1" flipV="1">
              <a:off x="3502" y="2145"/>
              <a:ext cx="2112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triangle" w="sm" len="lg"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287" name="Text Box 92"/>
            <p:cNvSpPr txBox="1">
              <a:spLocks noChangeAspect="1" noChangeArrowheads="1"/>
            </p:cNvSpPr>
            <p:nvPr/>
          </p:nvSpPr>
          <p:spPr bwMode="auto">
            <a:xfrm>
              <a:off x="4545" y="984"/>
              <a:ext cx="20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latin typeface="GOST type B" pitchFamily="34" charset="0"/>
                </a:rPr>
                <a:t>z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11288" name="Line 104"/>
            <p:cNvSpPr>
              <a:spLocks noChangeShapeType="1"/>
            </p:cNvSpPr>
            <p:nvPr/>
          </p:nvSpPr>
          <p:spPr bwMode="auto">
            <a:xfrm rot="5400000">
              <a:off x="3742" y="2774"/>
              <a:ext cx="618" cy="1"/>
            </a:xfrm>
            <a:prstGeom prst="line">
              <a:avLst/>
            </a:prstGeom>
            <a:noFill/>
            <a:ln w="317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1289" name="Group 40"/>
            <p:cNvGrpSpPr>
              <a:grpSpLocks/>
            </p:cNvGrpSpPr>
            <p:nvPr/>
          </p:nvGrpSpPr>
          <p:grpSpPr bwMode="auto">
            <a:xfrm>
              <a:off x="3706" y="1248"/>
              <a:ext cx="352" cy="400"/>
              <a:chOff x="1200" y="1488"/>
              <a:chExt cx="352" cy="400"/>
            </a:xfrm>
          </p:grpSpPr>
          <p:sp>
            <p:nvSpPr>
              <p:cNvPr id="11345" name="Text Box 41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11346" name="Text Box 42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1290" name="Group 44"/>
            <p:cNvGrpSpPr>
              <a:grpSpLocks/>
            </p:cNvGrpSpPr>
            <p:nvPr/>
          </p:nvGrpSpPr>
          <p:grpSpPr bwMode="auto">
            <a:xfrm>
              <a:off x="3695" y="3044"/>
              <a:ext cx="327" cy="371"/>
              <a:chOff x="4766" y="2225"/>
              <a:chExt cx="327" cy="371"/>
            </a:xfrm>
          </p:grpSpPr>
          <p:sp>
            <p:nvSpPr>
              <p:cNvPr id="11343" name="Rectangle 45"/>
              <p:cNvSpPr>
                <a:spLocks noChangeArrowheads="1"/>
              </p:cNvSpPr>
              <p:nvPr/>
            </p:nvSpPr>
            <p:spPr bwMode="auto">
              <a:xfrm>
                <a:off x="4766" y="2225"/>
                <a:ext cx="249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ru-RU" sz="2800" b="1" i="1">
                    <a:solidFill>
                      <a:srgbClr val="C42500"/>
                    </a:solidFill>
                    <a:latin typeface="GOST type B" pitchFamily="34" charset="0"/>
                    <a:sym typeface="Symbol" pitchFamily="18" charset="2"/>
                  </a:rPr>
                  <a:t></a:t>
                </a:r>
              </a:p>
            </p:txBody>
          </p:sp>
          <p:sp>
            <p:nvSpPr>
              <p:cNvPr id="11344" name="Text Box 46"/>
              <p:cNvSpPr txBox="1">
                <a:spLocks noChangeAspect="1" noChangeArrowheads="1"/>
              </p:cNvSpPr>
              <p:nvPr/>
            </p:nvSpPr>
            <p:spPr bwMode="auto">
              <a:xfrm>
                <a:off x="4901" y="2365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1291" name="Group 49"/>
            <p:cNvGrpSpPr>
              <a:grpSpLocks/>
            </p:cNvGrpSpPr>
            <p:nvPr/>
          </p:nvGrpSpPr>
          <p:grpSpPr bwMode="auto">
            <a:xfrm>
              <a:off x="3693" y="1627"/>
              <a:ext cx="323" cy="381"/>
              <a:chOff x="4606" y="1594"/>
              <a:chExt cx="323" cy="381"/>
            </a:xfrm>
          </p:grpSpPr>
          <p:sp>
            <p:nvSpPr>
              <p:cNvPr id="11341" name="Text Box 50"/>
              <p:cNvSpPr txBox="1">
                <a:spLocks noChangeAspect="1" noChangeArrowheads="1"/>
              </p:cNvSpPr>
              <p:nvPr/>
            </p:nvSpPr>
            <p:spPr bwMode="auto">
              <a:xfrm>
                <a:off x="4606" y="1594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C42500"/>
                    </a:solidFill>
                    <a:latin typeface="GOST type B" pitchFamily="34" charset="0"/>
                  </a:rPr>
                  <a:t>C</a:t>
                </a:r>
                <a:endParaRPr lang="ru-RU" sz="3200" b="1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1342" name="Text Box 51"/>
              <p:cNvSpPr txBox="1">
                <a:spLocks noChangeAspect="1" noChangeArrowheads="1"/>
              </p:cNvSpPr>
              <p:nvPr/>
            </p:nvSpPr>
            <p:spPr bwMode="auto">
              <a:xfrm>
                <a:off x="4737" y="1744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1292" name="Group 52"/>
            <p:cNvGrpSpPr>
              <a:grpSpLocks/>
            </p:cNvGrpSpPr>
            <p:nvPr/>
          </p:nvGrpSpPr>
          <p:grpSpPr bwMode="auto">
            <a:xfrm>
              <a:off x="3692" y="2785"/>
              <a:ext cx="323" cy="381"/>
              <a:chOff x="4606" y="1594"/>
              <a:chExt cx="323" cy="381"/>
            </a:xfrm>
          </p:grpSpPr>
          <p:sp>
            <p:nvSpPr>
              <p:cNvPr id="11339" name="Text Box 53"/>
              <p:cNvSpPr txBox="1">
                <a:spLocks noChangeAspect="1" noChangeArrowheads="1"/>
              </p:cNvSpPr>
              <p:nvPr/>
            </p:nvSpPr>
            <p:spPr bwMode="auto">
              <a:xfrm>
                <a:off x="4606" y="1594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C42500"/>
                    </a:solidFill>
                    <a:latin typeface="GOST type B" pitchFamily="34" charset="0"/>
                  </a:rPr>
                  <a:t>C</a:t>
                </a:r>
                <a:endParaRPr lang="ru-RU" sz="3200" b="1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1340" name="Text Box 54"/>
              <p:cNvSpPr txBox="1">
                <a:spLocks noChangeAspect="1" noChangeArrowheads="1"/>
              </p:cNvSpPr>
              <p:nvPr/>
            </p:nvSpPr>
            <p:spPr bwMode="auto">
              <a:xfrm>
                <a:off x="4737" y="1744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1293" name="Group 55"/>
            <p:cNvGrpSpPr>
              <a:grpSpLocks/>
            </p:cNvGrpSpPr>
            <p:nvPr/>
          </p:nvGrpSpPr>
          <p:grpSpPr bwMode="auto">
            <a:xfrm>
              <a:off x="3697" y="2266"/>
              <a:ext cx="352" cy="400"/>
              <a:chOff x="1200" y="1488"/>
              <a:chExt cx="352" cy="400"/>
            </a:xfrm>
          </p:grpSpPr>
          <p:sp>
            <p:nvSpPr>
              <p:cNvPr id="11337" name="Text Box 56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11338" name="Text Box 57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1294" name="Group 58"/>
            <p:cNvGrpSpPr>
              <a:grpSpLocks/>
            </p:cNvGrpSpPr>
            <p:nvPr/>
          </p:nvGrpSpPr>
          <p:grpSpPr bwMode="auto">
            <a:xfrm>
              <a:off x="3693" y="2524"/>
              <a:ext cx="352" cy="400"/>
              <a:chOff x="1200" y="1488"/>
              <a:chExt cx="352" cy="400"/>
            </a:xfrm>
          </p:grpSpPr>
          <p:sp>
            <p:nvSpPr>
              <p:cNvPr id="11335" name="Text Box 59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11336" name="Text Box 60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1295" name="Group 61"/>
            <p:cNvGrpSpPr>
              <a:grpSpLocks/>
            </p:cNvGrpSpPr>
            <p:nvPr/>
          </p:nvGrpSpPr>
          <p:grpSpPr bwMode="auto">
            <a:xfrm>
              <a:off x="3684" y="1924"/>
              <a:ext cx="352" cy="400"/>
              <a:chOff x="1200" y="1488"/>
              <a:chExt cx="352" cy="400"/>
            </a:xfrm>
          </p:grpSpPr>
          <p:sp>
            <p:nvSpPr>
              <p:cNvPr id="11333" name="Text Box 62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11334" name="Text Box 63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1296" name="Rectangle 75"/>
            <p:cNvSpPr>
              <a:spLocks noChangeArrowheads="1"/>
            </p:cNvSpPr>
            <p:nvPr/>
          </p:nvSpPr>
          <p:spPr bwMode="auto">
            <a:xfrm>
              <a:off x="5266" y="1314"/>
              <a:ext cx="37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sz="2400" b="1" i="1">
                  <a:solidFill>
                    <a:schemeClr val="accent2"/>
                  </a:solidFill>
                  <a:latin typeface="GOST type B" pitchFamily="34" charset="0"/>
                </a:rPr>
                <a:t>н.в.</a:t>
              </a:r>
            </a:p>
          </p:txBody>
        </p:sp>
        <p:sp>
          <p:nvSpPr>
            <p:cNvPr id="11297" name="Line 76"/>
            <p:cNvSpPr>
              <a:spLocks noChangeShapeType="1"/>
            </p:cNvSpPr>
            <p:nvPr/>
          </p:nvSpPr>
          <p:spPr bwMode="auto">
            <a:xfrm>
              <a:off x="5246" y="1558"/>
              <a:ext cx="368" cy="0"/>
            </a:xfrm>
            <a:prstGeom prst="line">
              <a:avLst/>
            </a:prstGeom>
            <a:noFill/>
            <a:ln w="19050">
              <a:solidFill>
                <a:srgbClr val="4E03C9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298" name="Line 65"/>
            <p:cNvSpPr>
              <a:spLocks noChangeShapeType="1"/>
            </p:cNvSpPr>
            <p:nvPr/>
          </p:nvSpPr>
          <p:spPr bwMode="auto">
            <a:xfrm rot="5400000">
              <a:off x="3686" y="1688"/>
              <a:ext cx="730" cy="1"/>
            </a:xfrm>
            <a:prstGeom prst="line">
              <a:avLst/>
            </a:prstGeom>
            <a:noFill/>
            <a:ln w="317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299" name="Line 66"/>
            <p:cNvSpPr>
              <a:spLocks noChangeAspect="1" noChangeShapeType="1"/>
            </p:cNvSpPr>
            <p:nvPr/>
          </p:nvSpPr>
          <p:spPr bwMode="auto">
            <a:xfrm rot="5400000">
              <a:off x="4681" y="1187"/>
              <a:ext cx="0" cy="1257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00" name="Freeform 67"/>
            <p:cNvSpPr>
              <a:spLocks/>
            </p:cNvSpPr>
            <p:nvPr/>
          </p:nvSpPr>
          <p:spPr bwMode="auto">
            <a:xfrm rot="6563689">
              <a:off x="4671" y="1506"/>
              <a:ext cx="737" cy="549"/>
            </a:xfrm>
            <a:custGeom>
              <a:avLst/>
              <a:gdLst>
                <a:gd name="T0" fmla="*/ 0 w 956"/>
                <a:gd name="T1" fmla="*/ 1876 h 297"/>
                <a:gd name="T2" fmla="*/ 438 w 956"/>
                <a:gd name="T3" fmla="*/ 1688 h 297"/>
                <a:gd name="T4" fmla="*/ 187 w 956"/>
                <a:gd name="T5" fmla="*/ 0 h 297"/>
                <a:gd name="T6" fmla="*/ 0 w 956"/>
                <a:gd name="T7" fmla="*/ 1876 h 297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56"/>
                <a:gd name="T13" fmla="*/ 0 h 297"/>
                <a:gd name="T14" fmla="*/ 956 w 956"/>
                <a:gd name="T15" fmla="*/ 297 h 297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56" h="297">
                  <a:moveTo>
                    <a:pt x="0" y="297"/>
                  </a:moveTo>
                  <a:lnTo>
                    <a:pt x="956" y="267"/>
                  </a:lnTo>
                  <a:lnTo>
                    <a:pt x="409" y="0"/>
                  </a:lnTo>
                  <a:lnTo>
                    <a:pt x="0" y="297"/>
                  </a:lnTo>
                  <a:close/>
                </a:path>
              </a:pathLst>
            </a:custGeom>
            <a:gradFill rotWithShape="1">
              <a:gsLst>
                <a:gs pos="0">
                  <a:srgbClr val="DEC4D7">
                    <a:alpha val="67998"/>
                  </a:srgbClr>
                </a:gs>
                <a:gs pos="100000">
                  <a:srgbClr val="C89CC3">
                    <a:alpha val="65999"/>
                  </a:srgbClr>
                </a:gs>
              </a:gsLst>
              <a:path path="rect">
                <a:fillToRect l="50000" t="50000" r="50000" b="50000"/>
              </a:path>
            </a:gradFill>
            <a:ln w="28575">
              <a:solidFill>
                <a:srgbClr val="C42500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1301" name="Line 68"/>
            <p:cNvSpPr>
              <a:spLocks noChangeAspect="1" noChangeShapeType="1"/>
            </p:cNvSpPr>
            <p:nvPr/>
          </p:nvSpPr>
          <p:spPr bwMode="auto">
            <a:xfrm rot="5400000">
              <a:off x="4476" y="905"/>
              <a:ext cx="0" cy="855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02" name="Line 69"/>
            <p:cNvSpPr>
              <a:spLocks noChangeAspect="1" noChangeShapeType="1"/>
            </p:cNvSpPr>
            <p:nvPr/>
          </p:nvSpPr>
          <p:spPr bwMode="auto">
            <a:xfrm rot="5400000">
              <a:off x="4382" y="1723"/>
              <a:ext cx="0" cy="654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03" name="Oval 70"/>
            <p:cNvSpPr>
              <a:spLocks noChangeAspect="1" noChangeArrowheads="1"/>
            </p:cNvSpPr>
            <p:nvPr/>
          </p:nvSpPr>
          <p:spPr bwMode="auto">
            <a:xfrm rot="5400000">
              <a:off x="4680" y="2010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04" name="Oval 71"/>
            <p:cNvSpPr>
              <a:spLocks noChangeAspect="1" noChangeArrowheads="1"/>
            </p:cNvSpPr>
            <p:nvPr/>
          </p:nvSpPr>
          <p:spPr bwMode="auto">
            <a:xfrm rot="5400000">
              <a:off x="5270" y="1783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05" name="Oval 72"/>
            <p:cNvSpPr>
              <a:spLocks noChangeAspect="1" noChangeArrowheads="1"/>
            </p:cNvSpPr>
            <p:nvPr/>
          </p:nvSpPr>
          <p:spPr bwMode="auto">
            <a:xfrm rot="5400000">
              <a:off x="4015" y="1779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06" name="Oval 73"/>
            <p:cNvSpPr>
              <a:spLocks noChangeAspect="1" noChangeArrowheads="1"/>
            </p:cNvSpPr>
            <p:nvPr/>
          </p:nvSpPr>
          <p:spPr bwMode="auto">
            <a:xfrm rot="5400000">
              <a:off x="4868" y="1296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07" name="Oval 74"/>
            <p:cNvSpPr>
              <a:spLocks noChangeAspect="1" noChangeArrowheads="1"/>
            </p:cNvSpPr>
            <p:nvPr/>
          </p:nvSpPr>
          <p:spPr bwMode="auto">
            <a:xfrm rot="5400000">
              <a:off x="4014" y="2632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08" name="Oval 78"/>
            <p:cNvSpPr>
              <a:spLocks noChangeAspect="1" noChangeArrowheads="1"/>
            </p:cNvSpPr>
            <p:nvPr/>
          </p:nvSpPr>
          <p:spPr bwMode="auto">
            <a:xfrm rot="5400000">
              <a:off x="4018" y="1296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1309" name="Group 93"/>
            <p:cNvGrpSpPr>
              <a:grpSpLocks/>
            </p:cNvGrpSpPr>
            <p:nvPr/>
          </p:nvGrpSpPr>
          <p:grpSpPr bwMode="auto">
            <a:xfrm>
              <a:off x="4679" y="1935"/>
              <a:ext cx="352" cy="400"/>
              <a:chOff x="1200" y="1488"/>
              <a:chExt cx="352" cy="400"/>
            </a:xfrm>
          </p:grpSpPr>
          <p:sp>
            <p:nvSpPr>
              <p:cNvPr id="11331" name="Text Box 94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11332" name="Text Box 95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3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1310" name="Group 96"/>
            <p:cNvGrpSpPr>
              <a:grpSpLocks/>
            </p:cNvGrpSpPr>
            <p:nvPr/>
          </p:nvGrpSpPr>
          <p:grpSpPr bwMode="auto">
            <a:xfrm>
              <a:off x="3725" y="902"/>
              <a:ext cx="327" cy="371"/>
              <a:chOff x="4766" y="2225"/>
              <a:chExt cx="327" cy="371"/>
            </a:xfrm>
          </p:grpSpPr>
          <p:sp>
            <p:nvSpPr>
              <p:cNvPr id="11329" name="Rectangle 97"/>
              <p:cNvSpPr>
                <a:spLocks noChangeArrowheads="1"/>
              </p:cNvSpPr>
              <p:nvPr/>
            </p:nvSpPr>
            <p:spPr bwMode="auto">
              <a:xfrm>
                <a:off x="4766" y="2225"/>
                <a:ext cx="249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ru-RU" sz="2800" b="1" i="1">
                    <a:solidFill>
                      <a:srgbClr val="C42500"/>
                    </a:solidFill>
                    <a:latin typeface="GOST type B" pitchFamily="34" charset="0"/>
                    <a:sym typeface="Symbol" pitchFamily="18" charset="2"/>
                  </a:rPr>
                  <a:t></a:t>
                </a:r>
              </a:p>
            </p:txBody>
          </p:sp>
          <p:sp>
            <p:nvSpPr>
              <p:cNvPr id="11330" name="Text Box 98"/>
              <p:cNvSpPr txBox="1">
                <a:spLocks noChangeAspect="1" noChangeArrowheads="1"/>
              </p:cNvSpPr>
              <p:nvPr/>
            </p:nvSpPr>
            <p:spPr bwMode="auto">
              <a:xfrm>
                <a:off x="4901" y="2365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1311" name="Line 77"/>
            <p:cNvSpPr>
              <a:spLocks noChangeShapeType="1"/>
            </p:cNvSpPr>
            <p:nvPr/>
          </p:nvSpPr>
          <p:spPr bwMode="auto">
            <a:xfrm flipH="1">
              <a:off x="5016" y="1559"/>
              <a:ext cx="234" cy="159"/>
            </a:xfrm>
            <a:prstGeom prst="line">
              <a:avLst/>
            </a:prstGeom>
            <a:noFill/>
            <a:ln w="19050">
              <a:solidFill>
                <a:srgbClr val="4E03C9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312" name="Oval 100"/>
            <p:cNvSpPr>
              <a:spLocks noChangeAspect="1" noChangeArrowheads="1"/>
            </p:cNvSpPr>
            <p:nvPr/>
          </p:nvSpPr>
          <p:spPr bwMode="auto">
            <a:xfrm rot="5400000">
              <a:off x="4010" y="2447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1313" name="Oval 102"/>
            <p:cNvSpPr>
              <a:spLocks noChangeAspect="1" noChangeArrowheads="1"/>
            </p:cNvSpPr>
            <p:nvPr/>
          </p:nvSpPr>
          <p:spPr bwMode="auto">
            <a:xfrm rot="5400000">
              <a:off x="4014" y="3042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1314" name="Group 105"/>
            <p:cNvGrpSpPr>
              <a:grpSpLocks/>
            </p:cNvGrpSpPr>
            <p:nvPr/>
          </p:nvGrpSpPr>
          <p:grpSpPr bwMode="auto">
            <a:xfrm>
              <a:off x="4886" y="1044"/>
              <a:ext cx="352" cy="400"/>
              <a:chOff x="1200" y="1488"/>
              <a:chExt cx="352" cy="400"/>
            </a:xfrm>
          </p:grpSpPr>
          <p:sp>
            <p:nvSpPr>
              <p:cNvPr id="11327" name="Text Box 106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11328" name="Text Box 107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3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1315" name="Group 108"/>
            <p:cNvGrpSpPr>
              <a:grpSpLocks/>
            </p:cNvGrpSpPr>
            <p:nvPr/>
          </p:nvGrpSpPr>
          <p:grpSpPr bwMode="auto">
            <a:xfrm>
              <a:off x="5289" y="1656"/>
              <a:ext cx="323" cy="381"/>
              <a:chOff x="4606" y="1594"/>
              <a:chExt cx="323" cy="381"/>
            </a:xfrm>
          </p:grpSpPr>
          <p:sp>
            <p:nvSpPr>
              <p:cNvPr id="11325" name="Text Box 109"/>
              <p:cNvSpPr txBox="1">
                <a:spLocks noChangeAspect="1" noChangeArrowheads="1"/>
              </p:cNvSpPr>
              <p:nvPr/>
            </p:nvSpPr>
            <p:spPr bwMode="auto">
              <a:xfrm>
                <a:off x="4606" y="1594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C42500"/>
                    </a:solidFill>
                    <a:latin typeface="GOST type B" pitchFamily="34" charset="0"/>
                  </a:rPr>
                  <a:t>C</a:t>
                </a:r>
                <a:endParaRPr lang="ru-RU" sz="3200" b="1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1326" name="Text Box 110"/>
              <p:cNvSpPr txBox="1">
                <a:spLocks noChangeAspect="1" noChangeArrowheads="1"/>
              </p:cNvSpPr>
              <p:nvPr/>
            </p:nvSpPr>
            <p:spPr bwMode="auto">
              <a:xfrm>
                <a:off x="4737" y="1744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3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1316" name="Line 118"/>
            <p:cNvSpPr>
              <a:spLocks noChangeShapeType="1"/>
            </p:cNvSpPr>
            <p:nvPr/>
          </p:nvSpPr>
          <p:spPr bwMode="auto">
            <a:xfrm>
              <a:off x="4026" y="3155"/>
              <a:ext cx="0" cy="11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317" name="Line 119"/>
            <p:cNvSpPr>
              <a:spLocks noChangeShapeType="1"/>
            </p:cNvSpPr>
            <p:nvPr/>
          </p:nvSpPr>
          <p:spPr bwMode="auto">
            <a:xfrm>
              <a:off x="4075" y="3155"/>
              <a:ext cx="0" cy="11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318" name="Line 120"/>
            <p:cNvSpPr>
              <a:spLocks noChangeShapeType="1"/>
            </p:cNvSpPr>
            <p:nvPr/>
          </p:nvSpPr>
          <p:spPr bwMode="auto">
            <a:xfrm>
              <a:off x="4532" y="2812"/>
              <a:ext cx="0" cy="11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319" name="Line 121"/>
            <p:cNvSpPr>
              <a:spLocks noChangeShapeType="1"/>
            </p:cNvSpPr>
            <p:nvPr/>
          </p:nvSpPr>
          <p:spPr bwMode="auto">
            <a:xfrm>
              <a:off x="4581" y="2812"/>
              <a:ext cx="0" cy="11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320" name="Line 122"/>
            <p:cNvSpPr>
              <a:spLocks noChangeShapeType="1"/>
            </p:cNvSpPr>
            <p:nvPr/>
          </p:nvSpPr>
          <p:spPr bwMode="auto">
            <a:xfrm>
              <a:off x="4532" y="1478"/>
              <a:ext cx="0" cy="11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321" name="Line 123"/>
            <p:cNvSpPr>
              <a:spLocks noChangeShapeType="1"/>
            </p:cNvSpPr>
            <p:nvPr/>
          </p:nvSpPr>
          <p:spPr bwMode="auto">
            <a:xfrm>
              <a:off x="4581" y="1478"/>
              <a:ext cx="0" cy="11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322" name="Line 124"/>
            <p:cNvSpPr>
              <a:spLocks noChangeShapeType="1"/>
            </p:cNvSpPr>
            <p:nvPr/>
          </p:nvSpPr>
          <p:spPr bwMode="auto">
            <a:xfrm>
              <a:off x="4026" y="1129"/>
              <a:ext cx="0" cy="11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323" name="Line 125"/>
            <p:cNvSpPr>
              <a:spLocks noChangeShapeType="1"/>
            </p:cNvSpPr>
            <p:nvPr/>
          </p:nvSpPr>
          <p:spPr bwMode="auto">
            <a:xfrm>
              <a:off x="4075" y="1129"/>
              <a:ext cx="0" cy="11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1324" name="Oval 128"/>
            <p:cNvSpPr>
              <a:spLocks noChangeAspect="1" noChangeArrowheads="1"/>
            </p:cNvSpPr>
            <p:nvPr/>
          </p:nvSpPr>
          <p:spPr bwMode="auto">
            <a:xfrm rot="5400000">
              <a:off x="4015" y="2013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11280" name="Text Box 130"/>
          <p:cNvSpPr txBox="1">
            <a:spLocks noChangeArrowheads="1"/>
          </p:cNvSpPr>
          <p:nvPr/>
        </p:nvSpPr>
        <p:spPr bwMode="auto">
          <a:xfrm>
            <a:off x="390525" y="5667375"/>
            <a:ext cx="8753475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5000"/>
              </a:lnSpc>
            </a:pPr>
            <a:r>
              <a:rPr lang="ru-RU" b="1">
                <a:solidFill>
                  <a:srgbClr val="800080"/>
                </a:solidFill>
              </a:rPr>
              <a:t>В силу параллельности следы (горизонтальный</a:t>
            </a:r>
            <a:r>
              <a:rPr lang="ru-RU"/>
              <a:t>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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1</a:t>
            </a:r>
            <a:r>
              <a:rPr lang="ru-RU">
                <a:sym typeface="Symbol" pitchFamily="18" charset="2"/>
              </a:rPr>
              <a:t>  </a:t>
            </a:r>
            <a:r>
              <a:rPr lang="ru-RU" b="1">
                <a:solidFill>
                  <a:srgbClr val="800080"/>
                </a:solidFill>
              </a:rPr>
              <a:t>и фронтальный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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2 </a:t>
            </a:r>
            <a:r>
              <a:rPr lang="ru-RU" b="1">
                <a:solidFill>
                  <a:srgbClr val="800080"/>
                </a:solidFill>
              </a:rPr>
              <a:t>)</a:t>
            </a:r>
            <a:r>
              <a:rPr lang="ru-RU"/>
              <a:t> </a:t>
            </a:r>
            <a:r>
              <a:rPr lang="ru-RU" b="1">
                <a:solidFill>
                  <a:srgbClr val="800080"/>
                </a:solidFill>
              </a:rPr>
              <a:t>плоскости </a:t>
            </a:r>
            <a:r>
              <a:rPr lang="ru-RU" sz="2000" b="1" i="1">
                <a:solidFill>
                  <a:srgbClr val="800080"/>
                </a:solidFill>
                <a:sym typeface="Symbol" pitchFamily="18" charset="2"/>
              </a:rPr>
              <a:t></a:t>
            </a:r>
            <a:r>
              <a:rPr lang="ru-RU" b="1">
                <a:solidFill>
                  <a:srgbClr val="800080"/>
                </a:solidFill>
              </a:rPr>
              <a:t>  будут параллельны соответствующим</a:t>
            </a:r>
            <a:r>
              <a:rPr lang="ru-RU"/>
              <a:t> </a:t>
            </a:r>
            <a:r>
              <a:rPr lang="ru-RU" b="1">
                <a:solidFill>
                  <a:srgbClr val="800080"/>
                </a:solidFill>
              </a:rPr>
              <a:t>осям координат. Фигура, задающая  плоскость </a:t>
            </a:r>
            <a:r>
              <a:rPr lang="ru-RU" b="1" i="1">
                <a:solidFill>
                  <a:srgbClr val="800080"/>
                </a:solidFill>
                <a:sym typeface="Symbol" pitchFamily="18" charset="2"/>
              </a:rPr>
              <a:t> </a:t>
            </a:r>
            <a:r>
              <a:rPr lang="ru-RU" b="1">
                <a:solidFill>
                  <a:srgbClr val="800080"/>
                </a:solidFill>
              </a:rPr>
              <a:t>, проецируется в натуральную величину на профильную плоскость проекций</a:t>
            </a:r>
            <a:r>
              <a:rPr lang="ru-RU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7" name="Rectangle 5"/>
          <p:cNvSpPr>
            <a:spLocks noGrp="1" noChangeArrowheads="1"/>
          </p:cNvSpPr>
          <p:nvPr>
            <p:ph type="title"/>
          </p:nvPr>
        </p:nvSpPr>
        <p:spPr>
          <a:xfrm>
            <a:off x="133350" y="0"/>
            <a:ext cx="9010650" cy="650875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Принадлежность прямой  плоскости</a:t>
            </a:r>
          </a:p>
        </p:txBody>
      </p:sp>
      <p:sp>
        <p:nvSpPr>
          <p:cNvPr id="12291" name="Text Box 6"/>
          <p:cNvSpPr txBox="1">
            <a:spLocks noChangeArrowheads="1"/>
          </p:cNvSpPr>
          <p:nvPr/>
        </p:nvSpPr>
        <p:spPr bwMode="auto">
          <a:xfrm>
            <a:off x="390525" y="5667375"/>
            <a:ext cx="8753475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342900" indent="-342900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 b="1">
                <a:solidFill>
                  <a:srgbClr val="800080"/>
                </a:solidFill>
              </a:rPr>
              <a:t>Прямая принадлежит плоскости, если она проходит: </a:t>
            </a:r>
          </a:p>
          <a:p>
            <a:pPr eaLnBrk="1" hangingPunct="1">
              <a:buFontTx/>
              <a:buAutoNum type="arabicParenR"/>
            </a:pPr>
            <a:r>
              <a:rPr lang="ru-RU" b="1">
                <a:solidFill>
                  <a:srgbClr val="800080"/>
                </a:solidFill>
              </a:rPr>
              <a:t>через две точки</a:t>
            </a:r>
            <a:r>
              <a:rPr lang="en-US" b="1">
                <a:solidFill>
                  <a:srgbClr val="800080"/>
                </a:solidFill>
              </a:rPr>
              <a:t> </a:t>
            </a:r>
            <a:r>
              <a:rPr lang="ru-RU" b="1">
                <a:solidFill>
                  <a:srgbClr val="800080"/>
                </a:solidFill>
              </a:rPr>
              <a:t>этой  плоскости; </a:t>
            </a:r>
            <a:r>
              <a:rPr lang="ru-RU"/>
              <a:t> </a:t>
            </a:r>
          </a:p>
          <a:p>
            <a:pPr eaLnBrk="1" hangingPunct="1"/>
            <a:r>
              <a:rPr lang="ru-RU" b="1">
                <a:solidFill>
                  <a:srgbClr val="800080"/>
                </a:solidFill>
              </a:rPr>
              <a:t>2)  через одну точку плоскости и параллельно какой-нибудь прямой, лежащей в этой плоскости</a:t>
            </a:r>
          </a:p>
        </p:txBody>
      </p:sp>
      <p:sp>
        <p:nvSpPr>
          <p:cNvPr id="18440" name="Rectangle 8"/>
          <p:cNvSpPr>
            <a:spLocks noChangeArrowheads="1"/>
          </p:cNvSpPr>
          <p:nvPr/>
        </p:nvSpPr>
        <p:spPr bwMode="auto">
          <a:xfrm>
            <a:off x="857250" y="4141788"/>
            <a:ext cx="1420813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(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n</a:t>
            </a:r>
            <a:r>
              <a:rPr lang="ru-RU" sz="24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</a:t>
            </a:r>
            <a:r>
              <a:rPr lang="ru-RU">
                <a:sym typeface="Symbol" pitchFamily="18" charset="2"/>
              </a:rPr>
              <a:t> 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m)</a:t>
            </a:r>
            <a:endParaRPr lang="ru-RU" sz="3200" b="1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</p:txBody>
      </p:sp>
      <p:grpSp>
        <p:nvGrpSpPr>
          <p:cNvPr id="12293" name="Group 28"/>
          <p:cNvGrpSpPr>
            <a:grpSpLocks/>
          </p:cNvGrpSpPr>
          <p:nvPr/>
        </p:nvGrpSpPr>
        <p:grpSpPr bwMode="auto">
          <a:xfrm>
            <a:off x="2303463" y="633413"/>
            <a:ext cx="558800" cy="635000"/>
            <a:chOff x="1200" y="1488"/>
            <a:chExt cx="352" cy="400"/>
          </a:xfrm>
        </p:grpSpPr>
        <p:sp>
          <p:nvSpPr>
            <p:cNvPr id="12436" name="Text Box 29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3200" b="1" i="1">
                  <a:solidFill>
                    <a:srgbClr val="FF6600"/>
                  </a:solidFill>
                  <a:latin typeface="GOST type B" pitchFamily="34" charset="0"/>
                </a:rPr>
                <a:t>m</a:t>
              </a:r>
              <a:endParaRPr lang="ru-RU" sz="3200" b="1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  <p:sp>
          <p:nvSpPr>
            <p:cNvPr id="12437" name="Text Box 30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2294" name="Group 81"/>
          <p:cNvGrpSpPr>
            <a:grpSpLocks/>
          </p:cNvGrpSpPr>
          <p:nvPr/>
        </p:nvGrpSpPr>
        <p:grpSpPr bwMode="auto">
          <a:xfrm>
            <a:off x="1504950" y="1166813"/>
            <a:ext cx="1878013" cy="3149600"/>
            <a:chOff x="955" y="884"/>
            <a:chExt cx="1183" cy="1984"/>
          </a:xfrm>
        </p:grpSpPr>
        <p:grpSp>
          <p:nvGrpSpPr>
            <p:cNvPr id="12404" name="Group 10"/>
            <p:cNvGrpSpPr>
              <a:grpSpLocks/>
            </p:cNvGrpSpPr>
            <p:nvPr/>
          </p:nvGrpSpPr>
          <p:grpSpPr bwMode="auto">
            <a:xfrm>
              <a:off x="983" y="884"/>
              <a:ext cx="1058" cy="629"/>
              <a:chOff x="2347" y="883"/>
              <a:chExt cx="1058" cy="629"/>
            </a:xfrm>
          </p:grpSpPr>
          <p:sp>
            <p:nvSpPr>
              <p:cNvPr id="12433" name="AutoShape 11"/>
              <p:cNvSpPr>
                <a:spLocks noChangeArrowheads="1"/>
              </p:cNvSpPr>
              <p:nvPr/>
            </p:nvSpPr>
            <p:spPr bwMode="auto">
              <a:xfrm rot="20394182" flipV="1">
                <a:off x="2374" y="1007"/>
                <a:ext cx="997" cy="385"/>
              </a:xfrm>
              <a:prstGeom prst="parallelogram">
                <a:avLst>
                  <a:gd name="adj" fmla="val 32766"/>
                </a:avLst>
              </a:prstGeom>
              <a:gradFill rotWithShape="1">
                <a:gsLst>
                  <a:gs pos="0">
                    <a:srgbClr val="EDC1E8"/>
                  </a:gs>
                  <a:gs pos="100000">
                    <a:srgbClr val="CEA8CA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2434" name="Freeform 12"/>
              <p:cNvSpPr>
                <a:spLocks/>
              </p:cNvSpPr>
              <p:nvPr/>
            </p:nvSpPr>
            <p:spPr bwMode="auto">
              <a:xfrm flipV="1">
                <a:off x="3156" y="883"/>
                <a:ext cx="249" cy="325"/>
              </a:xfrm>
              <a:custGeom>
                <a:avLst/>
                <a:gdLst>
                  <a:gd name="T0" fmla="*/ 0 w 211"/>
                  <a:gd name="T1" fmla="*/ 1426 h 152"/>
                  <a:gd name="T2" fmla="*/ 93 w 211"/>
                  <a:gd name="T3" fmla="*/ 1358 h 152"/>
                  <a:gd name="T4" fmla="*/ 153 w 211"/>
                  <a:gd name="T5" fmla="*/ 1176 h 152"/>
                  <a:gd name="T6" fmla="*/ 231 w 211"/>
                  <a:gd name="T7" fmla="*/ 823 h 152"/>
                  <a:gd name="T8" fmla="*/ 327 w 211"/>
                  <a:gd name="T9" fmla="*/ 393 h 152"/>
                  <a:gd name="T10" fmla="*/ 347 w 211"/>
                  <a:gd name="T11" fmla="*/ 0 h 15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w 211"/>
                  <a:gd name="T19" fmla="*/ 0 h 152"/>
                  <a:gd name="T20" fmla="*/ 211 w 211"/>
                  <a:gd name="T21" fmla="*/ 152 h 152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1" h="152">
                    <a:moveTo>
                      <a:pt x="0" y="146"/>
                    </a:moveTo>
                    <a:cubicBezTo>
                      <a:pt x="21" y="152"/>
                      <a:pt x="38" y="144"/>
                      <a:pt x="57" y="139"/>
                    </a:cubicBezTo>
                    <a:cubicBezTo>
                      <a:pt x="68" y="132"/>
                      <a:pt x="80" y="124"/>
                      <a:pt x="93" y="120"/>
                    </a:cubicBezTo>
                    <a:cubicBezTo>
                      <a:pt x="98" y="112"/>
                      <a:pt x="132" y="87"/>
                      <a:pt x="141" y="84"/>
                    </a:cubicBezTo>
                    <a:cubicBezTo>
                      <a:pt x="152" y="61"/>
                      <a:pt x="179" y="54"/>
                      <a:pt x="199" y="40"/>
                    </a:cubicBezTo>
                    <a:cubicBezTo>
                      <a:pt x="202" y="28"/>
                      <a:pt x="201" y="4"/>
                      <a:pt x="211" y="0"/>
                    </a:cubicBezTo>
                  </a:path>
                </a:pathLst>
              </a:custGeom>
              <a:gradFill rotWithShape="1">
                <a:gsLst>
                  <a:gs pos="0">
                    <a:srgbClr val="D2AECE"/>
                  </a:gs>
                  <a:gs pos="100000">
                    <a:srgbClr val="C89CC3"/>
                  </a:gs>
                </a:gsLst>
                <a:lin ang="27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2435" name="Freeform 13"/>
              <p:cNvSpPr>
                <a:spLocks/>
              </p:cNvSpPr>
              <p:nvPr/>
            </p:nvSpPr>
            <p:spPr bwMode="auto">
              <a:xfrm flipV="1">
                <a:off x="2347" y="1199"/>
                <a:ext cx="248" cy="313"/>
              </a:xfrm>
              <a:custGeom>
                <a:avLst/>
                <a:gdLst>
                  <a:gd name="T0" fmla="*/ 0 w 200"/>
                  <a:gd name="T1" fmla="*/ 1169 h 162"/>
                  <a:gd name="T2" fmla="*/ 50 w 200"/>
                  <a:gd name="T3" fmla="*/ 798 h 162"/>
                  <a:gd name="T4" fmla="*/ 66 w 200"/>
                  <a:gd name="T5" fmla="*/ 736 h 162"/>
                  <a:gd name="T6" fmla="*/ 78 w 200"/>
                  <a:gd name="T7" fmla="*/ 705 h 162"/>
                  <a:gd name="T8" fmla="*/ 92 w 200"/>
                  <a:gd name="T9" fmla="*/ 665 h 162"/>
                  <a:gd name="T10" fmla="*/ 120 w 200"/>
                  <a:gd name="T11" fmla="*/ 578 h 162"/>
                  <a:gd name="T12" fmla="*/ 135 w 200"/>
                  <a:gd name="T13" fmla="*/ 533 h 162"/>
                  <a:gd name="T14" fmla="*/ 172 w 200"/>
                  <a:gd name="T15" fmla="*/ 361 h 162"/>
                  <a:gd name="T16" fmla="*/ 217 w 200"/>
                  <a:gd name="T17" fmla="*/ 85 h 162"/>
                  <a:gd name="T18" fmla="*/ 325 w 200"/>
                  <a:gd name="T19" fmla="*/ 79 h 162"/>
                  <a:gd name="T20" fmla="*/ 331 w 200"/>
                  <a:gd name="T21" fmla="*/ 71 h 162"/>
                  <a:gd name="T22" fmla="*/ 379 w 200"/>
                  <a:gd name="T23" fmla="*/ 29 h 162"/>
                  <a:gd name="T24" fmla="*/ 372 w 200"/>
                  <a:gd name="T25" fmla="*/ 37 h 162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w 200"/>
                  <a:gd name="T40" fmla="*/ 0 h 162"/>
                  <a:gd name="T41" fmla="*/ 200 w 200"/>
                  <a:gd name="T42" fmla="*/ 162 h 162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T39" t="T40" r="T41" b="T42"/>
                <a:pathLst>
                  <a:path w="200" h="162">
                    <a:moveTo>
                      <a:pt x="0" y="162"/>
                    </a:moveTo>
                    <a:cubicBezTo>
                      <a:pt x="1" y="127"/>
                      <a:pt x="1" y="128"/>
                      <a:pt x="26" y="111"/>
                    </a:cubicBezTo>
                    <a:cubicBezTo>
                      <a:pt x="27" y="107"/>
                      <a:pt x="32" y="105"/>
                      <a:pt x="35" y="102"/>
                    </a:cubicBezTo>
                    <a:cubicBezTo>
                      <a:pt x="37" y="100"/>
                      <a:pt x="41" y="98"/>
                      <a:pt x="41" y="98"/>
                    </a:cubicBezTo>
                    <a:cubicBezTo>
                      <a:pt x="42" y="94"/>
                      <a:pt x="44" y="94"/>
                      <a:pt x="48" y="92"/>
                    </a:cubicBezTo>
                    <a:cubicBezTo>
                      <a:pt x="50" y="86"/>
                      <a:pt x="58" y="83"/>
                      <a:pt x="63" y="80"/>
                    </a:cubicBezTo>
                    <a:cubicBezTo>
                      <a:pt x="65" y="77"/>
                      <a:pt x="67" y="75"/>
                      <a:pt x="71" y="74"/>
                    </a:cubicBezTo>
                    <a:cubicBezTo>
                      <a:pt x="76" y="66"/>
                      <a:pt x="83" y="57"/>
                      <a:pt x="90" y="50"/>
                    </a:cubicBezTo>
                    <a:cubicBezTo>
                      <a:pt x="93" y="40"/>
                      <a:pt x="100" y="12"/>
                      <a:pt x="114" y="12"/>
                    </a:cubicBezTo>
                    <a:cubicBezTo>
                      <a:pt x="133" y="12"/>
                      <a:pt x="151" y="11"/>
                      <a:pt x="170" y="11"/>
                    </a:cubicBezTo>
                    <a:cubicBezTo>
                      <a:pt x="171" y="11"/>
                      <a:pt x="173" y="10"/>
                      <a:pt x="173" y="10"/>
                    </a:cubicBezTo>
                    <a:cubicBezTo>
                      <a:pt x="184" y="5"/>
                      <a:pt x="188" y="0"/>
                      <a:pt x="199" y="4"/>
                    </a:cubicBezTo>
                    <a:cubicBezTo>
                      <a:pt x="200" y="4"/>
                      <a:pt x="195" y="5"/>
                      <a:pt x="195" y="5"/>
                    </a:cubicBezTo>
                  </a:path>
                </a:pathLst>
              </a:custGeom>
              <a:gradFill rotWithShape="1">
                <a:gsLst>
                  <a:gs pos="0">
                    <a:srgbClr val="D2AEC8"/>
                  </a:gs>
                  <a:gs pos="100000">
                    <a:srgbClr val="CCA4C7"/>
                  </a:gs>
                </a:gsLst>
                <a:lin ang="27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</p:grpSp>
        <p:sp>
          <p:nvSpPr>
            <p:cNvPr id="12405" name="AutoShape 14"/>
            <p:cNvSpPr>
              <a:spLocks noChangeArrowheads="1"/>
            </p:cNvSpPr>
            <p:nvPr/>
          </p:nvSpPr>
          <p:spPr bwMode="auto">
            <a:xfrm rot="1205818">
              <a:off x="1008" y="2102"/>
              <a:ext cx="997" cy="385"/>
            </a:xfrm>
            <a:prstGeom prst="parallelogram">
              <a:avLst>
                <a:gd name="adj" fmla="val 32766"/>
              </a:avLst>
            </a:prstGeom>
            <a:gradFill rotWithShape="1">
              <a:gsLst>
                <a:gs pos="0">
                  <a:srgbClr val="EDC1E8"/>
                </a:gs>
                <a:gs pos="100000">
                  <a:srgbClr val="CEA8CA"/>
                </a:gs>
              </a:gsLst>
              <a:path path="shape">
                <a:fillToRect l="50000" t="50000" r="50000" b="50000"/>
              </a:path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2406" name="Line 15"/>
            <p:cNvSpPr>
              <a:spLocks noChangeAspect="1" noChangeShapeType="1"/>
            </p:cNvSpPr>
            <p:nvPr/>
          </p:nvSpPr>
          <p:spPr bwMode="auto">
            <a:xfrm>
              <a:off x="1236" y="1509"/>
              <a:ext cx="0" cy="481"/>
            </a:xfrm>
            <a:prstGeom prst="line">
              <a:avLst/>
            </a:prstGeom>
            <a:noFill/>
            <a:ln w="190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2407" name="Group 16"/>
            <p:cNvGrpSpPr>
              <a:grpSpLocks/>
            </p:cNvGrpSpPr>
            <p:nvPr/>
          </p:nvGrpSpPr>
          <p:grpSpPr bwMode="auto">
            <a:xfrm>
              <a:off x="1819" y="1141"/>
              <a:ext cx="319" cy="373"/>
              <a:chOff x="2765" y="707"/>
              <a:chExt cx="319" cy="373"/>
            </a:xfrm>
          </p:grpSpPr>
          <p:sp>
            <p:nvSpPr>
              <p:cNvPr id="12431" name="Text Box 17"/>
              <p:cNvSpPr txBox="1">
                <a:spLocks noChangeAspect="1" noChangeArrowheads="1"/>
              </p:cNvSpPr>
              <p:nvPr/>
            </p:nvSpPr>
            <p:spPr bwMode="auto">
              <a:xfrm>
                <a:off x="2765" y="707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FF6600"/>
                    </a:solidFill>
                    <a:latin typeface="GOST type B" pitchFamily="34" charset="0"/>
                  </a:rPr>
                  <a:t>n</a:t>
                </a:r>
                <a:endParaRPr lang="ru-RU" sz="3200" b="1" i="1">
                  <a:solidFill>
                    <a:srgbClr val="FF66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2432" name="Text Box 18"/>
              <p:cNvSpPr txBox="1">
                <a:spLocks noChangeAspect="1" noChangeArrowheads="1"/>
              </p:cNvSpPr>
              <p:nvPr/>
            </p:nvSpPr>
            <p:spPr bwMode="auto">
              <a:xfrm>
                <a:off x="2892" y="849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FF66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FF66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2408" name="Group 19"/>
            <p:cNvGrpSpPr>
              <a:grpSpLocks/>
            </p:cNvGrpSpPr>
            <p:nvPr/>
          </p:nvGrpSpPr>
          <p:grpSpPr bwMode="auto">
            <a:xfrm>
              <a:off x="1779" y="1883"/>
              <a:ext cx="322" cy="404"/>
              <a:chOff x="968" y="1826"/>
              <a:chExt cx="322" cy="404"/>
            </a:xfrm>
          </p:grpSpPr>
          <p:sp>
            <p:nvSpPr>
              <p:cNvPr id="12429" name="Text Box 20"/>
              <p:cNvSpPr txBox="1">
                <a:spLocks noChangeAspect="1" noChangeArrowheads="1"/>
              </p:cNvSpPr>
              <p:nvPr/>
            </p:nvSpPr>
            <p:spPr bwMode="auto">
              <a:xfrm>
                <a:off x="968" y="1826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FF6600"/>
                    </a:solidFill>
                    <a:latin typeface="GOST type B" pitchFamily="34" charset="0"/>
                  </a:rPr>
                  <a:t>n</a:t>
                </a:r>
                <a:endParaRPr lang="ru-RU" sz="3200" b="1" i="1">
                  <a:solidFill>
                    <a:srgbClr val="FF66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2430" name="Text Box 21"/>
              <p:cNvSpPr txBox="1">
                <a:spLocks noChangeAspect="1" noChangeArrowheads="1"/>
              </p:cNvSpPr>
              <p:nvPr/>
            </p:nvSpPr>
            <p:spPr bwMode="auto">
              <a:xfrm>
                <a:off x="1098" y="1942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rgbClr val="FF6600"/>
                    </a:solidFill>
                    <a:latin typeface="GOST type B" pitchFamily="34" charset="0"/>
                  </a:rPr>
                  <a:t>1</a:t>
                </a:r>
              </a:p>
            </p:txBody>
          </p:sp>
        </p:grpSp>
        <p:grpSp>
          <p:nvGrpSpPr>
            <p:cNvPr id="12409" name="Group 22"/>
            <p:cNvGrpSpPr>
              <a:grpSpLocks/>
            </p:cNvGrpSpPr>
            <p:nvPr/>
          </p:nvGrpSpPr>
          <p:grpSpPr bwMode="auto">
            <a:xfrm>
              <a:off x="1602" y="903"/>
              <a:ext cx="347" cy="343"/>
              <a:chOff x="4287" y="1544"/>
              <a:chExt cx="347" cy="343"/>
            </a:xfrm>
          </p:grpSpPr>
          <p:sp>
            <p:nvSpPr>
              <p:cNvPr id="12427" name="Rectangle 23"/>
              <p:cNvSpPr>
                <a:spLocks noChangeArrowheads="1"/>
              </p:cNvSpPr>
              <p:nvPr/>
            </p:nvSpPr>
            <p:spPr bwMode="auto">
              <a:xfrm>
                <a:off x="4287" y="1544"/>
                <a:ext cx="249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ru-RU" sz="2800" b="1" i="1">
                    <a:solidFill>
                      <a:srgbClr val="FF6600"/>
                    </a:solidFill>
                    <a:latin typeface="GOST type B" pitchFamily="34" charset="0"/>
                    <a:sym typeface="Symbol" pitchFamily="18" charset="2"/>
                  </a:rPr>
                  <a:t></a:t>
                </a:r>
              </a:p>
            </p:txBody>
          </p:sp>
          <p:sp>
            <p:nvSpPr>
              <p:cNvPr id="12428" name="Text Box 24"/>
              <p:cNvSpPr txBox="1">
                <a:spLocks noChangeAspect="1" noChangeArrowheads="1"/>
              </p:cNvSpPr>
              <p:nvPr/>
            </p:nvSpPr>
            <p:spPr bwMode="auto">
              <a:xfrm>
                <a:off x="4442" y="1656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FF66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FF66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2410" name="Line 25"/>
            <p:cNvSpPr>
              <a:spLocks noChangeShapeType="1"/>
            </p:cNvSpPr>
            <p:nvPr/>
          </p:nvSpPr>
          <p:spPr bwMode="auto">
            <a:xfrm flipV="1">
              <a:off x="1239" y="1207"/>
              <a:ext cx="799" cy="303"/>
            </a:xfrm>
            <a:prstGeom prst="line">
              <a:avLst/>
            </a:prstGeom>
            <a:noFill/>
            <a:ln w="317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2411" name="Oval 26"/>
            <p:cNvSpPr>
              <a:spLocks noChangeAspect="1" noChangeArrowheads="1"/>
            </p:cNvSpPr>
            <p:nvPr/>
          </p:nvSpPr>
          <p:spPr bwMode="auto">
            <a:xfrm>
              <a:off x="1219" y="1490"/>
              <a:ext cx="34" cy="34"/>
            </a:xfrm>
            <a:prstGeom prst="ellipse">
              <a:avLst/>
            </a:prstGeom>
            <a:solidFill>
              <a:srgbClr val="FF66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2412" name="Line 27"/>
            <p:cNvSpPr>
              <a:spLocks noChangeAspect="1" noChangeShapeType="1"/>
            </p:cNvSpPr>
            <p:nvPr/>
          </p:nvSpPr>
          <p:spPr bwMode="auto">
            <a:xfrm>
              <a:off x="977" y="1202"/>
              <a:ext cx="0" cy="1092"/>
            </a:xfrm>
            <a:prstGeom prst="line">
              <a:avLst/>
            </a:prstGeom>
            <a:noFill/>
            <a:ln w="190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2413" name="Group 31"/>
            <p:cNvGrpSpPr>
              <a:grpSpLocks/>
            </p:cNvGrpSpPr>
            <p:nvPr/>
          </p:nvGrpSpPr>
          <p:grpSpPr bwMode="auto">
            <a:xfrm>
              <a:off x="1479" y="2464"/>
              <a:ext cx="346" cy="404"/>
              <a:chOff x="2774" y="2166"/>
              <a:chExt cx="346" cy="404"/>
            </a:xfrm>
          </p:grpSpPr>
          <p:sp>
            <p:nvSpPr>
              <p:cNvPr id="12425" name="Text Box 32"/>
              <p:cNvSpPr txBox="1">
                <a:spLocks noChangeAspect="1" noChangeArrowheads="1"/>
              </p:cNvSpPr>
              <p:nvPr/>
            </p:nvSpPr>
            <p:spPr bwMode="auto">
              <a:xfrm>
                <a:off x="2774" y="2166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FF6600"/>
                    </a:solidFill>
                    <a:latin typeface="GOST type B" pitchFamily="34" charset="0"/>
                  </a:rPr>
                  <a:t>m</a:t>
                </a:r>
                <a:endParaRPr lang="ru-RU" sz="3200" b="1" i="1">
                  <a:solidFill>
                    <a:srgbClr val="FF66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2426" name="Text Box 33"/>
              <p:cNvSpPr txBox="1">
                <a:spLocks noChangeAspect="1" noChangeArrowheads="1"/>
              </p:cNvSpPr>
              <p:nvPr/>
            </p:nvSpPr>
            <p:spPr bwMode="auto">
              <a:xfrm>
                <a:off x="2928" y="2282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rgbClr val="FF6600"/>
                    </a:solidFill>
                    <a:latin typeface="GOST type B" pitchFamily="34" charset="0"/>
                  </a:rPr>
                  <a:t>1</a:t>
                </a:r>
              </a:p>
            </p:txBody>
          </p:sp>
        </p:grpSp>
        <p:sp>
          <p:nvSpPr>
            <p:cNvPr id="12414" name="Line 34"/>
            <p:cNvSpPr>
              <a:spLocks noChangeShapeType="1"/>
            </p:cNvSpPr>
            <p:nvPr/>
          </p:nvSpPr>
          <p:spPr bwMode="auto">
            <a:xfrm flipV="1">
              <a:off x="976" y="889"/>
              <a:ext cx="828" cy="305"/>
            </a:xfrm>
            <a:prstGeom prst="line">
              <a:avLst/>
            </a:prstGeom>
            <a:noFill/>
            <a:ln w="317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2415" name="Oval 35"/>
            <p:cNvSpPr>
              <a:spLocks noChangeAspect="1" noChangeArrowheads="1"/>
            </p:cNvSpPr>
            <p:nvPr/>
          </p:nvSpPr>
          <p:spPr bwMode="auto">
            <a:xfrm>
              <a:off x="962" y="1184"/>
              <a:ext cx="34" cy="34"/>
            </a:xfrm>
            <a:prstGeom prst="ellipse">
              <a:avLst/>
            </a:prstGeom>
            <a:solidFill>
              <a:srgbClr val="FF66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2416" name="Freeform 36"/>
            <p:cNvSpPr>
              <a:spLocks/>
            </p:cNvSpPr>
            <p:nvPr/>
          </p:nvSpPr>
          <p:spPr bwMode="auto">
            <a:xfrm>
              <a:off x="1789" y="2283"/>
              <a:ext cx="249" cy="325"/>
            </a:xfrm>
            <a:custGeom>
              <a:avLst/>
              <a:gdLst>
                <a:gd name="T0" fmla="*/ 0 w 211"/>
                <a:gd name="T1" fmla="*/ 1426 h 152"/>
                <a:gd name="T2" fmla="*/ 93 w 211"/>
                <a:gd name="T3" fmla="*/ 1358 h 152"/>
                <a:gd name="T4" fmla="*/ 153 w 211"/>
                <a:gd name="T5" fmla="*/ 1176 h 152"/>
                <a:gd name="T6" fmla="*/ 231 w 211"/>
                <a:gd name="T7" fmla="*/ 823 h 152"/>
                <a:gd name="T8" fmla="*/ 327 w 211"/>
                <a:gd name="T9" fmla="*/ 393 h 152"/>
                <a:gd name="T10" fmla="*/ 347 w 211"/>
                <a:gd name="T11" fmla="*/ 0 h 152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w 211"/>
                <a:gd name="T19" fmla="*/ 0 h 152"/>
                <a:gd name="T20" fmla="*/ 211 w 211"/>
                <a:gd name="T21" fmla="*/ 152 h 152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T18" t="T19" r="T20" b="T21"/>
              <a:pathLst>
                <a:path w="211" h="152">
                  <a:moveTo>
                    <a:pt x="0" y="146"/>
                  </a:moveTo>
                  <a:cubicBezTo>
                    <a:pt x="21" y="152"/>
                    <a:pt x="38" y="144"/>
                    <a:pt x="57" y="139"/>
                  </a:cubicBezTo>
                  <a:cubicBezTo>
                    <a:pt x="68" y="132"/>
                    <a:pt x="80" y="124"/>
                    <a:pt x="93" y="120"/>
                  </a:cubicBezTo>
                  <a:cubicBezTo>
                    <a:pt x="98" y="112"/>
                    <a:pt x="132" y="87"/>
                    <a:pt x="141" y="84"/>
                  </a:cubicBezTo>
                  <a:cubicBezTo>
                    <a:pt x="152" y="61"/>
                    <a:pt x="179" y="54"/>
                    <a:pt x="199" y="40"/>
                  </a:cubicBezTo>
                  <a:cubicBezTo>
                    <a:pt x="202" y="28"/>
                    <a:pt x="201" y="4"/>
                    <a:pt x="211" y="0"/>
                  </a:cubicBezTo>
                </a:path>
              </a:pathLst>
            </a:custGeom>
            <a:gradFill rotWithShape="1">
              <a:gsLst>
                <a:gs pos="0">
                  <a:srgbClr val="D2AECE"/>
                </a:gs>
                <a:gs pos="100000">
                  <a:srgbClr val="C89CC3"/>
                </a:gs>
              </a:gsLst>
              <a:lin ang="27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2417" name="Freeform 37"/>
            <p:cNvSpPr>
              <a:spLocks/>
            </p:cNvSpPr>
            <p:nvPr/>
          </p:nvSpPr>
          <p:spPr bwMode="auto">
            <a:xfrm>
              <a:off x="981" y="1987"/>
              <a:ext cx="248" cy="313"/>
            </a:xfrm>
            <a:custGeom>
              <a:avLst/>
              <a:gdLst>
                <a:gd name="T0" fmla="*/ 0 w 200"/>
                <a:gd name="T1" fmla="*/ 1169 h 162"/>
                <a:gd name="T2" fmla="*/ 50 w 200"/>
                <a:gd name="T3" fmla="*/ 798 h 162"/>
                <a:gd name="T4" fmla="*/ 66 w 200"/>
                <a:gd name="T5" fmla="*/ 736 h 162"/>
                <a:gd name="T6" fmla="*/ 78 w 200"/>
                <a:gd name="T7" fmla="*/ 705 h 162"/>
                <a:gd name="T8" fmla="*/ 92 w 200"/>
                <a:gd name="T9" fmla="*/ 665 h 162"/>
                <a:gd name="T10" fmla="*/ 120 w 200"/>
                <a:gd name="T11" fmla="*/ 578 h 162"/>
                <a:gd name="T12" fmla="*/ 135 w 200"/>
                <a:gd name="T13" fmla="*/ 533 h 162"/>
                <a:gd name="T14" fmla="*/ 172 w 200"/>
                <a:gd name="T15" fmla="*/ 361 h 162"/>
                <a:gd name="T16" fmla="*/ 217 w 200"/>
                <a:gd name="T17" fmla="*/ 85 h 162"/>
                <a:gd name="T18" fmla="*/ 325 w 200"/>
                <a:gd name="T19" fmla="*/ 79 h 162"/>
                <a:gd name="T20" fmla="*/ 331 w 200"/>
                <a:gd name="T21" fmla="*/ 71 h 162"/>
                <a:gd name="T22" fmla="*/ 379 w 200"/>
                <a:gd name="T23" fmla="*/ 29 h 162"/>
                <a:gd name="T24" fmla="*/ 372 w 200"/>
                <a:gd name="T25" fmla="*/ 37 h 162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w 200"/>
                <a:gd name="T40" fmla="*/ 0 h 162"/>
                <a:gd name="T41" fmla="*/ 200 w 200"/>
                <a:gd name="T42" fmla="*/ 162 h 162"/>
              </a:gdLst>
              <a:ahLst/>
              <a:cxnLst>
                <a:cxn ang="T26">
                  <a:pos x="T0" y="T1"/>
                </a:cxn>
                <a:cxn ang="T27">
                  <a:pos x="T2" y="T3"/>
                </a:cxn>
                <a:cxn ang="T28">
                  <a:pos x="T4" y="T5"/>
                </a:cxn>
                <a:cxn ang="T29">
                  <a:pos x="T6" y="T7"/>
                </a:cxn>
                <a:cxn ang="T30">
                  <a:pos x="T8" y="T9"/>
                </a:cxn>
                <a:cxn ang="T31">
                  <a:pos x="T10" y="T11"/>
                </a:cxn>
                <a:cxn ang="T32">
                  <a:pos x="T12" y="T13"/>
                </a:cxn>
                <a:cxn ang="T33">
                  <a:pos x="T14" y="T15"/>
                </a:cxn>
                <a:cxn ang="T34">
                  <a:pos x="T16" y="T17"/>
                </a:cxn>
                <a:cxn ang="T35">
                  <a:pos x="T18" y="T19"/>
                </a:cxn>
                <a:cxn ang="T36">
                  <a:pos x="T20" y="T21"/>
                </a:cxn>
                <a:cxn ang="T37">
                  <a:pos x="T22" y="T23"/>
                </a:cxn>
                <a:cxn ang="T38">
                  <a:pos x="T24" y="T25"/>
                </a:cxn>
              </a:cxnLst>
              <a:rect l="T39" t="T40" r="T41" b="T42"/>
              <a:pathLst>
                <a:path w="200" h="162">
                  <a:moveTo>
                    <a:pt x="0" y="162"/>
                  </a:moveTo>
                  <a:cubicBezTo>
                    <a:pt x="1" y="127"/>
                    <a:pt x="1" y="128"/>
                    <a:pt x="26" y="111"/>
                  </a:cubicBezTo>
                  <a:cubicBezTo>
                    <a:pt x="27" y="107"/>
                    <a:pt x="32" y="105"/>
                    <a:pt x="35" y="102"/>
                  </a:cubicBezTo>
                  <a:cubicBezTo>
                    <a:pt x="37" y="100"/>
                    <a:pt x="41" y="98"/>
                    <a:pt x="41" y="98"/>
                  </a:cubicBezTo>
                  <a:cubicBezTo>
                    <a:pt x="42" y="94"/>
                    <a:pt x="44" y="94"/>
                    <a:pt x="48" y="92"/>
                  </a:cubicBezTo>
                  <a:cubicBezTo>
                    <a:pt x="50" y="86"/>
                    <a:pt x="58" y="83"/>
                    <a:pt x="63" y="80"/>
                  </a:cubicBezTo>
                  <a:cubicBezTo>
                    <a:pt x="65" y="77"/>
                    <a:pt x="67" y="75"/>
                    <a:pt x="71" y="74"/>
                  </a:cubicBezTo>
                  <a:cubicBezTo>
                    <a:pt x="76" y="66"/>
                    <a:pt x="83" y="57"/>
                    <a:pt x="90" y="50"/>
                  </a:cubicBezTo>
                  <a:cubicBezTo>
                    <a:pt x="93" y="40"/>
                    <a:pt x="100" y="12"/>
                    <a:pt x="114" y="12"/>
                  </a:cubicBezTo>
                  <a:cubicBezTo>
                    <a:pt x="133" y="12"/>
                    <a:pt x="151" y="11"/>
                    <a:pt x="170" y="11"/>
                  </a:cubicBezTo>
                  <a:cubicBezTo>
                    <a:pt x="171" y="11"/>
                    <a:pt x="173" y="10"/>
                    <a:pt x="173" y="10"/>
                  </a:cubicBezTo>
                  <a:cubicBezTo>
                    <a:pt x="184" y="5"/>
                    <a:pt x="188" y="0"/>
                    <a:pt x="199" y="4"/>
                  </a:cubicBezTo>
                  <a:cubicBezTo>
                    <a:pt x="200" y="4"/>
                    <a:pt x="195" y="5"/>
                    <a:pt x="195" y="5"/>
                  </a:cubicBezTo>
                </a:path>
              </a:pathLst>
            </a:custGeom>
            <a:gradFill rotWithShape="1">
              <a:gsLst>
                <a:gs pos="0">
                  <a:srgbClr val="D2AEC8"/>
                </a:gs>
                <a:gs pos="100000">
                  <a:srgbClr val="CCA4C7"/>
                </a:gs>
              </a:gsLst>
              <a:lin ang="27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grpSp>
          <p:nvGrpSpPr>
            <p:cNvPr id="12418" name="Group 38"/>
            <p:cNvGrpSpPr>
              <a:grpSpLocks/>
            </p:cNvGrpSpPr>
            <p:nvPr/>
          </p:nvGrpSpPr>
          <p:grpSpPr bwMode="auto">
            <a:xfrm>
              <a:off x="1593" y="2146"/>
              <a:ext cx="327" cy="371"/>
              <a:chOff x="4766" y="2225"/>
              <a:chExt cx="327" cy="371"/>
            </a:xfrm>
          </p:grpSpPr>
          <p:sp>
            <p:nvSpPr>
              <p:cNvPr id="12423" name="Rectangle 39"/>
              <p:cNvSpPr>
                <a:spLocks noChangeArrowheads="1"/>
              </p:cNvSpPr>
              <p:nvPr/>
            </p:nvSpPr>
            <p:spPr bwMode="auto">
              <a:xfrm>
                <a:off x="4766" y="2225"/>
                <a:ext cx="249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ru-RU" sz="2800" b="1" i="1">
                    <a:solidFill>
                      <a:srgbClr val="FF6600"/>
                    </a:solidFill>
                    <a:latin typeface="GOST type B" pitchFamily="34" charset="0"/>
                    <a:sym typeface="Symbol" pitchFamily="18" charset="2"/>
                  </a:rPr>
                  <a:t></a:t>
                </a:r>
              </a:p>
            </p:txBody>
          </p:sp>
          <p:sp>
            <p:nvSpPr>
              <p:cNvPr id="12424" name="Text Box 40"/>
              <p:cNvSpPr txBox="1">
                <a:spLocks noChangeAspect="1" noChangeArrowheads="1"/>
              </p:cNvSpPr>
              <p:nvPr/>
            </p:nvSpPr>
            <p:spPr bwMode="auto">
              <a:xfrm>
                <a:off x="4901" y="2365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FF66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FF66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2419" name="Line 41"/>
            <p:cNvSpPr>
              <a:spLocks noChangeShapeType="1"/>
            </p:cNvSpPr>
            <p:nvPr/>
          </p:nvSpPr>
          <p:spPr bwMode="auto">
            <a:xfrm>
              <a:off x="969" y="2300"/>
              <a:ext cx="822" cy="304"/>
            </a:xfrm>
            <a:prstGeom prst="line">
              <a:avLst/>
            </a:prstGeom>
            <a:noFill/>
            <a:ln w="317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2420" name="Line 42"/>
            <p:cNvSpPr>
              <a:spLocks noChangeShapeType="1"/>
            </p:cNvSpPr>
            <p:nvPr/>
          </p:nvSpPr>
          <p:spPr bwMode="auto">
            <a:xfrm>
              <a:off x="1230" y="1990"/>
              <a:ext cx="803" cy="295"/>
            </a:xfrm>
            <a:prstGeom prst="line">
              <a:avLst/>
            </a:prstGeom>
            <a:noFill/>
            <a:ln w="317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2421" name="Oval 43"/>
            <p:cNvSpPr>
              <a:spLocks noChangeAspect="1" noChangeArrowheads="1"/>
            </p:cNvSpPr>
            <p:nvPr/>
          </p:nvSpPr>
          <p:spPr bwMode="auto">
            <a:xfrm>
              <a:off x="1216" y="1971"/>
              <a:ext cx="34" cy="34"/>
            </a:xfrm>
            <a:prstGeom prst="ellipse">
              <a:avLst/>
            </a:prstGeom>
            <a:solidFill>
              <a:srgbClr val="FF66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2422" name="Oval 44"/>
            <p:cNvSpPr>
              <a:spLocks noChangeAspect="1" noChangeArrowheads="1"/>
            </p:cNvSpPr>
            <p:nvPr/>
          </p:nvSpPr>
          <p:spPr bwMode="auto">
            <a:xfrm>
              <a:off x="955" y="2282"/>
              <a:ext cx="34" cy="34"/>
            </a:xfrm>
            <a:prstGeom prst="ellipse">
              <a:avLst/>
            </a:prstGeom>
            <a:solidFill>
              <a:srgbClr val="FF66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18477" name="Text Box 45"/>
          <p:cNvSpPr txBox="1">
            <a:spLocks noChangeArrowheads="1"/>
          </p:cNvSpPr>
          <p:nvPr/>
        </p:nvSpPr>
        <p:spPr bwMode="auto">
          <a:xfrm>
            <a:off x="320675" y="931863"/>
            <a:ext cx="35401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1</a:t>
            </a:r>
          </a:p>
        </p:txBody>
      </p:sp>
      <p:grpSp>
        <p:nvGrpSpPr>
          <p:cNvPr id="10" name="Group 78"/>
          <p:cNvGrpSpPr>
            <a:grpSpLocks/>
          </p:cNvGrpSpPr>
          <p:nvPr/>
        </p:nvGrpSpPr>
        <p:grpSpPr bwMode="auto">
          <a:xfrm>
            <a:off x="1274763" y="930275"/>
            <a:ext cx="1806575" cy="1411288"/>
            <a:chOff x="810" y="735"/>
            <a:chExt cx="1138" cy="889"/>
          </a:xfrm>
        </p:grpSpPr>
        <p:sp>
          <p:nvSpPr>
            <p:cNvPr id="12400" name="Line 49"/>
            <p:cNvSpPr>
              <a:spLocks noChangeShapeType="1"/>
            </p:cNvSpPr>
            <p:nvPr/>
          </p:nvSpPr>
          <p:spPr bwMode="auto">
            <a:xfrm>
              <a:off x="1005" y="817"/>
              <a:ext cx="943" cy="807"/>
            </a:xfrm>
            <a:prstGeom prst="line">
              <a:avLst/>
            </a:prstGeom>
            <a:noFill/>
            <a:ln w="317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2401" name="Group 50"/>
            <p:cNvGrpSpPr>
              <a:grpSpLocks/>
            </p:cNvGrpSpPr>
            <p:nvPr/>
          </p:nvGrpSpPr>
          <p:grpSpPr bwMode="auto">
            <a:xfrm>
              <a:off x="810" y="735"/>
              <a:ext cx="352" cy="400"/>
              <a:chOff x="1200" y="1488"/>
              <a:chExt cx="352" cy="400"/>
            </a:xfrm>
          </p:grpSpPr>
          <p:sp>
            <p:nvSpPr>
              <p:cNvPr id="12402" name="Text Box 51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FF66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12403" name="Text Box 52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FF66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FF6600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12" name="Group 74"/>
          <p:cNvGrpSpPr>
            <a:grpSpLocks/>
          </p:cNvGrpSpPr>
          <p:nvPr/>
        </p:nvGrpSpPr>
        <p:grpSpPr bwMode="auto">
          <a:xfrm>
            <a:off x="1130300" y="2732088"/>
            <a:ext cx="2006600" cy="1384300"/>
            <a:chOff x="719" y="1870"/>
            <a:chExt cx="1264" cy="872"/>
          </a:xfrm>
        </p:grpSpPr>
        <p:sp>
          <p:nvSpPr>
            <p:cNvPr id="12396" name="Line 46"/>
            <p:cNvSpPr>
              <a:spLocks noChangeShapeType="1"/>
            </p:cNvSpPr>
            <p:nvPr/>
          </p:nvSpPr>
          <p:spPr bwMode="auto">
            <a:xfrm flipV="1">
              <a:off x="1049" y="1870"/>
              <a:ext cx="934" cy="756"/>
            </a:xfrm>
            <a:prstGeom prst="line">
              <a:avLst/>
            </a:prstGeom>
            <a:noFill/>
            <a:ln w="317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2397" name="Group 53"/>
            <p:cNvGrpSpPr>
              <a:grpSpLocks/>
            </p:cNvGrpSpPr>
            <p:nvPr/>
          </p:nvGrpSpPr>
          <p:grpSpPr bwMode="auto">
            <a:xfrm>
              <a:off x="719" y="2338"/>
              <a:ext cx="346" cy="404"/>
              <a:chOff x="2774" y="2166"/>
              <a:chExt cx="346" cy="404"/>
            </a:xfrm>
          </p:grpSpPr>
          <p:sp>
            <p:nvSpPr>
              <p:cNvPr id="12398" name="Text Box 54"/>
              <p:cNvSpPr txBox="1">
                <a:spLocks noChangeAspect="1" noChangeArrowheads="1"/>
              </p:cNvSpPr>
              <p:nvPr/>
            </p:nvSpPr>
            <p:spPr bwMode="auto">
              <a:xfrm>
                <a:off x="2774" y="2166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FF66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12399" name="Text Box 55"/>
              <p:cNvSpPr txBox="1">
                <a:spLocks noChangeAspect="1" noChangeArrowheads="1"/>
              </p:cNvSpPr>
              <p:nvPr/>
            </p:nvSpPr>
            <p:spPr bwMode="auto">
              <a:xfrm>
                <a:off x="2928" y="2282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rgbClr val="FF6600"/>
                    </a:solidFill>
                    <a:latin typeface="GOST type B" pitchFamily="34" charset="0"/>
                  </a:rPr>
                  <a:t>1</a:t>
                </a:r>
              </a:p>
            </p:txBody>
          </p:sp>
        </p:grpSp>
      </p:grpSp>
      <p:grpSp>
        <p:nvGrpSpPr>
          <p:cNvPr id="14" name="Group 80"/>
          <p:cNvGrpSpPr>
            <a:grpSpLocks/>
          </p:cNvGrpSpPr>
          <p:nvPr/>
        </p:nvGrpSpPr>
        <p:grpSpPr bwMode="auto">
          <a:xfrm>
            <a:off x="1808163" y="803275"/>
            <a:ext cx="841375" cy="2806700"/>
            <a:chOff x="1146" y="655"/>
            <a:chExt cx="530" cy="1768"/>
          </a:xfrm>
        </p:grpSpPr>
        <p:sp>
          <p:nvSpPr>
            <p:cNvPr id="12385" name="Line 47"/>
            <p:cNvSpPr>
              <a:spLocks noChangeAspect="1" noChangeShapeType="1"/>
            </p:cNvSpPr>
            <p:nvPr/>
          </p:nvSpPr>
          <p:spPr bwMode="auto">
            <a:xfrm>
              <a:off x="1303" y="1069"/>
              <a:ext cx="0" cy="1354"/>
            </a:xfrm>
            <a:prstGeom prst="line">
              <a:avLst/>
            </a:prstGeom>
            <a:noFill/>
            <a:ln w="190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2386" name="Line 48"/>
            <p:cNvSpPr>
              <a:spLocks noChangeAspect="1" noChangeShapeType="1"/>
            </p:cNvSpPr>
            <p:nvPr/>
          </p:nvSpPr>
          <p:spPr bwMode="auto">
            <a:xfrm>
              <a:off x="1642" y="1366"/>
              <a:ext cx="0" cy="775"/>
            </a:xfrm>
            <a:prstGeom prst="line">
              <a:avLst/>
            </a:prstGeom>
            <a:noFill/>
            <a:ln w="190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2387" name="Group 77"/>
            <p:cNvGrpSpPr>
              <a:grpSpLocks/>
            </p:cNvGrpSpPr>
            <p:nvPr/>
          </p:nvGrpSpPr>
          <p:grpSpPr bwMode="auto">
            <a:xfrm>
              <a:off x="1146" y="655"/>
              <a:ext cx="530" cy="1095"/>
              <a:chOff x="1146" y="655"/>
              <a:chExt cx="530" cy="1095"/>
            </a:xfrm>
          </p:grpSpPr>
          <p:sp>
            <p:nvSpPr>
              <p:cNvPr id="12388" name="Oval 58"/>
              <p:cNvSpPr>
                <a:spLocks noChangeAspect="1" noChangeArrowheads="1"/>
              </p:cNvSpPr>
              <p:nvPr/>
            </p:nvSpPr>
            <p:spPr bwMode="auto">
              <a:xfrm>
                <a:off x="1604" y="1322"/>
                <a:ext cx="72" cy="72"/>
              </a:xfrm>
              <a:prstGeom prst="ellipse">
                <a:avLst/>
              </a:prstGeom>
              <a:solidFill>
                <a:srgbClr val="FF66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2389" name="Oval 59"/>
              <p:cNvSpPr>
                <a:spLocks noChangeAspect="1" noChangeArrowheads="1"/>
              </p:cNvSpPr>
              <p:nvPr/>
            </p:nvSpPr>
            <p:spPr bwMode="auto">
              <a:xfrm>
                <a:off x="1268" y="1028"/>
                <a:ext cx="72" cy="72"/>
              </a:xfrm>
              <a:prstGeom prst="ellipse">
                <a:avLst/>
              </a:prstGeom>
              <a:solidFill>
                <a:srgbClr val="FF66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12390" name="Group 68"/>
              <p:cNvGrpSpPr>
                <a:grpSpLocks/>
              </p:cNvGrpSpPr>
              <p:nvPr/>
            </p:nvGrpSpPr>
            <p:grpSpPr bwMode="auto">
              <a:xfrm>
                <a:off x="1349" y="1342"/>
                <a:ext cx="294" cy="408"/>
                <a:chOff x="980" y="2592"/>
                <a:chExt cx="294" cy="408"/>
              </a:xfrm>
            </p:grpSpPr>
            <p:sp>
              <p:nvSpPr>
                <p:cNvPr id="12394" name="Text Box 69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980" y="2592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FF6600"/>
                      </a:solidFill>
                      <a:latin typeface="GOST type B" pitchFamily="34" charset="0"/>
                    </a:rPr>
                    <a:t>2</a:t>
                  </a:r>
                  <a:endParaRPr lang="ru-RU" sz="3200" b="1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12395" name="Text Box 7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082" y="271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2400" i="1">
                      <a:solidFill>
                        <a:srgbClr val="FF66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12391" name="Group 71"/>
              <p:cNvGrpSpPr>
                <a:grpSpLocks/>
              </p:cNvGrpSpPr>
              <p:nvPr/>
            </p:nvGrpSpPr>
            <p:grpSpPr bwMode="auto">
              <a:xfrm>
                <a:off x="1146" y="655"/>
                <a:ext cx="294" cy="408"/>
                <a:chOff x="980" y="2592"/>
                <a:chExt cx="294" cy="408"/>
              </a:xfrm>
            </p:grpSpPr>
            <p:sp>
              <p:nvSpPr>
                <p:cNvPr id="12392" name="Text Box 72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980" y="2592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FF6600"/>
                      </a:solidFill>
                      <a:latin typeface="GOST type B" pitchFamily="34" charset="0"/>
                    </a:rPr>
                    <a:t>1</a:t>
                  </a:r>
                  <a:endParaRPr lang="ru-RU" sz="3200" b="1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12393" name="Text Box 7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082" y="271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2400" i="1">
                      <a:solidFill>
                        <a:srgbClr val="FF66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</p:grpSp>
        </p:grpSp>
      </p:grpSp>
      <p:grpSp>
        <p:nvGrpSpPr>
          <p:cNvPr id="18" name="Group 79"/>
          <p:cNvGrpSpPr>
            <a:grpSpLocks/>
          </p:cNvGrpSpPr>
          <p:nvPr/>
        </p:nvGrpSpPr>
        <p:grpSpPr bwMode="auto">
          <a:xfrm>
            <a:off x="1811338" y="2533650"/>
            <a:ext cx="847725" cy="1658938"/>
            <a:chOff x="1148" y="1745"/>
            <a:chExt cx="534" cy="1045"/>
          </a:xfrm>
        </p:grpSpPr>
        <p:grpSp>
          <p:nvGrpSpPr>
            <p:cNvPr id="12375" name="Group 75"/>
            <p:cNvGrpSpPr>
              <a:grpSpLocks/>
            </p:cNvGrpSpPr>
            <p:nvPr/>
          </p:nvGrpSpPr>
          <p:grpSpPr bwMode="auto">
            <a:xfrm>
              <a:off x="1148" y="2381"/>
              <a:ext cx="294" cy="409"/>
              <a:chOff x="1148" y="2381"/>
              <a:chExt cx="294" cy="409"/>
            </a:xfrm>
          </p:grpSpPr>
          <p:sp>
            <p:nvSpPr>
              <p:cNvPr id="12381" name="Oval 56"/>
              <p:cNvSpPr>
                <a:spLocks noChangeAspect="1" noChangeArrowheads="1"/>
              </p:cNvSpPr>
              <p:nvPr/>
            </p:nvSpPr>
            <p:spPr bwMode="auto">
              <a:xfrm>
                <a:off x="1265" y="2381"/>
                <a:ext cx="72" cy="72"/>
              </a:xfrm>
              <a:prstGeom prst="ellipse">
                <a:avLst/>
              </a:prstGeom>
              <a:solidFill>
                <a:srgbClr val="FF66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12382" name="Group 63"/>
              <p:cNvGrpSpPr>
                <a:grpSpLocks/>
              </p:cNvGrpSpPr>
              <p:nvPr/>
            </p:nvGrpSpPr>
            <p:grpSpPr bwMode="auto">
              <a:xfrm>
                <a:off x="1148" y="2382"/>
                <a:ext cx="294" cy="408"/>
                <a:chOff x="980" y="2592"/>
                <a:chExt cx="294" cy="408"/>
              </a:xfrm>
            </p:grpSpPr>
            <p:sp>
              <p:nvSpPr>
                <p:cNvPr id="12383" name="Text Box 61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980" y="2592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FF6600"/>
                      </a:solidFill>
                      <a:latin typeface="GOST type B" pitchFamily="34" charset="0"/>
                    </a:rPr>
                    <a:t>1</a:t>
                  </a:r>
                  <a:endParaRPr lang="ru-RU" sz="3200" b="1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12384" name="Text Box 62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082" y="271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i="1">
                      <a:solidFill>
                        <a:srgbClr val="FF6600"/>
                      </a:solidFill>
                      <a:latin typeface="GOST type B" pitchFamily="34" charset="0"/>
                    </a:rPr>
                    <a:t>1</a:t>
                  </a:r>
                </a:p>
              </p:txBody>
            </p:sp>
          </p:grpSp>
        </p:grpSp>
        <p:grpSp>
          <p:nvGrpSpPr>
            <p:cNvPr id="12376" name="Group 76"/>
            <p:cNvGrpSpPr>
              <a:grpSpLocks/>
            </p:cNvGrpSpPr>
            <p:nvPr/>
          </p:nvGrpSpPr>
          <p:grpSpPr bwMode="auto">
            <a:xfrm>
              <a:off x="1358" y="1745"/>
              <a:ext cx="324" cy="429"/>
              <a:chOff x="1358" y="1745"/>
              <a:chExt cx="324" cy="429"/>
            </a:xfrm>
          </p:grpSpPr>
          <p:sp>
            <p:nvSpPr>
              <p:cNvPr id="12377" name="Oval 57"/>
              <p:cNvSpPr>
                <a:spLocks noChangeAspect="1" noChangeArrowheads="1"/>
              </p:cNvSpPr>
              <p:nvPr/>
            </p:nvSpPr>
            <p:spPr bwMode="auto">
              <a:xfrm>
                <a:off x="1610" y="2102"/>
                <a:ext cx="72" cy="72"/>
              </a:xfrm>
              <a:prstGeom prst="ellipse">
                <a:avLst/>
              </a:prstGeom>
              <a:solidFill>
                <a:srgbClr val="FF66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12378" name="Group 65"/>
              <p:cNvGrpSpPr>
                <a:grpSpLocks/>
              </p:cNvGrpSpPr>
              <p:nvPr/>
            </p:nvGrpSpPr>
            <p:grpSpPr bwMode="auto">
              <a:xfrm>
                <a:off x="1358" y="1745"/>
                <a:ext cx="294" cy="408"/>
                <a:chOff x="980" y="2592"/>
                <a:chExt cx="294" cy="408"/>
              </a:xfrm>
            </p:grpSpPr>
            <p:sp>
              <p:nvSpPr>
                <p:cNvPr id="12379" name="Text Box 6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980" y="2592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FF6600"/>
                      </a:solidFill>
                      <a:latin typeface="GOST type B" pitchFamily="34" charset="0"/>
                    </a:rPr>
                    <a:t>2</a:t>
                  </a:r>
                  <a:endParaRPr lang="ru-RU" sz="3200" b="1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12380" name="Text Box 67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082" y="271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i="1">
                      <a:solidFill>
                        <a:srgbClr val="FF6600"/>
                      </a:solidFill>
                      <a:latin typeface="GOST type B" pitchFamily="34" charset="0"/>
                    </a:rPr>
                    <a:t>1</a:t>
                  </a:r>
                </a:p>
              </p:txBody>
            </p:sp>
          </p:grpSp>
        </p:grpSp>
      </p:grpSp>
      <p:sp>
        <p:nvSpPr>
          <p:cNvPr id="18514" name="Rectangle 82"/>
          <p:cNvSpPr>
            <a:spLocks noChangeArrowheads="1"/>
          </p:cNvSpPr>
          <p:nvPr/>
        </p:nvSpPr>
        <p:spPr bwMode="auto">
          <a:xfrm>
            <a:off x="857250" y="4594225"/>
            <a:ext cx="3529013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(1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m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)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;  (2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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n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)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sp>
        <p:nvSpPr>
          <p:cNvPr id="18517" name="Rectangle 85"/>
          <p:cNvSpPr>
            <a:spLocks noChangeArrowheads="1"/>
          </p:cNvSpPr>
          <p:nvPr/>
        </p:nvSpPr>
        <p:spPr bwMode="auto">
          <a:xfrm>
            <a:off x="857250" y="5046663"/>
            <a:ext cx="3417888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а</a:t>
            </a:r>
            <a:r>
              <a:rPr lang="ru-RU" sz="3200" b="1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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(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  <a:r>
              <a:rPr lang="ru-RU" sz="3200" b="1" baseline="-25000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Symbol" pitchFamily="18" charset="2"/>
              </a:rPr>
              <a:t>И</a:t>
            </a:r>
            <a:r>
              <a:rPr lang="ru-RU" sz="3200" b="1">
                <a:latin typeface="GOST type B" pitchFamily="34" charset="0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</a:rPr>
              <a:t>2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)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 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а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sp>
        <p:nvSpPr>
          <p:cNvPr id="18521" name="Text Box 89"/>
          <p:cNvSpPr txBox="1">
            <a:spLocks noChangeArrowheads="1"/>
          </p:cNvSpPr>
          <p:nvPr/>
        </p:nvSpPr>
        <p:spPr bwMode="auto">
          <a:xfrm>
            <a:off x="5183188" y="931863"/>
            <a:ext cx="3540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2</a:t>
            </a:r>
            <a:endParaRPr lang="ru-RU" sz="2400" b="1">
              <a:solidFill>
                <a:schemeClr val="accent2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18523" name="Rectangle 91"/>
          <p:cNvSpPr>
            <a:spLocks noChangeArrowheads="1"/>
          </p:cNvSpPr>
          <p:nvPr/>
        </p:nvSpPr>
        <p:spPr bwMode="auto">
          <a:xfrm>
            <a:off x="5543550" y="4121150"/>
            <a:ext cx="1557338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(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n</a:t>
            </a:r>
            <a:r>
              <a:rPr lang="ru-RU">
                <a:sym typeface="Symbol" pitchFamily="18" charset="2"/>
              </a:rPr>
              <a:t> </a:t>
            </a:r>
            <a:r>
              <a:rPr lang="ru-RU" sz="28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</a:t>
            </a:r>
            <a:r>
              <a:rPr lang="ru-RU" sz="2800" b="1">
                <a:sym typeface="Symbol" pitchFamily="18" charset="2"/>
              </a:rPr>
              <a:t> 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m)</a:t>
            </a:r>
            <a:endParaRPr lang="ru-RU" sz="3200" b="1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</p:txBody>
      </p:sp>
      <p:grpSp>
        <p:nvGrpSpPr>
          <p:cNvPr id="12304" name="Group 101"/>
          <p:cNvGrpSpPr>
            <a:grpSpLocks/>
          </p:cNvGrpSpPr>
          <p:nvPr/>
        </p:nvGrpSpPr>
        <p:grpSpPr bwMode="auto">
          <a:xfrm>
            <a:off x="7481888" y="2798763"/>
            <a:ext cx="511175" cy="641350"/>
            <a:chOff x="968" y="1826"/>
            <a:chExt cx="322" cy="404"/>
          </a:xfrm>
        </p:grpSpPr>
        <p:sp>
          <p:nvSpPr>
            <p:cNvPr id="12373" name="Text Box 102"/>
            <p:cNvSpPr txBox="1">
              <a:spLocks noChangeAspect="1" noChangeArrowheads="1"/>
            </p:cNvSpPr>
            <p:nvPr/>
          </p:nvSpPr>
          <p:spPr bwMode="auto">
            <a:xfrm>
              <a:off x="968" y="1826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3200" b="1" i="1">
                  <a:solidFill>
                    <a:srgbClr val="FF6600"/>
                  </a:solidFill>
                  <a:latin typeface="GOST type B" pitchFamily="34" charset="0"/>
                </a:rPr>
                <a:t>m</a:t>
              </a:r>
              <a:endParaRPr lang="ru-RU" sz="3200" b="1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  <p:sp>
          <p:nvSpPr>
            <p:cNvPr id="12374" name="Text Box 103"/>
            <p:cNvSpPr txBox="1">
              <a:spLocks noChangeAspect="1" noChangeArrowheads="1"/>
            </p:cNvSpPr>
            <p:nvPr/>
          </p:nvSpPr>
          <p:spPr bwMode="auto">
            <a:xfrm>
              <a:off x="1098" y="1942"/>
              <a:ext cx="19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</a:p>
          </p:txBody>
        </p:sp>
      </p:grpSp>
      <p:sp>
        <p:nvSpPr>
          <p:cNvPr id="12305" name="Freeform 95"/>
          <p:cNvSpPr>
            <a:spLocks/>
          </p:cNvSpPr>
          <p:nvPr/>
        </p:nvSpPr>
        <p:spPr bwMode="auto">
          <a:xfrm>
            <a:off x="7210425" y="3354388"/>
            <a:ext cx="946150" cy="452437"/>
          </a:xfrm>
          <a:custGeom>
            <a:avLst/>
            <a:gdLst>
              <a:gd name="T0" fmla="*/ 2147483647 w 596"/>
              <a:gd name="T1" fmla="*/ 0 h 285"/>
              <a:gd name="T2" fmla="*/ 2147483647 w 596"/>
              <a:gd name="T3" fmla="*/ 2147483647 h 285"/>
              <a:gd name="T4" fmla="*/ 2147483647 w 596"/>
              <a:gd name="T5" fmla="*/ 2147483647 h 285"/>
              <a:gd name="T6" fmla="*/ 2147483647 w 596"/>
              <a:gd name="T7" fmla="*/ 2147483647 h 285"/>
              <a:gd name="T8" fmla="*/ 2147483647 w 596"/>
              <a:gd name="T9" fmla="*/ 2147483647 h 285"/>
              <a:gd name="T10" fmla="*/ 2147483647 w 596"/>
              <a:gd name="T11" fmla="*/ 2147483647 h 285"/>
              <a:gd name="T12" fmla="*/ 2147483647 w 596"/>
              <a:gd name="T13" fmla="*/ 2147483647 h 285"/>
              <a:gd name="T14" fmla="*/ 2147483647 w 596"/>
              <a:gd name="T15" fmla="*/ 2147483647 h 285"/>
              <a:gd name="T16" fmla="*/ 2147483647 w 596"/>
              <a:gd name="T17" fmla="*/ 2147483647 h 285"/>
              <a:gd name="T18" fmla="*/ 2147483647 w 596"/>
              <a:gd name="T19" fmla="*/ 2147483647 h 285"/>
              <a:gd name="T20" fmla="*/ 0 w 596"/>
              <a:gd name="T21" fmla="*/ 2147483647 h 285"/>
              <a:gd name="T22" fmla="*/ 2147483647 w 596"/>
              <a:gd name="T23" fmla="*/ 0 h 285"/>
              <a:gd name="T24" fmla="*/ 0 60000 65536"/>
              <a:gd name="T25" fmla="*/ 0 60000 65536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w 596"/>
              <a:gd name="T37" fmla="*/ 0 h 285"/>
              <a:gd name="T38" fmla="*/ 596 w 596"/>
              <a:gd name="T39" fmla="*/ 285 h 285"/>
            </a:gdLst>
            <a:ahLst/>
            <a:cxnLst>
              <a:cxn ang="T24">
                <a:pos x="T0" y="T1"/>
              </a:cxn>
              <a:cxn ang="T25">
                <a:pos x="T2" y="T3"/>
              </a:cxn>
              <a:cxn ang="T26">
                <a:pos x="T4" y="T5"/>
              </a:cxn>
              <a:cxn ang="T27">
                <a:pos x="T6" y="T7"/>
              </a:cxn>
              <a:cxn ang="T28">
                <a:pos x="T8" y="T9"/>
              </a:cxn>
              <a:cxn ang="T29">
                <a:pos x="T10" y="T11"/>
              </a:cxn>
              <a:cxn ang="T30">
                <a:pos x="T12" y="T13"/>
              </a:cxn>
              <a:cxn ang="T31">
                <a:pos x="T14" y="T15"/>
              </a:cxn>
              <a:cxn ang="T32">
                <a:pos x="T16" y="T17"/>
              </a:cxn>
              <a:cxn ang="T33">
                <a:pos x="T18" y="T19"/>
              </a:cxn>
              <a:cxn ang="T34">
                <a:pos x="T20" y="T21"/>
              </a:cxn>
              <a:cxn ang="T35">
                <a:pos x="T22" y="T23"/>
              </a:cxn>
            </a:cxnLst>
            <a:rect l="T36" t="T37" r="T38" b="T39"/>
            <a:pathLst>
              <a:path w="596" h="285">
                <a:moveTo>
                  <a:pt x="483" y="0"/>
                </a:moveTo>
                <a:cubicBezTo>
                  <a:pt x="499" y="1"/>
                  <a:pt x="515" y="0"/>
                  <a:pt x="531" y="3"/>
                </a:cubicBezTo>
                <a:cubicBezTo>
                  <a:pt x="538" y="4"/>
                  <a:pt x="545" y="19"/>
                  <a:pt x="554" y="22"/>
                </a:cubicBezTo>
                <a:cubicBezTo>
                  <a:pt x="567" y="27"/>
                  <a:pt x="589" y="45"/>
                  <a:pt x="589" y="45"/>
                </a:cubicBezTo>
                <a:cubicBezTo>
                  <a:pt x="586" y="100"/>
                  <a:pt x="596" y="112"/>
                  <a:pt x="547" y="118"/>
                </a:cubicBezTo>
                <a:cubicBezTo>
                  <a:pt x="540" y="126"/>
                  <a:pt x="535" y="134"/>
                  <a:pt x="531" y="144"/>
                </a:cubicBezTo>
                <a:cubicBezTo>
                  <a:pt x="534" y="177"/>
                  <a:pt x="537" y="177"/>
                  <a:pt x="544" y="202"/>
                </a:cubicBezTo>
                <a:cubicBezTo>
                  <a:pt x="529" y="246"/>
                  <a:pt x="561" y="243"/>
                  <a:pt x="512" y="250"/>
                </a:cubicBezTo>
                <a:cubicBezTo>
                  <a:pt x="482" y="270"/>
                  <a:pt x="455" y="275"/>
                  <a:pt x="419" y="278"/>
                </a:cubicBezTo>
                <a:cubicBezTo>
                  <a:pt x="396" y="285"/>
                  <a:pt x="405" y="285"/>
                  <a:pt x="394" y="285"/>
                </a:cubicBezTo>
                <a:lnTo>
                  <a:pt x="0" y="64"/>
                </a:lnTo>
                <a:lnTo>
                  <a:pt x="483" y="0"/>
                </a:lnTo>
                <a:close/>
              </a:path>
            </a:pathLst>
          </a:custGeom>
          <a:gradFill rotWithShape="1">
            <a:gsLst>
              <a:gs pos="0">
                <a:srgbClr val="EDC1E8"/>
              </a:gs>
              <a:gs pos="100000">
                <a:srgbClr val="C89CC3"/>
              </a:gs>
            </a:gsLst>
            <a:path path="rect">
              <a:fillToRect l="50000" t="50000" r="50000" b="50000"/>
            </a:path>
          </a:gra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306" name="Freeform 96"/>
          <p:cNvSpPr>
            <a:spLocks/>
          </p:cNvSpPr>
          <p:nvPr/>
        </p:nvSpPr>
        <p:spPr bwMode="auto">
          <a:xfrm>
            <a:off x="7215188" y="1058863"/>
            <a:ext cx="1014412" cy="666750"/>
          </a:xfrm>
          <a:custGeom>
            <a:avLst/>
            <a:gdLst>
              <a:gd name="T0" fmla="*/ 2147483647 w 639"/>
              <a:gd name="T1" fmla="*/ 2147483647 h 420"/>
              <a:gd name="T2" fmla="*/ 2147483647 w 639"/>
              <a:gd name="T3" fmla="*/ 2147483647 h 420"/>
              <a:gd name="T4" fmla="*/ 2147483647 w 639"/>
              <a:gd name="T5" fmla="*/ 2147483647 h 420"/>
              <a:gd name="T6" fmla="*/ 2147483647 w 639"/>
              <a:gd name="T7" fmla="*/ 2147483647 h 420"/>
              <a:gd name="T8" fmla="*/ 2147483647 w 639"/>
              <a:gd name="T9" fmla="*/ 2147483647 h 420"/>
              <a:gd name="T10" fmla="*/ 2147483647 w 639"/>
              <a:gd name="T11" fmla="*/ 2147483647 h 420"/>
              <a:gd name="T12" fmla="*/ 2147483647 w 639"/>
              <a:gd name="T13" fmla="*/ 2147483647 h 420"/>
              <a:gd name="T14" fmla="*/ 2147483647 w 639"/>
              <a:gd name="T15" fmla="*/ 2147483647 h 420"/>
              <a:gd name="T16" fmla="*/ 2147483647 w 639"/>
              <a:gd name="T17" fmla="*/ 2147483647 h 420"/>
              <a:gd name="T18" fmla="*/ 2147483647 w 639"/>
              <a:gd name="T19" fmla="*/ 2147483647 h 420"/>
              <a:gd name="T20" fmla="*/ 2147483647 w 639"/>
              <a:gd name="T21" fmla="*/ 2147483647 h 420"/>
              <a:gd name="T22" fmla="*/ 2147483647 w 639"/>
              <a:gd name="T23" fmla="*/ 2147483647 h 420"/>
              <a:gd name="T24" fmla="*/ 2147483647 w 639"/>
              <a:gd name="T25" fmla="*/ 2147483647 h 420"/>
              <a:gd name="T26" fmla="*/ 2147483647 w 639"/>
              <a:gd name="T27" fmla="*/ 2147483647 h 420"/>
              <a:gd name="T28" fmla="*/ 2147483647 w 639"/>
              <a:gd name="T29" fmla="*/ 2147483647 h 420"/>
              <a:gd name="T30" fmla="*/ 2147483647 w 639"/>
              <a:gd name="T31" fmla="*/ 2147483647 h 420"/>
              <a:gd name="T32" fmla="*/ 2147483647 w 639"/>
              <a:gd name="T33" fmla="*/ 2147483647 h 420"/>
              <a:gd name="T34" fmla="*/ 0 w 639"/>
              <a:gd name="T35" fmla="*/ 2147483647 h 420"/>
              <a:gd name="T36" fmla="*/ 2147483647 w 639"/>
              <a:gd name="T37" fmla="*/ 2147483647 h 420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w 639"/>
              <a:gd name="T58" fmla="*/ 0 h 420"/>
              <a:gd name="T59" fmla="*/ 639 w 639"/>
              <a:gd name="T60" fmla="*/ 420 h 420"/>
            </a:gdLst>
            <a:ahLst/>
            <a:cxnLst>
              <a:cxn ang="T38">
                <a:pos x="T0" y="T1"/>
              </a:cxn>
              <a:cxn ang="T39">
                <a:pos x="T2" y="T3"/>
              </a:cxn>
              <a:cxn ang="T40">
                <a:pos x="T4" y="T5"/>
              </a:cxn>
              <a:cxn ang="T41">
                <a:pos x="T6" y="T7"/>
              </a:cxn>
              <a:cxn ang="T42">
                <a:pos x="T8" y="T9"/>
              </a:cxn>
              <a:cxn ang="T43">
                <a:pos x="T10" y="T11"/>
              </a:cxn>
              <a:cxn ang="T44">
                <a:pos x="T12" y="T13"/>
              </a:cxn>
              <a:cxn ang="T45">
                <a:pos x="T14" y="T15"/>
              </a:cxn>
              <a:cxn ang="T46">
                <a:pos x="T16" y="T17"/>
              </a:cxn>
              <a:cxn ang="T47">
                <a:pos x="T18" y="T19"/>
              </a:cxn>
              <a:cxn ang="T48">
                <a:pos x="T20" y="T21"/>
              </a:cxn>
              <a:cxn ang="T49">
                <a:pos x="T22" y="T23"/>
              </a:cxn>
              <a:cxn ang="T50">
                <a:pos x="T24" y="T25"/>
              </a:cxn>
              <a:cxn ang="T51">
                <a:pos x="T26" y="T27"/>
              </a:cxn>
              <a:cxn ang="T52">
                <a:pos x="T28" y="T29"/>
              </a:cxn>
              <a:cxn ang="T53">
                <a:pos x="T30" y="T31"/>
              </a:cxn>
              <a:cxn ang="T54">
                <a:pos x="T32" y="T33"/>
              </a:cxn>
              <a:cxn ang="T55">
                <a:pos x="T34" y="T35"/>
              </a:cxn>
              <a:cxn ang="T56">
                <a:pos x="T36" y="T37"/>
              </a:cxn>
            </a:cxnLst>
            <a:rect l="T57" t="T58" r="T59" b="T60"/>
            <a:pathLst>
              <a:path w="639" h="420">
                <a:moveTo>
                  <a:pt x="396" y="1"/>
                </a:moveTo>
                <a:cubicBezTo>
                  <a:pt x="416" y="2"/>
                  <a:pt x="436" y="0"/>
                  <a:pt x="455" y="4"/>
                </a:cubicBezTo>
                <a:cubicBezTo>
                  <a:pt x="463" y="6"/>
                  <a:pt x="469" y="11"/>
                  <a:pt x="477" y="12"/>
                </a:cubicBezTo>
                <a:cubicBezTo>
                  <a:pt x="506" y="23"/>
                  <a:pt x="487" y="19"/>
                  <a:pt x="538" y="20"/>
                </a:cubicBezTo>
                <a:cubicBezTo>
                  <a:pt x="565" y="27"/>
                  <a:pt x="591" y="42"/>
                  <a:pt x="604" y="68"/>
                </a:cubicBezTo>
                <a:cubicBezTo>
                  <a:pt x="606" y="79"/>
                  <a:pt x="609" y="87"/>
                  <a:pt x="615" y="97"/>
                </a:cubicBezTo>
                <a:cubicBezTo>
                  <a:pt x="616" y="107"/>
                  <a:pt x="624" y="111"/>
                  <a:pt x="629" y="120"/>
                </a:cubicBezTo>
                <a:cubicBezTo>
                  <a:pt x="633" y="127"/>
                  <a:pt x="635" y="137"/>
                  <a:pt x="637" y="145"/>
                </a:cubicBezTo>
                <a:cubicBezTo>
                  <a:pt x="637" y="165"/>
                  <a:pt x="639" y="189"/>
                  <a:pt x="629" y="208"/>
                </a:cubicBezTo>
                <a:cubicBezTo>
                  <a:pt x="626" y="224"/>
                  <a:pt x="623" y="240"/>
                  <a:pt x="621" y="256"/>
                </a:cubicBezTo>
                <a:cubicBezTo>
                  <a:pt x="620" y="280"/>
                  <a:pt x="618" y="303"/>
                  <a:pt x="626" y="326"/>
                </a:cubicBezTo>
                <a:cubicBezTo>
                  <a:pt x="623" y="359"/>
                  <a:pt x="617" y="355"/>
                  <a:pt x="605" y="380"/>
                </a:cubicBezTo>
                <a:cubicBezTo>
                  <a:pt x="602" y="393"/>
                  <a:pt x="591" y="402"/>
                  <a:pt x="578" y="404"/>
                </a:cubicBezTo>
                <a:cubicBezTo>
                  <a:pt x="571" y="409"/>
                  <a:pt x="565" y="410"/>
                  <a:pt x="557" y="412"/>
                </a:cubicBezTo>
                <a:cubicBezTo>
                  <a:pt x="552" y="413"/>
                  <a:pt x="544" y="420"/>
                  <a:pt x="544" y="420"/>
                </a:cubicBezTo>
                <a:cubicBezTo>
                  <a:pt x="510" y="419"/>
                  <a:pt x="516" y="420"/>
                  <a:pt x="496" y="416"/>
                </a:cubicBezTo>
                <a:cubicBezTo>
                  <a:pt x="491" y="409"/>
                  <a:pt x="494" y="414"/>
                  <a:pt x="487" y="414"/>
                </a:cubicBezTo>
                <a:lnTo>
                  <a:pt x="0" y="308"/>
                </a:lnTo>
                <a:lnTo>
                  <a:pt x="396" y="1"/>
                </a:lnTo>
                <a:close/>
              </a:path>
            </a:pathLst>
          </a:custGeom>
          <a:gradFill rotWithShape="1">
            <a:gsLst>
              <a:gs pos="0">
                <a:srgbClr val="EDC1E8">
                  <a:alpha val="68999"/>
                </a:srgbClr>
              </a:gs>
              <a:gs pos="100000">
                <a:srgbClr val="C89CC3"/>
              </a:gs>
            </a:gsLst>
            <a:path path="rect">
              <a:fillToRect t="100000" r="100000"/>
            </a:path>
          </a:gra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2307" name="Line 97"/>
          <p:cNvSpPr>
            <a:spLocks noChangeAspect="1" noChangeShapeType="1"/>
          </p:cNvSpPr>
          <p:nvPr/>
        </p:nvSpPr>
        <p:spPr bwMode="auto">
          <a:xfrm>
            <a:off x="6030913" y="1298575"/>
            <a:ext cx="0" cy="2305050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2308" name="Group 98"/>
          <p:cNvGrpSpPr>
            <a:grpSpLocks/>
          </p:cNvGrpSpPr>
          <p:nvPr/>
        </p:nvGrpSpPr>
        <p:grpSpPr bwMode="auto">
          <a:xfrm>
            <a:off x="7564438" y="1560513"/>
            <a:ext cx="558800" cy="635000"/>
            <a:chOff x="1200" y="1488"/>
            <a:chExt cx="352" cy="400"/>
          </a:xfrm>
        </p:grpSpPr>
        <p:sp>
          <p:nvSpPr>
            <p:cNvPr id="12371" name="Text Box 99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3200" b="1" i="1">
                  <a:solidFill>
                    <a:srgbClr val="FF6600"/>
                  </a:solidFill>
                  <a:latin typeface="GOST type B" pitchFamily="34" charset="0"/>
                </a:rPr>
                <a:t>m</a:t>
              </a:r>
              <a:endParaRPr lang="ru-RU" sz="3200" b="1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  <p:sp>
          <p:nvSpPr>
            <p:cNvPr id="12372" name="Text Box 100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2309" name="Group 104"/>
          <p:cNvGrpSpPr>
            <a:grpSpLocks/>
          </p:cNvGrpSpPr>
          <p:nvPr/>
        </p:nvGrpSpPr>
        <p:grpSpPr bwMode="auto">
          <a:xfrm>
            <a:off x="7678738" y="1123950"/>
            <a:ext cx="550862" cy="544513"/>
            <a:chOff x="4287" y="1544"/>
            <a:chExt cx="347" cy="343"/>
          </a:xfrm>
        </p:grpSpPr>
        <p:sp>
          <p:nvSpPr>
            <p:cNvPr id="12369" name="Rectangle 105"/>
            <p:cNvSpPr>
              <a:spLocks noChangeArrowheads="1"/>
            </p:cNvSpPr>
            <p:nvPr/>
          </p:nvSpPr>
          <p:spPr bwMode="auto">
            <a:xfrm>
              <a:off x="4287" y="1544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2370" name="Text Box 106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sp>
        <p:nvSpPr>
          <p:cNvPr id="12310" name="Line 107"/>
          <p:cNvSpPr>
            <a:spLocks noChangeShapeType="1"/>
          </p:cNvSpPr>
          <p:nvPr/>
        </p:nvSpPr>
        <p:spPr bwMode="auto">
          <a:xfrm>
            <a:off x="6042025" y="1300163"/>
            <a:ext cx="1952625" cy="420687"/>
          </a:xfrm>
          <a:prstGeom prst="line">
            <a:avLst/>
          </a:prstGeom>
          <a:noFill/>
          <a:ln w="317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2311" name="Line 108"/>
          <p:cNvSpPr>
            <a:spLocks noChangeShapeType="1"/>
          </p:cNvSpPr>
          <p:nvPr/>
        </p:nvSpPr>
        <p:spPr bwMode="auto">
          <a:xfrm flipV="1">
            <a:off x="6013450" y="3349625"/>
            <a:ext cx="1966913" cy="271463"/>
          </a:xfrm>
          <a:prstGeom prst="line">
            <a:avLst/>
          </a:prstGeom>
          <a:noFill/>
          <a:ln w="317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2312" name="Oval 109"/>
          <p:cNvSpPr>
            <a:spLocks noChangeAspect="1" noChangeArrowheads="1"/>
          </p:cNvSpPr>
          <p:nvPr/>
        </p:nvSpPr>
        <p:spPr bwMode="auto">
          <a:xfrm>
            <a:off x="5999163" y="3587750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2313" name="Oval 110"/>
          <p:cNvSpPr>
            <a:spLocks noChangeAspect="1" noChangeArrowheads="1"/>
          </p:cNvSpPr>
          <p:nvPr/>
        </p:nvSpPr>
        <p:spPr bwMode="auto">
          <a:xfrm>
            <a:off x="6000750" y="1270000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2314" name="Line 111"/>
          <p:cNvSpPr>
            <a:spLocks noChangeShapeType="1"/>
          </p:cNvSpPr>
          <p:nvPr/>
        </p:nvSpPr>
        <p:spPr bwMode="auto">
          <a:xfrm flipV="1">
            <a:off x="6608763" y="1060450"/>
            <a:ext cx="1235075" cy="952500"/>
          </a:xfrm>
          <a:prstGeom prst="line">
            <a:avLst/>
          </a:prstGeom>
          <a:noFill/>
          <a:ln w="317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2315" name="Line 112"/>
          <p:cNvSpPr>
            <a:spLocks noChangeAspect="1" noChangeShapeType="1"/>
          </p:cNvSpPr>
          <p:nvPr/>
        </p:nvSpPr>
        <p:spPr bwMode="auto">
          <a:xfrm>
            <a:off x="7213600" y="1552575"/>
            <a:ext cx="0" cy="1906588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2316" name="Oval 113"/>
          <p:cNvSpPr>
            <a:spLocks noChangeAspect="1" noChangeArrowheads="1"/>
          </p:cNvSpPr>
          <p:nvPr/>
        </p:nvSpPr>
        <p:spPr bwMode="auto">
          <a:xfrm>
            <a:off x="7189788" y="1520825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2317" name="Line 114"/>
          <p:cNvSpPr>
            <a:spLocks noChangeShapeType="1"/>
          </p:cNvSpPr>
          <p:nvPr/>
        </p:nvSpPr>
        <p:spPr bwMode="auto">
          <a:xfrm>
            <a:off x="6589713" y="3132138"/>
            <a:ext cx="1257300" cy="674687"/>
          </a:xfrm>
          <a:prstGeom prst="line">
            <a:avLst/>
          </a:prstGeom>
          <a:noFill/>
          <a:ln w="317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2318" name="Line 115"/>
          <p:cNvSpPr>
            <a:spLocks noChangeAspect="1" noChangeShapeType="1"/>
          </p:cNvSpPr>
          <p:nvPr/>
        </p:nvSpPr>
        <p:spPr bwMode="auto">
          <a:xfrm>
            <a:off x="6604000" y="2025650"/>
            <a:ext cx="0" cy="1108075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2319" name="Oval 116"/>
          <p:cNvSpPr>
            <a:spLocks noChangeAspect="1" noChangeArrowheads="1"/>
          </p:cNvSpPr>
          <p:nvPr/>
        </p:nvSpPr>
        <p:spPr bwMode="auto">
          <a:xfrm>
            <a:off x="6578600" y="1992313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2320" name="Oval 117"/>
          <p:cNvSpPr>
            <a:spLocks noChangeAspect="1" noChangeArrowheads="1"/>
          </p:cNvSpPr>
          <p:nvPr/>
        </p:nvSpPr>
        <p:spPr bwMode="auto">
          <a:xfrm>
            <a:off x="6578600" y="3100388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2321" name="Oval 118"/>
          <p:cNvSpPr>
            <a:spLocks noChangeAspect="1" noChangeArrowheads="1"/>
          </p:cNvSpPr>
          <p:nvPr/>
        </p:nvSpPr>
        <p:spPr bwMode="auto">
          <a:xfrm>
            <a:off x="7188200" y="3429000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2322" name="Group 122"/>
          <p:cNvGrpSpPr>
            <a:grpSpLocks/>
          </p:cNvGrpSpPr>
          <p:nvPr/>
        </p:nvGrpSpPr>
        <p:grpSpPr bwMode="auto">
          <a:xfrm>
            <a:off x="7608888" y="3259138"/>
            <a:ext cx="519112" cy="588962"/>
            <a:chOff x="4766" y="2225"/>
            <a:chExt cx="327" cy="371"/>
          </a:xfrm>
        </p:grpSpPr>
        <p:sp>
          <p:nvSpPr>
            <p:cNvPr id="12367" name="Rectangle 123"/>
            <p:cNvSpPr>
              <a:spLocks noChangeArrowheads="1"/>
            </p:cNvSpPr>
            <p:nvPr/>
          </p:nvSpPr>
          <p:spPr bwMode="auto">
            <a:xfrm>
              <a:off x="4766" y="2225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2368" name="Text Box 124"/>
            <p:cNvSpPr txBox="1">
              <a:spLocks noChangeAspect="1" noChangeArrowheads="1"/>
            </p:cNvSpPr>
            <p:nvPr/>
          </p:nvSpPr>
          <p:spPr bwMode="auto">
            <a:xfrm>
              <a:off x="4901" y="2365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2323" name="Group 132"/>
          <p:cNvGrpSpPr>
            <a:grpSpLocks/>
          </p:cNvGrpSpPr>
          <p:nvPr/>
        </p:nvGrpSpPr>
        <p:grpSpPr bwMode="auto">
          <a:xfrm>
            <a:off x="6604000" y="2698750"/>
            <a:ext cx="511175" cy="641350"/>
            <a:chOff x="968" y="1826"/>
            <a:chExt cx="322" cy="404"/>
          </a:xfrm>
        </p:grpSpPr>
        <p:sp>
          <p:nvSpPr>
            <p:cNvPr id="12365" name="Text Box 133"/>
            <p:cNvSpPr txBox="1">
              <a:spLocks noChangeAspect="1" noChangeArrowheads="1"/>
            </p:cNvSpPr>
            <p:nvPr/>
          </p:nvSpPr>
          <p:spPr bwMode="auto">
            <a:xfrm>
              <a:off x="968" y="1826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3200" b="1" i="1">
                  <a:solidFill>
                    <a:srgbClr val="FF6600"/>
                  </a:solidFill>
                  <a:latin typeface="GOST type B" pitchFamily="34" charset="0"/>
                </a:rPr>
                <a:t>n</a:t>
              </a:r>
              <a:endParaRPr lang="ru-RU" sz="3200" b="1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  <p:sp>
          <p:nvSpPr>
            <p:cNvPr id="12366" name="Text Box 134"/>
            <p:cNvSpPr txBox="1">
              <a:spLocks noChangeAspect="1" noChangeArrowheads="1"/>
            </p:cNvSpPr>
            <p:nvPr/>
          </p:nvSpPr>
          <p:spPr bwMode="auto">
            <a:xfrm>
              <a:off x="1098" y="1942"/>
              <a:ext cx="19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</a:p>
          </p:txBody>
        </p:sp>
      </p:grpSp>
      <p:grpSp>
        <p:nvGrpSpPr>
          <p:cNvPr id="12324" name="Group 135"/>
          <p:cNvGrpSpPr>
            <a:grpSpLocks/>
          </p:cNvGrpSpPr>
          <p:nvPr/>
        </p:nvGrpSpPr>
        <p:grpSpPr bwMode="auto">
          <a:xfrm>
            <a:off x="6640513" y="1749425"/>
            <a:ext cx="511175" cy="641350"/>
            <a:chOff x="968" y="1826"/>
            <a:chExt cx="322" cy="404"/>
          </a:xfrm>
        </p:grpSpPr>
        <p:sp>
          <p:nvSpPr>
            <p:cNvPr id="12363" name="Text Box 136"/>
            <p:cNvSpPr txBox="1">
              <a:spLocks noChangeAspect="1" noChangeArrowheads="1"/>
            </p:cNvSpPr>
            <p:nvPr/>
          </p:nvSpPr>
          <p:spPr bwMode="auto">
            <a:xfrm>
              <a:off x="968" y="1826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3200" b="1" i="1">
                  <a:solidFill>
                    <a:srgbClr val="FF6600"/>
                  </a:solidFill>
                  <a:latin typeface="GOST type B" pitchFamily="34" charset="0"/>
                </a:rPr>
                <a:t>n</a:t>
              </a:r>
              <a:endParaRPr lang="ru-RU" sz="3200" b="1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  <p:sp>
          <p:nvSpPr>
            <p:cNvPr id="12364" name="Text Box 137"/>
            <p:cNvSpPr txBox="1">
              <a:spLocks noChangeAspect="1" noChangeArrowheads="1"/>
            </p:cNvSpPr>
            <p:nvPr/>
          </p:nvSpPr>
          <p:spPr bwMode="auto">
            <a:xfrm>
              <a:off x="1098" y="1942"/>
              <a:ext cx="19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29" name="Group 169"/>
          <p:cNvGrpSpPr>
            <a:grpSpLocks/>
          </p:cNvGrpSpPr>
          <p:nvPr/>
        </p:nvGrpSpPr>
        <p:grpSpPr bwMode="auto">
          <a:xfrm>
            <a:off x="6478588" y="661988"/>
            <a:ext cx="1257300" cy="3914775"/>
            <a:chOff x="4081" y="417"/>
            <a:chExt cx="792" cy="2466"/>
          </a:xfrm>
        </p:grpSpPr>
        <p:grpSp>
          <p:nvGrpSpPr>
            <p:cNvPr id="12340" name="Group 168"/>
            <p:cNvGrpSpPr>
              <a:grpSpLocks/>
            </p:cNvGrpSpPr>
            <p:nvPr/>
          </p:nvGrpSpPr>
          <p:grpSpPr bwMode="auto">
            <a:xfrm>
              <a:off x="4081" y="2029"/>
              <a:ext cx="792" cy="854"/>
              <a:chOff x="4081" y="2029"/>
              <a:chExt cx="792" cy="854"/>
            </a:xfrm>
          </p:grpSpPr>
          <p:grpSp>
            <p:nvGrpSpPr>
              <p:cNvPr id="12355" name="Group 119"/>
              <p:cNvGrpSpPr>
                <a:grpSpLocks/>
              </p:cNvGrpSpPr>
              <p:nvPr/>
            </p:nvGrpSpPr>
            <p:grpSpPr bwMode="auto">
              <a:xfrm>
                <a:off x="4485" y="2479"/>
                <a:ext cx="322" cy="404"/>
                <a:chOff x="968" y="1826"/>
                <a:chExt cx="322" cy="404"/>
              </a:xfrm>
            </p:grpSpPr>
            <p:sp>
              <p:nvSpPr>
                <p:cNvPr id="12361" name="Text Box 12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968" y="1826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FF6600"/>
                      </a:solidFill>
                      <a:latin typeface="GOST type B" pitchFamily="34" charset="0"/>
                    </a:rPr>
                    <a:t>b</a:t>
                  </a:r>
                  <a:endParaRPr lang="ru-RU" sz="3200" b="1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12362" name="Text Box 121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098" y="194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i="1">
                      <a:solidFill>
                        <a:srgbClr val="FF6600"/>
                      </a:solidFill>
                      <a:latin typeface="GOST type B" pitchFamily="34" charset="0"/>
                    </a:rPr>
                    <a:t>1</a:t>
                  </a:r>
                </a:p>
              </p:txBody>
            </p:sp>
          </p:grpSp>
          <p:sp>
            <p:nvSpPr>
              <p:cNvPr id="12356" name="Line 131"/>
              <p:cNvSpPr>
                <a:spLocks noChangeShapeType="1"/>
              </p:cNvSpPr>
              <p:nvPr/>
            </p:nvSpPr>
            <p:spPr bwMode="auto">
              <a:xfrm>
                <a:off x="4081" y="2235"/>
                <a:ext cx="792" cy="425"/>
              </a:xfrm>
              <a:prstGeom prst="line">
                <a:avLst/>
              </a:prstGeom>
              <a:noFill/>
              <a:ln w="31750">
                <a:solidFill>
                  <a:srgbClr val="FF66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2357" name="Line 153"/>
              <p:cNvSpPr>
                <a:spLocks noChangeShapeType="1"/>
              </p:cNvSpPr>
              <p:nvPr/>
            </p:nvSpPr>
            <p:spPr bwMode="auto">
              <a:xfrm>
                <a:off x="4285" y="2387"/>
                <a:ext cx="128" cy="7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2358" name="Line 154"/>
              <p:cNvSpPr>
                <a:spLocks noChangeShapeType="1"/>
              </p:cNvSpPr>
              <p:nvPr/>
            </p:nvSpPr>
            <p:spPr bwMode="auto">
              <a:xfrm>
                <a:off x="4317" y="2323"/>
                <a:ext cx="128" cy="7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2359" name="Line 155"/>
              <p:cNvSpPr>
                <a:spLocks noChangeShapeType="1"/>
              </p:cNvSpPr>
              <p:nvPr/>
            </p:nvSpPr>
            <p:spPr bwMode="auto">
              <a:xfrm>
                <a:off x="4311" y="2093"/>
                <a:ext cx="128" cy="7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2360" name="Line 156"/>
              <p:cNvSpPr>
                <a:spLocks noChangeShapeType="1"/>
              </p:cNvSpPr>
              <p:nvPr/>
            </p:nvSpPr>
            <p:spPr bwMode="auto">
              <a:xfrm>
                <a:off x="4343" y="2029"/>
                <a:ext cx="128" cy="7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  <p:grpSp>
          <p:nvGrpSpPr>
            <p:cNvPr id="12341" name="Group 167"/>
            <p:cNvGrpSpPr>
              <a:grpSpLocks/>
            </p:cNvGrpSpPr>
            <p:nvPr/>
          </p:nvGrpSpPr>
          <p:grpSpPr bwMode="auto">
            <a:xfrm>
              <a:off x="4093" y="417"/>
              <a:ext cx="672" cy="802"/>
              <a:chOff x="4093" y="417"/>
              <a:chExt cx="672" cy="802"/>
            </a:xfrm>
          </p:grpSpPr>
          <p:sp>
            <p:nvSpPr>
              <p:cNvPr id="12342" name="Line 161"/>
              <p:cNvSpPr>
                <a:spLocks noChangeShapeType="1"/>
              </p:cNvSpPr>
              <p:nvPr/>
            </p:nvSpPr>
            <p:spPr bwMode="auto">
              <a:xfrm flipV="1">
                <a:off x="4303" y="677"/>
                <a:ext cx="103" cy="8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2343" name="Line 162"/>
              <p:cNvSpPr>
                <a:spLocks noChangeShapeType="1"/>
              </p:cNvSpPr>
              <p:nvPr/>
            </p:nvSpPr>
            <p:spPr bwMode="auto">
              <a:xfrm flipV="1">
                <a:off x="4252" y="616"/>
                <a:ext cx="103" cy="8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12344" name="Group 166"/>
              <p:cNvGrpSpPr>
                <a:grpSpLocks/>
              </p:cNvGrpSpPr>
              <p:nvPr/>
            </p:nvGrpSpPr>
            <p:grpSpPr bwMode="auto">
              <a:xfrm>
                <a:off x="4093" y="417"/>
                <a:ext cx="672" cy="802"/>
                <a:chOff x="4093" y="417"/>
                <a:chExt cx="672" cy="802"/>
              </a:xfrm>
            </p:grpSpPr>
            <p:grpSp>
              <p:nvGrpSpPr>
                <p:cNvPr id="12346" name="Group 92"/>
                <p:cNvGrpSpPr>
                  <a:grpSpLocks/>
                </p:cNvGrpSpPr>
                <p:nvPr/>
              </p:nvGrpSpPr>
              <p:grpSpPr bwMode="auto">
                <a:xfrm>
                  <a:off x="4446" y="417"/>
                  <a:ext cx="319" cy="373"/>
                  <a:chOff x="2765" y="707"/>
                  <a:chExt cx="319" cy="373"/>
                </a:xfrm>
              </p:grpSpPr>
              <p:sp>
                <p:nvSpPr>
                  <p:cNvPr id="12353" name="Text Box 93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2765" y="707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sz="3200" b="1" i="1">
                        <a:solidFill>
                          <a:srgbClr val="FF6600"/>
                        </a:solidFill>
                        <a:latin typeface="GOST type B" pitchFamily="34" charset="0"/>
                      </a:rPr>
                      <a:t>b</a:t>
                    </a:r>
                    <a:endParaRPr lang="ru-RU" sz="3200" b="1" i="1">
                      <a:solidFill>
                        <a:srgbClr val="FF6600"/>
                      </a:solidFill>
                      <a:latin typeface="GOST type B" pitchFamily="34" charset="0"/>
                    </a:endParaRPr>
                  </a:p>
                </p:txBody>
              </p:sp>
              <p:sp>
                <p:nvSpPr>
                  <p:cNvPr id="12354" name="Text Box 94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2892" y="849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FF66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FF6600"/>
                      </a:solidFill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12347" name="Line 130"/>
                <p:cNvSpPr>
                  <a:spLocks noChangeShapeType="1"/>
                </p:cNvSpPr>
                <p:nvPr/>
              </p:nvSpPr>
              <p:spPr bwMode="auto">
                <a:xfrm flipV="1">
                  <a:off x="4093" y="473"/>
                  <a:ext cx="512" cy="395"/>
                </a:xfrm>
                <a:prstGeom prst="line">
                  <a:avLst/>
                </a:prstGeom>
                <a:noFill/>
                <a:ln w="31750">
                  <a:solidFill>
                    <a:srgbClr val="FF66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2348" name="Line 157"/>
                <p:cNvSpPr>
                  <a:spLocks noChangeShapeType="1"/>
                </p:cNvSpPr>
                <p:nvPr/>
              </p:nvSpPr>
              <p:spPr bwMode="auto">
                <a:xfrm flipV="1">
                  <a:off x="4313" y="1120"/>
                  <a:ext cx="103" cy="80"/>
                </a:xfrm>
                <a:prstGeom prst="line">
                  <a:avLst/>
                </a:prstGeom>
                <a:noFill/>
                <a:ln w="19050">
                  <a:solidFill>
                    <a:schemeClr val="accent2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2349" name="Line 158"/>
                <p:cNvSpPr>
                  <a:spLocks noChangeShapeType="1"/>
                </p:cNvSpPr>
                <p:nvPr/>
              </p:nvSpPr>
              <p:spPr bwMode="auto">
                <a:xfrm flipV="1">
                  <a:off x="4262" y="1059"/>
                  <a:ext cx="103" cy="80"/>
                </a:xfrm>
                <a:prstGeom prst="line">
                  <a:avLst/>
                </a:prstGeom>
                <a:noFill/>
                <a:ln w="19050">
                  <a:solidFill>
                    <a:schemeClr val="accent2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2350" name="Line 159"/>
                <p:cNvSpPr>
                  <a:spLocks noChangeShapeType="1"/>
                </p:cNvSpPr>
                <p:nvPr/>
              </p:nvSpPr>
              <p:spPr bwMode="auto">
                <a:xfrm flipV="1">
                  <a:off x="4243" y="1036"/>
                  <a:ext cx="103" cy="80"/>
                </a:xfrm>
                <a:prstGeom prst="line">
                  <a:avLst/>
                </a:prstGeom>
                <a:noFill/>
                <a:ln w="19050">
                  <a:solidFill>
                    <a:schemeClr val="accent2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2351" name="Line 160"/>
                <p:cNvSpPr>
                  <a:spLocks noChangeShapeType="1"/>
                </p:cNvSpPr>
                <p:nvPr/>
              </p:nvSpPr>
              <p:spPr bwMode="auto">
                <a:xfrm flipV="1">
                  <a:off x="4329" y="1139"/>
                  <a:ext cx="103" cy="80"/>
                </a:xfrm>
                <a:prstGeom prst="line">
                  <a:avLst/>
                </a:prstGeom>
                <a:noFill/>
                <a:ln w="19050">
                  <a:solidFill>
                    <a:schemeClr val="accent2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2352" name="Line 163"/>
                <p:cNvSpPr>
                  <a:spLocks noChangeShapeType="1"/>
                </p:cNvSpPr>
                <p:nvPr/>
              </p:nvSpPr>
              <p:spPr bwMode="auto">
                <a:xfrm flipV="1">
                  <a:off x="4233" y="593"/>
                  <a:ext cx="103" cy="80"/>
                </a:xfrm>
                <a:prstGeom prst="line">
                  <a:avLst/>
                </a:prstGeom>
                <a:noFill/>
                <a:ln w="19050">
                  <a:solidFill>
                    <a:schemeClr val="accent2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</p:grpSp>
          <p:sp>
            <p:nvSpPr>
              <p:cNvPr id="12345" name="Line 164"/>
              <p:cNvSpPr>
                <a:spLocks noChangeShapeType="1"/>
              </p:cNvSpPr>
              <p:nvPr/>
            </p:nvSpPr>
            <p:spPr bwMode="auto">
              <a:xfrm flipV="1">
                <a:off x="4319" y="696"/>
                <a:ext cx="103" cy="8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</p:grpSp>
      <p:grpSp>
        <p:nvGrpSpPr>
          <p:cNvPr id="18435" name="Group 170"/>
          <p:cNvGrpSpPr>
            <a:grpSpLocks/>
          </p:cNvGrpSpPr>
          <p:nvPr/>
        </p:nvGrpSpPr>
        <p:grpSpPr bwMode="auto">
          <a:xfrm>
            <a:off x="6051550" y="728663"/>
            <a:ext cx="642938" cy="3492500"/>
            <a:chOff x="3812" y="459"/>
            <a:chExt cx="405" cy="2200"/>
          </a:xfrm>
        </p:grpSpPr>
        <p:sp>
          <p:nvSpPr>
            <p:cNvPr id="12329" name="Line 127"/>
            <p:cNvSpPr>
              <a:spLocks noChangeAspect="1" noChangeShapeType="1"/>
            </p:cNvSpPr>
            <p:nvPr/>
          </p:nvSpPr>
          <p:spPr bwMode="auto">
            <a:xfrm flipV="1">
              <a:off x="4085" y="881"/>
              <a:ext cx="0" cy="1359"/>
            </a:xfrm>
            <a:prstGeom prst="line">
              <a:avLst/>
            </a:prstGeom>
            <a:noFill/>
            <a:ln w="19050">
              <a:solidFill>
                <a:srgbClr val="FF66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2330" name="Group 151"/>
            <p:cNvGrpSpPr>
              <a:grpSpLocks/>
            </p:cNvGrpSpPr>
            <p:nvPr/>
          </p:nvGrpSpPr>
          <p:grpSpPr bwMode="auto">
            <a:xfrm>
              <a:off x="3812" y="459"/>
              <a:ext cx="315" cy="448"/>
              <a:chOff x="3812" y="459"/>
              <a:chExt cx="315" cy="448"/>
            </a:xfrm>
          </p:grpSpPr>
          <p:sp>
            <p:nvSpPr>
              <p:cNvPr id="12336" name="Oval 129"/>
              <p:cNvSpPr>
                <a:spLocks noChangeAspect="1" noChangeArrowheads="1"/>
              </p:cNvSpPr>
              <p:nvPr/>
            </p:nvSpPr>
            <p:spPr bwMode="auto">
              <a:xfrm flipV="1">
                <a:off x="4055" y="835"/>
                <a:ext cx="72" cy="72"/>
              </a:xfrm>
              <a:prstGeom prst="ellipse">
                <a:avLst/>
              </a:prstGeom>
              <a:solidFill>
                <a:srgbClr val="FF66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12337" name="Group 148"/>
              <p:cNvGrpSpPr>
                <a:grpSpLocks/>
              </p:cNvGrpSpPr>
              <p:nvPr/>
            </p:nvGrpSpPr>
            <p:grpSpPr bwMode="auto">
              <a:xfrm>
                <a:off x="3812" y="459"/>
                <a:ext cx="294" cy="408"/>
                <a:chOff x="980" y="2592"/>
                <a:chExt cx="294" cy="408"/>
              </a:xfrm>
            </p:grpSpPr>
            <p:sp>
              <p:nvSpPr>
                <p:cNvPr id="12338" name="Text Box 149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980" y="2592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FF6600"/>
                      </a:solidFill>
                      <a:latin typeface="GOST type B" pitchFamily="34" charset="0"/>
                    </a:rPr>
                    <a:t>1</a:t>
                  </a:r>
                  <a:endParaRPr lang="ru-RU" sz="3200" b="1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12339" name="Text Box 15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082" y="271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2400" i="1">
                      <a:solidFill>
                        <a:srgbClr val="FF66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</p:grpSp>
        </p:grpSp>
        <p:grpSp>
          <p:nvGrpSpPr>
            <p:cNvPr id="12331" name="Group 152"/>
            <p:cNvGrpSpPr>
              <a:grpSpLocks/>
            </p:cNvGrpSpPr>
            <p:nvPr/>
          </p:nvGrpSpPr>
          <p:grpSpPr bwMode="auto">
            <a:xfrm>
              <a:off x="3923" y="2202"/>
              <a:ext cx="294" cy="457"/>
              <a:chOff x="3923" y="2202"/>
              <a:chExt cx="294" cy="457"/>
            </a:xfrm>
          </p:grpSpPr>
          <p:sp>
            <p:nvSpPr>
              <p:cNvPr id="12332" name="Oval 128"/>
              <p:cNvSpPr>
                <a:spLocks noChangeAspect="1" noChangeArrowheads="1"/>
              </p:cNvSpPr>
              <p:nvPr/>
            </p:nvSpPr>
            <p:spPr bwMode="auto">
              <a:xfrm flipV="1">
                <a:off x="4049" y="2202"/>
                <a:ext cx="72" cy="72"/>
              </a:xfrm>
              <a:prstGeom prst="ellipse">
                <a:avLst/>
              </a:prstGeom>
              <a:solidFill>
                <a:srgbClr val="FF66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12333" name="Group 145"/>
              <p:cNvGrpSpPr>
                <a:grpSpLocks/>
              </p:cNvGrpSpPr>
              <p:nvPr/>
            </p:nvGrpSpPr>
            <p:grpSpPr bwMode="auto">
              <a:xfrm>
                <a:off x="3923" y="2251"/>
                <a:ext cx="294" cy="408"/>
                <a:chOff x="980" y="2592"/>
                <a:chExt cx="294" cy="408"/>
              </a:xfrm>
            </p:grpSpPr>
            <p:sp>
              <p:nvSpPr>
                <p:cNvPr id="12334" name="Text Box 14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980" y="2592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FF6600"/>
                      </a:solidFill>
                      <a:latin typeface="GOST type B" pitchFamily="34" charset="0"/>
                    </a:rPr>
                    <a:t>1</a:t>
                  </a:r>
                  <a:endParaRPr lang="ru-RU" sz="3200" b="1" i="1">
                    <a:solidFill>
                      <a:srgbClr val="FF66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12335" name="Text Box 147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082" y="271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i="1">
                      <a:solidFill>
                        <a:srgbClr val="FF6600"/>
                      </a:solidFill>
                      <a:latin typeface="GOST type B" pitchFamily="34" charset="0"/>
                    </a:rPr>
                    <a:t>1</a:t>
                  </a:r>
                </a:p>
              </p:txBody>
            </p:sp>
          </p:grpSp>
        </p:grpSp>
      </p:grpSp>
      <p:sp>
        <p:nvSpPr>
          <p:cNvPr id="18603" name="Rectangle 171"/>
          <p:cNvSpPr>
            <a:spLocks noChangeArrowheads="1"/>
          </p:cNvSpPr>
          <p:nvPr/>
        </p:nvSpPr>
        <p:spPr bwMode="auto">
          <a:xfrm>
            <a:off x="5543550" y="4584700"/>
            <a:ext cx="2690813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(1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m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)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;  1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</a:t>
            </a:r>
            <a:r>
              <a:rPr lang="en-US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b</a:t>
            </a:r>
            <a:endParaRPr lang="ru-RU" sz="3200" b="1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</p:txBody>
      </p:sp>
      <p:sp>
        <p:nvSpPr>
          <p:cNvPr id="18604" name="Rectangle 172"/>
          <p:cNvSpPr>
            <a:spLocks noChangeArrowheads="1"/>
          </p:cNvSpPr>
          <p:nvPr/>
        </p:nvSpPr>
        <p:spPr bwMode="auto">
          <a:xfrm>
            <a:off x="5543550" y="5046663"/>
            <a:ext cx="2365375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b</a:t>
            </a:r>
            <a:r>
              <a:rPr lang="ru-RU" sz="24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Symbol type B" pitchFamily="18" charset="2"/>
                <a:sym typeface="Symbol" pitchFamily="18" charset="2"/>
              </a:rPr>
              <a:t></a:t>
            </a:r>
            <a:r>
              <a:rPr lang="ru-RU">
                <a:latin typeface="Symbol type B" pitchFamily="18" charset="2"/>
                <a:sym typeface="Symbol" pitchFamily="18" charset="2"/>
              </a:rPr>
              <a:t> </a:t>
            </a:r>
            <a:r>
              <a:rPr lang="en-US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n 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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b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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out)">
                                      <p:cBhvr>
                                        <p:cTn id="7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1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5000"/>
                                        <p:tgtEl>
                                          <p:spTgt spid="185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8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Left)">
                                      <p:cBhvr>
                                        <p:cTn id="21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 nodeType="clickPar">
                      <p:stCondLst>
                        <p:cond delay="indefinite"/>
                      </p:stCondLst>
                      <p:childTnLst>
                        <p:par>
                          <p:cTn id="2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4" presetID="18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Left)">
                                      <p:cBhvr>
                                        <p:cTn id="26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0"/>
                                        <p:tgtEl>
                                          <p:spTgt spid="185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4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35" dur="1000"/>
                                        <p:tgtEl>
                                          <p:spTgt spid="184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0"/>
                                        <p:tgtEl>
                                          <p:spTgt spid="186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 nodeType="clickPar">
                      <p:stCondLst>
                        <p:cond delay="indefinite"/>
                      </p:stCondLst>
                      <p:childTnLst>
                        <p:par>
                          <p:cTn id="4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2" presetID="4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44" dur="3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4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5000"/>
                                        <p:tgtEl>
                                          <p:spTgt spid="186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514" grpId="0"/>
      <p:bldP spid="18517" grpId="0"/>
      <p:bldP spid="18603" grpId="0"/>
      <p:bldP spid="18604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133350" y="0"/>
            <a:ext cx="9010650" cy="650875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Принадлежность точки  плоскости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390525" y="5667375"/>
            <a:ext cx="8753475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342900" indent="-342900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 b="1">
                <a:solidFill>
                  <a:srgbClr val="800080"/>
                </a:solidFill>
              </a:rPr>
              <a:t>Точка будет лежать в плоскости, если она принадлежит какой-либо прямой этой плоскости. Воспользуемся этим положением:</a:t>
            </a:r>
          </a:p>
          <a:p>
            <a:pPr eaLnBrk="1" hangingPunct="1"/>
            <a:r>
              <a:rPr lang="ru-RU" b="1">
                <a:solidFill>
                  <a:srgbClr val="800080"/>
                </a:solidFill>
              </a:rPr>
              <a:t>1) при чтении чертежа;</a:t>
            </a:r>
          </a:p>
          <a:p>
            <a:pPr eaLnBrk="1" hangingPunct="1"/>
            <a:r>
              <a:rPr lang="ru-RU" b="1">
                <a:solidFill>
                  <a:srgbClr val="800080"/>
                </a:solidFill>
              </a:rPr>
              <a:t>2) при построении точки, лежащей в данной плоскости</a:t>
            </a:r>
          </a:p>
        </p:txBody>
      </p:sp>
      <p:sp>
        <p:nvSpPr>
          <p:cNvPr id="21579" name="Rectangle 75"/>
          <p:cNvSpPr>
            <a:spLocks noChangeArrowheads="1"/>
          </p:cNvSpPr>
          <p:nvPr/>
        </p:nvSpPr>
        <p:spPr bwMode="auto">
          <a:xfrm>
            <a:off x="5410200" y="1474788"/>
            <a:ext cx="1843088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(1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АС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)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</a:t>
            </a:r>
            <a:endParaRPr lang="ru-RU" sz="3200" b="1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</p:txBody>
      </p:sp>
      <p:sp>
        <p:nvSpPr>
          <p:cNvPr id="21580" name="Rectangle 76"/>
          <p:cNvSpPr>
            <a:spLocks noChangeArrowheads="1"/>
          </p:cNvSpPr>
          <p:nvPr/>
        </p:nvSpPr>
        <p:spPr bwMode="auto">
          <a:xfrm>
            <a:off x="5183188" y="3419475"/>
            <a:ext cx="3960812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1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: (</a:t>
            </a:r>
            <a:r>
              <a:rPr lang="en-US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D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  <a:r>
              <a:rPr lang="ru-RU" sz="3200" b="1" baseline="-25000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Symbol" pitchFamily="18" charset="2"/>
              </a:rPr>
              <a:t>И</a:t>
            </a:r>
            <a:r>
              <a:rPr lang="en-US" sz="3200" b="1">
                <a:solidFill>
                  <a:srgbClr val="CC0099"/>
                </a:solidFill>
                <a:latin typeface="GOST type B" pitchFamily="34" charset="0"/>
              </a:rPr>
              <a:t>A</a:t>
            </a:r>
            <a:r>
              <a:rPr lang="en-US" sz="3200" b="1" baseline="-20000">
                <a:solidFill>
                  <a:srgbClr val="CC0099"/>
                </a:solidFill>
                <a:latin typeface="GOST type B" pitchFamily="34" charset="0"/>
              </a:rPr>
              <a:t>1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)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Symbol type B" pitchFamily="18" charset="2"/>
                <a:sym typeface="Symbol" pitchFamily="18" charset="2"/>
              </a:rPr>
              <a:t>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С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В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  <a:r>
              <a:rPr lang="ru-RU" sz="2800" baseline="-2000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 </a:t>
            </a:r>
            <a:r>
              <a:rPr lang="ru-RU" sz="28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=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3</a:t>
            </a:r>
            <a:r>
              <a:rPr lang="ru-RU" sz="3200" b="1" baseline="-20000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1</a:t>
            </a:r>
          </a:p>
        </p:txBody>
      </p:sp>
      <p:sp>
        <p:nvSpPr>
          <p:cNvPr id="13318" name="Line 152"/>
          <p:cNvSpPr>
            <a:spLocks noChangeAspect="1" noChangeShapeType="1"/>
          </p:cNvSpPr>
          <p:nvPr/>
        </p:nvSpPr>
        <p:spPr bwMode="auto">
          <a:xfrm>
            <a:off x="1989138" y="1455738"/>
            <a:ext cx="0" cy="2095500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3319" name="Freeform 153"/>
          <p:cNvSpPr>
            <a:spLocks/>
          </p:cNvSpPr>
          <p:nvPr/>
        </p:nvSpPr>
        <p:spPr bwMode="auto">
          <a:xfrm>
            <a:off x="1120775" y="1438275"/>
            <a:ext cx="2032000" cy="896938"/>
          </a:xfrm>
          <a:custGeom>
            <a:avLst/>
            <a:gdLst>
              <a:gd name="T0" fmla="*/ 0 w 956"/>
              <a:gd name="T1" fmla="*/ 2147483647 h 297"/>
              <a:gd name="T2" fmla="*/ 2147483647 w 956"/>
              <a:gd name="T3" fmla="*/ 2147483647 h 297"/>
              <a:gd name="T4" fmla="*/ 2147483647 w 956"/>
              <a:gd name="T5" fmla="*/ 0 h 297"/>
              <a:gd name="T6" fmla="*/ 0 w 956"/>
              <a:gd name="T7" fmla="*/ 2147483647 h 297"/>
              <a:gd name="T8" fmla="*/ 0 60000 65536"/>
              <a:gd name="T9" fmla="*/ 0 60000 65536"/>
              <a:gd name="T10" fmla="*/ 0 60000 65536"/>
              <a:gd name="T11" fmla="*/ 0 60000 65536"/>
              <a:gd name="T12" fmla="*/ 0 w 956"/>
              <a:gd name="T13" fmla="*/ 0 h 297"/>
              <a:gd name="T14" fmla="*/ 956 w 956"/>
              <a:gd name="T15" fmla="*/ 297 h 297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56" h="297">
                <a:moveTo>
                  <a:pt x="0" y="297"/>
                </a:moveTo>
                <a:lnTo>
                  <a:pt x="956" y="267"/>
                </a:lnTo>
                <a:lnTo>
                  <a:pt x="409" y="0"/>
                </a:lnTo>
                <a:lnTo>
                  <a:pt x="0" y="297"/>
                </a:lnTo>
                <a:close/>
              </a:path>
            </a:pathLst>
          </a:custGeom>
          <a:gradFill rotWithShape="1">
            <a:gsLst>
              <a:gs pos="0">
                <a:srgbClr val="DEC4D7">
                  <a:alpha val="67998"/>
                </a:srgbClr>
              </a:gs>
              <a:gs pos="100000">
                <a:srgbClr val="C89CC3">
                  <a:alpha val="65999"/>
                </a:srgbClr>
              </a:gs>
            </a:gsLst>
            <a:path path="rect">
              <a:fillToRect l="50000" t="50000" r="50000" b="50000"/>
            </a:path>
          </a:gradFill>
          <a:ln w="28575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3320" name="Freeform 154"/>
          <p:cNvSpPr>
            <a:spLocks/>
          </p:cNvSpPr>
          <p:nvPr/>
        </p:nvSpPr>
        <p:spPr bwMode="auto">
          <a:xfrm>
            <a:off x="1120775" y="3249613"/>
            <a:ext cx="2035175" cy="1252537"/>
          </a:xfrm>
          <a:custGeom>
            <a:avLst/>
            <a:gdLst>
              <a:gd name="T0" fmla="*/ 0 w 950"/>
              <a:gd name="T1" fmla="*/ 2147483647 h 463"/>
              <a:gd name="T2" fmla="*/ 2147483647 w 950"/>
              <a:gd name="T3" fmla="*/ 2147483647 h 463"/>
              <a:gd name="T4" fmla="*/ 2147483647 w 950"/>
              <a:gd name="T5" fmla="*/ 0 h 463"/>
              <a:gd name="T6" fmla="*/ 0 w 950"/>
              <a:gd name="T7" fmla="*/ 2147483647 h 463"/>
              <a:gd name="T8" fmla="*/ 0 60000 65536"/>
              <a:gd name="T9" fmla="*/ 0 60000 65536"/>
              <a:gd name="T10" fmla="*/ 0 60000 65536"/>
              <a:gd name="T11" fmla="*/ 0 60000 65536"/>
              <a:gd name="T12" fmla="*/ 0 w 950"/>
              <a:gd name="T13" fmla="*/ 0 h 463"/>
              <a:gd name="T14" fmla="*/ 950 w 950"/>
              <a:gd name="T15" fmla="*/ 463 h 463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50" h="463">
                <a:moveTo>
                  <a:pt x="0" y="463"/>
                </a:moveTo>
                <a:lnTo>
                  <a:pt x="950" y="219"/>
                </a:lnTo>
                <a:lnTo>
                  <a:pt x="409" y="0"/>
                </a:lnTo>
                <a:lnTo>
                  <a:pt x="0" y="463"/>
                </a:lnTo>
                <a:close/>
              </a:path>
            </a:pathLst>
          </a:custGeom>
          <a:gradFill rotWithShape="1">
            <a:gsLst>
              <a:gs pos="0">
                <a:srgbClr val="DEC4D7">
                  <a:alpha val="87999"/>
                </a:srgbClr>
              </a:gs>
              <a:gs pos="100000">
                <a:srgbClr val="C89CC3"/>
              </a:gs>
            </a:gsLst>
            <a:path path="rect">
              <a:fillToRect l="50000" t="50000" r="50000" b="50000"/>
            </a:path>
          </a:gradFill>
          <a:ln w="28575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1659" name="Rectangle 155"/>
          <p:cNvSpPr>
            <a:spLocks noChangeArrowheads="1"/>
          </p:cNvSpPr>
          <p:nvPr/>
        </p:nvSpPr>
        <p:spPr bwMode="auto">
          <a:xfrm>
            <a:off x="1525588" y="4570413"/>
            <a:ext cx="1531937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(</a:t>
            </a:r>
            <a:r>
              <a:rPr lang="ru-RU" sz="24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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АВС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)</a:t>
            </a:r>
            <a:endParaRPr lang="ru-RU" sz="3200" b="1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</p:txBody>
      </p:sp>
      <p:sp>
        <p:nvSpPr>
          <p:cNvPr id="13322" name="Line 156"/>
          <p:cNvSpPr>
            <a:spLocks noChangeAspect="1" noChangeShapeType="1"/>
          </p:cNvSpPr>
          <p:nvPr/>
        </p:nvSpPr>
        <p:spPr bwMode="auto">
          <a:xfrm>
            <a:off x="3149600" y="2252663"/>
            <a:ext cx="0" cy="1582737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3323" name="Line 157"/>
          <p:cNvSpPr>
            <a:spLocks noChangeAspect="1" noChangeShapeType="1"/>
          </p:cNvSpPr>
          <p:nvPr/>
        </p:nvSpPr>
        <p:spPr bwMode="auto">
          <a:xfrm>
            <a:off x="1125538" y="2336800"/>
            <a:ext cx="0" cy="2170113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3324" name="Group 190"/>
          <p:cNvGrpSpPr>
            <a:grpSpLocks/>
          </p:cNvGrpSpPr>
          <p:nvPr/>
        </p:nvGrpSpPr>
        <p:grpSpPr bwMode="auto">
          <a:xfrm>
            <a:off x="552450" y="1985963"/>
            <a:ext cx="641350" cy="620712"/>
            <a:chOff x="660" y="1068"/>
            <a:chExt cx="404" cy="391"/>
          </a:xfrm>
        </p:grpSpPr>
        <p:sp>
          <p:nvSpPr>
            <p:cNvPr id="13407" name="Text Box 159"/>
            <p:cNvSpPr txBox="1">
              <a:spLocks noChangeAspect="1" noChangeArrowheads="1"/>
            </p:cNvSpPr>
            <p:nvPr/>
          </p:nvSpPr>
          <p:spPr bwMode="auto">
            <a:xfrm>
              <a:off x="660" y="1068"/>
              <a:ext cx="350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А</a:t>
              </a:r>
            </a:p>
          </p:txBody>
        </p:sp>
        <p:sp>
          <p:nvSpPr>
            <p:cNvPr id="13408" name="Text Box 160"/>
            <p:cNvSpPr txBox="1">
              <a:spLocks noChangeAspect="1" noChangeArrowheads="1"/>
            </p:cNvSpPr>
            <p:nvPr/>
          </p:nvSpPr>
          <p:spPr bwMode="auto">
            <a:xfrm>
              <a:off x="805" y="1228"/>
              <a:ext cx="25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3325" name="Group 188"/>
          <p:cNvGrpSpPr>
            <a:grpSpLocks/>
          </p:cNvGrpSpPr>
          <p:nvPr/>
        </p:nvGrpSpPr>
        <p:grpSpPr bwMode="auto">
          <a:xfrm>
            <a:off x="1497013" y="2709863"/>
            <a:ext cx="603250" cy="695325"/>
            <a:chOff x="1285" y="1819"/>
            <a:chExt cx="380" cy="438"/>
          </a:xfrm>
        </p:grpSpPr>
        <p:sp>
          <p:nvSpPr>
            <p:cNvPr id="13405" name="Text Box 179"/>
            <p:cNvSpPr txBox="1">
              <a:spLocks noChangeAspect="1" noChangeArrowheads="1"/>
            </p:cNvSpPr>
            <p:nvPr/>
          </p:nvSpPr>
          <p:spPr bwMode="auto">
            <a:xfrm>
              <a:off x="1285" y="1819"/>
              <a:ext cx="350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С</a:t>
              </a:r>
            </a:p>
          </p:txBody>
        </p:sp>
        <p:sp>
          <p:nvSpPr>
            <p:cNvPr id="13406" name="Text Box 180"/>
            <p:cNvSpPr txBox="1">
              <a:spLocks noChangeAspect="1" noChangeArrowheads="1"/>
            </p:cNvSpPr>
            <p:nvPr/>
          </p:nvSpPr>
          <p:spPr bwMode="auto">
            <a:xfrm>
              <a:off x="1406" y="1969"/>
              <a:ext cx="259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</a:p>
          </p:txBody>
        </p:sp>
      </p:grpSp>
      <p:sp>
        <p:nvSpPr>
          <p:cNvPr id="13326" name="Oval 192"/>
          <p:cNvSpPr>
            <a:spLocks noChangeAspect="1" noChangeArrowheads="1"/>
          </p:cNvSpPr>
          <p:nvPr/>
        </p:nvSpPr>
        <p:spPr bwMode="auto">
          <a:xfrm rot="5400000" flipV="1">
            <a:off x="1963738" y="1411288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3327" name="Oval 193"/>
          <p:cNvSpPr>
            <a:spLocks noChangeAspect="1" noChangeArrowheads="1"/>
          </p:cNvSpPr>
          <p:nvPr/>
        </p:nvSpPr>
        <p:spPr bwMode="auto">
          <a:xfrm rot="5400000" flipV="1">
            <a:off x="3117850" y="2208213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3328" name="Oval 196"/>
          <p:cNvSpPr>
            <a:spLocks noChangeAspect="1" noChangeArrowheads="1"/>
          </p:cNvSpPr>
          <p:nvPr/>
        </p:nvSpPr>
        <p:spPr bwMode="auto">
          <a:xfrm rot="5400000" flipV="1">
            <a:off x="1968500" y="3228975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3329" name="Oval 197"/>
          <p:cNvSpPr>
            <a:spLocks noChangeAspect="1" noChangeArrowheads="1"/>
          </p:cNvSpPr>
          <p:nvPr/>
        </p:nvSpPr>
        <p:spPr bwMode="auto">
          <a:xfrm rot="5400000" flipV="1">
            <a:off x="3121025" y="3813175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3330" name="Group 198"/>
          <p:cNvGrpSpPr>
            <a:grpSpLocks/>
          </p:cNvGrpSpPr>
          <p:nvPr/>
        </p:nvGrpSpPr>
        <p:grpSpPr bwMode="auto">
          <a:xfrm>
            <a:off x="1984375" y="955675"/>
            <a:ext cx="641350" cy="620713"/>
            <a:chOff x="660" y="1068"/>
            <a:chExt cx="404" cy="391"/>
          </a:xfrm>
        </p:grpSpPr>
        <p:sp>
          <p:nvSpPr>
            <p:cNvPr id="13403" name="Text Box 199"/>
            <p:cNvSpPr txBox="1">
              <a:spLocks noChangeAspect="1" noChangeArrowheads="1"/>
            </p:cNvSpPr>
            <p:nvPr/>
          </p:nvSpPr>
          <p:spPr bwMode="auto">
            <a:xfrm>
              <a:off x="660" y="1068"/>
              <a:ext cx="350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С</a:t>
              </a:r>
            </a:p>
          </p:txBody>
        </p:sp>
        <p:sp>
          <p:nvSpPr>
            <p:cNvPr id="13404" name="Text Box 200"/>
            <p:cNvSpPr txBox="1">
              <a:spLocks noChangeAspect="1" noChangeArrowheads="1"/>
            </p:cNvSpPr>
            <p:nvPr/>
          </p:nvSpPr>
          <p:spPr bwMode="auto">
            <a:xfrm>
              <a:off x="805" y="1228"/>
              <a:ext cx="25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3331" name="Group 201"/>
          <p:cNvGrpSpPr>
            <a:grpSpLocks/>
          </p:cNvGrpSpPr>
          <p:nvPr/>
        </p:nvGrpSpPr>
        <p:grpSpPr bwMode="auto">
          <a:xfrm>
            <a:off x="3141663" y="1930400"/>
            <a:ext cx="641350" cy="620713"/>
            <a:chOff x="660" y="1068"/>
            <a:chExt cx="404" cy="391"/>
          </a:xfrm>
        </p:grpSpPr>
        <p:sp>
          <p:nvSpPr>
            <p:cNvPr id="13401" name="Text Box 202"/>
            <p:cNvSpPr txBox="1">
              <a:spLocks noChangeAspect="1" noChangeArrowheads="1"/>
            </p:cNvSpPr>
            <p:nvPr/>
          </p:nvSpPr>
          <p:spPr bwMode="auto">
            <a:xfrm>
              <a:off x="660" y="1068"/>
              <a:ext cx="350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В</a:t>
              </a:r>
            </a:p>
          </p:txBody>
        </p:sp>
        <p:sp>
          <p:nvSpPr>
            <p:cNvPr id="13402" name="Text Box 203"/>
            <p:cNvSpPr txBox="1">
              <a:spLocks noChangeAspect="1" noChangeArrowheads="1"/>
            </p:cNvSpPr>
            <p:nvPr/>
          </p:nvSpPr>
          <p:spPr bwMode="auto">
            <a:xfrm>
              <a:off x="805" y="1228"/>
              <a:ext cx="25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3332" name="Group 204"/>
          <p:cNvGrpSpPr>
            <a:grpSpLocks/>
          </p:cNvGrpSpPr>
          <p:nvPr/>
        </p:nvGrpSpPr>
        <p:grpSpPr bwMode="auto">
          <a:xfrm>
            <a:off x="3135313" y="3633788"/>
            <a:ext cx="652462" cy="601662"/>
            <a:chOff x="655" y="2571"/>
            <a:chExt cx="411" cy="379"/>
          </a:xfrm>
        </p:grpSpPr>
        <p:sp>
          <p:nvSpPr>
            <p:cNvPr id="13399" name="Text Box 205"/>
            <p:cNvSpPr txBox="1">
              <a:spLocks noChangeAspect="1" noChangeArrowheads="1"/>
            </p:cNvSpPr>
            <p:nvPr/>
          </p:nvSpPr>
          <p:spPr bwMode="auto">
            <a:xfrm>
              <a:off x="655" y="2571"/>
              <a:ext cx="350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В</a:t>
              </a:r>
            </a:p>
          </p:txBody>
        </p:sp>
        <p:sp>
          <p:nvSpPr>
            <p:cNvPr id="13400" name="Text Box 206"/>
            <p:cNvSpPr txBox="1">
              <a:spLocks noChangeAspect="1" noChangeArrowheads="1"/>
            </p:cNvSpPr>
            <p:nvPr/>
          </p:nvSpPr>
          <p:spPr bwMode="auto">
            <a:xfrm>
              <a:off x="807" y="2719"/>
              <a:ext cx="25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3333" name="Group 207"/>
          <p:cNvGrpSpPr>
            <a:grpSpLocks/>
          </p:cNvGrpSpPr>
          <p:nvPr/>
        </p:nvGrpSpPr>
        <p:grpSpPr bwMode="auto">
          <a:xfrm>
            <a:off x="1757363" y="3309938"/>
            <a:ext cx="630237" cy="547687"/>
            <a:chOff x="904" y="762"/>
            <a:chExt cx="397" cy="345"/>
          </a:xfrm>
        </p:grpSpPr>
        <p:sp>
          <p:nvSpPr>
            <p:cNvPr id="13397" name="Rectangle 208"/>
            <p:cNvSpPr>
              <a:spLocks noChangeArrowheads="1"/>
            </p:cNvSpPr>
            <p:nvPr/>
          </p:nvSpPr>
          <p:spPr bwMode="auto">
            <a:xfrm>
              <a:off x="904" y="762"/>
              <a:ext cx="250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3398" name="Text Box 209"/>
            <p:cNvSpPr txBox="1">
              <a:spLocks noChangeAspect="1" noChangeArrowheads="1"/>
            </p:cNvSpPr>
            <p:nvPr/>
          </p:nvSpPr>
          <p:spPr bwMode="auto">
            <a:xfrm>
              <a:off x="1042" y="876"/>
              <a:ext cx="25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3334" name="Group 191"/>
          <p:cNvGrpSpPr>
            <a:grpSpLocks/>
          </p:cNvGrpSpPr>
          <p:nvPr/>
        </p:nvGrpSpPr>
        <p:grpSpPr bwMode="auto">
          <a:xfrm>
            <a:off x="1876425" y="1490663"/>
            <a:ext cx="630238" cy="547687"/>
            <a:chOff x="904" y="762"/>
            <a:chExt cx="397" cy="345"/>
          </a:xfrm>
        </p:grpSpPr>
        <p:sp>
          <p:nvSpPr>
            <p:cNvPr id="13395" name="Rectangle 186"/>
            <p:cNvSpPr>
              <a:spLocks noChangeArrowheads="1"/>
            </p:cNvSpPr>
            <p:nvPr/>
          </p:nvSpPr>
          <p:spPr bwMode="auto">
            <a:xfrm>
              <a:off x="904" y="762"/>
              <a:ext cx="250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3396" name="Text Box 187"/>
            <p:cNvSpPr txBox="1">
              <a:spLocks noChangeAspect="1" noChangeArrowheads="1"/>
            </p:cNvSpPr>
            <p:nvPr/>
          </p:nvSpPr>
          <p:spPr bwMode="auto">
            <a:xfrm>
              <a:off x="1042" y="876"/>
              <a:ext cx="25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sp>
        <p:nvSpPr>
          <p:cNvPr id="21714" name="Freeform 210"/>
          <p:cNvSpPr>
            <a:spLocks noChangeAspect="1"/>
          </p:cNvSpPr>
          <p:nvPr/>
        </p:nvSpPr>
        <p:spPr bwMode="auto">
          <a:xfrm>
            <a:off x="1112838" y="1798638"/>
            <a:ext cx="2641600" cy="533400"/>
          </a:xfrm>
          <a:custGeom>
            <a:avLst/>
            <a:gdLst>
              <a:gd name="T0" fmla="*/ 2147483647 w 1664"/>
              <a:gd name="T1" fmla="*/ 0 h 336"/>
              <a:gd name="T2" fmla="*/ 0 w 1664"/>
              <a:gd name="T3" fmla="*/ 2147483647 h 336"/>
              <a:gd name="T4" fmla="*/ 0 60000 65536"/>
              <a:gd name="T5" fmla="*/ 0 60000 65536"/>
              <a:gd name="T6" fmla="*/ 0 w 1664"/>
              <a:gd name="T7" fmla="*/ 0 h 336"/>
              <a:gd name="T8" fmla="*/ 1664 w 1664"/>
              <a:gd name="T9" fmla="*/ 336 h 336"/>
            </a:gdLst>
            <a:ahLst/>
            <a:cxnLst>
              <a:cxn ang="T4">
                <a:pos x="T0" y="T1"/>
              </a:cxn>
              <a:cxn ang="T5">
                <a:pos x="T2" y="T3"/>
              </a:cxn>
            </a:cxnLst>
            <a:rect l="T6" t="T7" r="T8" b="T9"/>
            <a:pathLst>
              <a:path w="1664" h="336">
                <a:moveTo>
                  <a:pt x="1664" y="0"/>
                </a:moveTo>
                <a:lnTo>
                  <a:pt x="0" y="336"/>
                </a:lnTo>
              </a:path>
            </a:pathLst>
          </a:custGeom>
          <a:noFill/>
          <a:ln w="190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grpSp>
        <p:nvGrpSpPr>
          <p:cNvPr id="9" name="Group 247"/>
          <p:cNvGrpSpPr>
            <a:grpSpLocks/>
          </p:cNvGrpSpPr>
          <p:nvPr/>
        </p:nvGrpSpPr>
        <p:grpSpPr bwMode="auto">
          <a:xfrm>
            <a:off x="2006600" y="2178050"/>
            <a:ext cx="550863" cy="1374775"/>
            <a:chOff x="1657" y="1407"/>
            <a:chExt cx="347" cy="866"/>
          </a:xfrm>
        </p:grpSpPr>
        <p:sp>
          <p:nvSpPr>
            <p:cNvPr id="13386" name="Line 215"/>
            <p:cNvSpPr>
              <a:spLocks noChangeAspect="1" noChangeShapeType="1"/>
            </p:cNvSpPr>
            <p:nvPr/>
          </p:nvSpPr>
          <p:spPr bwMode="auto">
            <a:xfrm>
              <a:off x="1963" y="1478"/>
              <a:ext cx="0" cy="770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3387" name="Oval 218"/>
            <p:cNvSpPr>
              <a:spLocks noChangeAspect="1" noChangeArrowheads="1"/>
            </p:cNvSpPr>
            <p:nvPr/>
          </p:nvSpPr>
          <p:spPr bwMode="auto">
            <a:xfrm flipV="1">
              <a:off x="1930" y="2201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3388" name="Oval 219"/>
            <p:cNvSpPr>
              <a:spLocks noChangeAspect="1" noChangeArrowheads="1"/>
            </p:cNvSpPr>
            <p:nvPr/>
          </p:nvSpPr>
          <p:spPr bwMode="auto">
            <a:xfrm flipV="1">
              <a:off x="1932" y="1434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3389" name="Group 232"/>
            <p:cNvGrpSpPr>
              <a:grpSpLocks/>
            </p:cNvGrpSpPr>
            <p:nvPr/>
          </p:nvGrpSpPr>
          <p:grpSpPr bwMode="auto">
            <a:xfrm>
              <a:off x="1657" y="1407"/>
              <a:ext cx="294" cy="408"/>
              <a:chOff x="980" y="2592"/>
              <a:chExt cx="294" cy="408"/>
            </a:xfrm>
          </p:grpSpPr>
          <p:sp>
            <p:nvSpPr>
              <p:cNvPr id="13393" name="Text Box 233"/>
              <p:cNvSpPr txBox="1">
                <a:spLocks noChangeAspect="1" noChangeArrowheads="1"/>
              </p:cNvSpPr>
              <p:nvPr/>
            </p:nvSpPr>
            <p:spPr bwMode="auto">
              <a:xfrm>
                <a:off x="980" y="2592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</a:p>
            </p:txBody>
          </p:sp>
          <p:sp>
            <p:nvSpPr>
              <p:cNvPr id="13394" name="Text Box 234"/>
              <p:cNvSpPr txBox="1">
                <a:spLocks noChangeAspect="1" noChangeArrowheads="1"/>
              </p:cNvSpPr>
              <p:nvPr/>
            </p:nvSpPr>
            <p:spPr bwMode="auto">
              <a:xfrm>
                <a:off x="1082" y="2712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</a:p>
            </p:txBody>
          </p:sp>
        </p:grpSp>
        <p:grpSp>
          <p:nvGrpSpPr>
            <p:cNvPr id="13390" name="Group 235"/>
            <p:cNvGrpSpPr>
              <a:grpSpLocks/>
            </p:cNvGrpSpPr>
            <p:nvPr/>
          </p:nvGrpSpPr>
          <p:grpSpPr bwMode="auto">
            <a:xfrm>
              <a:off x="1670" y="1826"/>
              <a:ext cx="294" cy="408"/>
              <a:chOff x="980" y="2592"/>
              <a:chExt cx="294" cy="408"/>
            </a:xfrm>
          </p:grpSpPr>
          <p:sp>
            <p:nvSpPr>
              <p:cNvPr id="13391" name="Text Box 236"/>
              <p:cNvSpPr txBox="1">
                <a:spLocks noChangeAspect="1" noChangeArrowheads="1"/>
              </p:cNvSpPr>
              <p:nvPr/>
            </p:nvSpPr>
            <p:spPr bwMode="auto">
              <a:xfrm>
                <a:off x="980" y="2592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</a:p>
            </p:txBody>
          </p:sp>
          <p:sp>
            <p:nvSpPr>
              <p:cNvPr id="13392" name="Text Box 237"/>
              <p:cNvSpPr txBox="1">
                <a:spLocks noChangeAspect="1" noChangeArrowheads="1"/>
              </p:cNvSpPr>
              <p:nvPr/>
            </p:nvSpPr>
            <p:spPr bwMode="auto">
              <a:xfrm>
                <a:off x="1082" y="2712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</a:p>
            </p:txBody>
          </p:sp>
        </p:grpSp>
      </p:grpSp>
      <p:grpSp>
        <p:nvGrpSpPr>
          <p:cNvPr id="12" name="Group 265"/>
          <p:cNvGrpSpPr>
            <a:grpSpLocks/>
          </p:cNvGrpSpPr>
          <p:nvPr/>
        </p:nvGrpSpPr>
        <p:grpSpPr bwMode="auto">
          <a:xfrm>
            <a:off x="2606675" y="1328738"/>
            <a:ext cx="466725" cy="2322512"/>
            <a:chOff x="1642" y="837"/>
            <a:chExt cx="294" cy="1463"/>
          </a:xfrm>
        </p:grpSpPr>
        <p:sp>
          <p:nvSpPr>
            <p:cNvPr id="13381" name="Line 211"/>
            <p:cNvSpPr>
              <a:spLocks noChangeAspect="1" noChangeShapeType="1"/>
            </p:cNvSpPr>
            <p:nvPr/>
          </p:nvSpPr>
          <p:spPr bwMode="auto">
            <a:xfrm>
              <a:off x="1759" y="1255"/>
              <a:ext cx="0" cy="1045"/>
            </a:xfrm>
            <a:prstGeom prst="line">
              <a:avLst/>
            </a:prstGeom>
            <a:noFill/>
            <a:ln w="19050">
              <a:solidFill>
                <a:schemeClr val="hlink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3382" name="Oval 217"/>
            <p:cNvSpPr>
              <a:spLocks noChangeAspect="1" noChangeArrowheads="1"/>
            </p:cNvSpPr>
            <p:nvPr/>
          </p:nvSpPr>
          <p:spPr bwMode="auto">
            <a:xfrm flipV="1">
              <a:off x="1728" y="1220"/>
              <a:ext cx="72" cy="72"/>
            </a:xfrm>
            <a:prstGeom prst="ellipse">
              <a:avLst/>
            </a:prstGeom>
            <a:solidFill>
              <a:schemeClr val="hlink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3383" name="Group 238"/>
            <p:cNvGrpSpPr>
              <a:grpSpLocks/>
            </p:cNvGrpSpPr>
            <p:nvPr/>
          </p:nvGrpSpPr>
          <p:grpSpPr bwMode="auto">
            <a:xfrm>
              <a:off x="1642" y="837"/>
              <a:ext cx="294" cy="408"/>
              <a:chOff x="980" y="2592"/>
              <a:chExt cx="294" cy="408"/>
            </a:xfrm>
          </p:grpSpPr>
          <p:sp>
            <p:nvSpPr>
              <p:cNvPr id="13384" name="Text Box 239"/>
              <p:cNvSpPr txBox="1">
                <a:spLocks noChangeAspect="1" noChangeArrowheads="1"/>
              </p:cNvSpPr>
              <p:nvPr/>
            </p:nvSpPr>
            <p:spPr bwMode="auto">
              <a:xfrm>
                <a:off x="980" y="2592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hlink"/>
                    </a:solidFill>
                    <a:latin typeface="GOST type B" pitchFamily="34" charset="0"/>
                  </a:rPr>
                  <a:t>3</a:t>
                </a:r>
              </a:p>
            </p:txBody>
          </p:sp>
          <p:sp>
            <p:nvSpPr>
              <p:cNvPr id="13385" name="Text Box 240"/>
              <p:cNvSpPr txBox="1">
                <a:spLocks noChangeAspect="1" noChangeArrowheads="1"/>
              </p:cNvSpPr>
              <p:nvPr/>
            </p:nvSpPr>
            <p:spPr bwMode="auto">
              <a:xfrm>
                <a:off x="1082" y="2712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chemeClr val="hlink"/>
                    </a:solidFill>
                    <a:latin typeface="GOST type B" pitchFamily="34" charset="0"/>
                  </a:rPr>
                  <a:t>2</a:t>
                </a:r>
              </a:p>
            </p:txBody>
          </p:sp>
        </p:grpSp>
      </p:grpSp>
      <p:grpSp>
        <p:nvGrpSpPr>
          <p:cNvPr id="14" name="Group 261"/>
          <p:cNvGrpSpPr>
            <a:grpSpLocks/>
          </p:cNvGrpSpPr>
          <p:nvPr/>
        </p:nvGrpSpPr>
        <p:grpSpPr bwMode="auto">
          <a:xfrm>
            <a:off x="1112838" y="3033713"/>
            <a:ext cx="2636837" cy="1462087"/>
            <a:chOff x="701" y="1911"/>
            <a:chExt cx="1661" cy="921"/>
          </a:xfrm>
        </p:grpSpPr>
        <p:sp>
          <p:nvSpPr>
            <p:cNvPr id="13376" name="Freeform 212"/>
            <p:cNvSpPr>
              <a:spLocks noChangeAspect="1"/>
            </p:cNvSpPr>
            <p:nvPr/>
          </p:nvSpPr>
          <p:spPr bwMode="auto">
            <a:xfrm>
              <a:off x="701" y="2003"/>
              <a:ext cx="1661" cy="829"/>
            </a:xfrm>
            <a:custGeom>
              <a:avLst/>
              <a:gdLst>
                <a:gd name="T0" fmla="*/ 1661 w 1661"/>
                <a:gd name="T1" fmla="*/ 0 h 829"/>
                <a:gd name="T2" fmla="*/ 0 w 1661"/>
                <a:gd name="T3" fmla="*/ 829 h 829"/>
                <a:gd name="T4" fmla="*/ 0 60000 65536"/>
                <a:gd name="T5" fmla="*/ 0 60000 65536"/>
                <a:gd name="T6" fmla="*/ 0 w 1661"/>
                <a:gd name="T7" fmla="*/ 0 h 829"/>
                <a:gd name="T8" fmla="*/ 1661 w 1661"/>
                <a:gd name="T9" fmla="*/ 829 h 829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1661" h="829">
                  <a:moveTo>
                    <a:pt x="1661" y="0"/>
                  </a:moveTo>
                  <a:lnTo>
                    <a:pt x="0" y="829"/>
                  </a:lnTo>
                </a:path>
              </a:pathLst>
            </a:custGeom>
            <a:noFill/>
            <a:ln w="19050">
              <a:solidFill>
                <a:schemeClr val="hlink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3377" name="Oval 222"/>
            <p:cNvSpPr>
              <a:spLocks noChangeAspect="1" noChangeArrowheads="1"/>
            </p:cNvSpPr>
            <p:nvPr/>
          </p:nvSpPr>
          <p:spPr bwMode="auto">
            <a:xfrm flipV="1">
              <a:off x="1719" y="2265"/>
              <a:ext cx="72" cy="72"/>
            </a:xfrm>
            <a:prstGeom prst="ellipse">
              <a:avLst/>
            </a:prstGeom>
            <a:solidFill>
              <a:schemeClr val="hlink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3378" name="Group 244"/>
            <p:cNvGrpSpPr>
              <a:grpSpLocks/>
            </p:cNvGrpSpPr>
            <p:nvPr/>
          </p:nvGrpSpPr>
          <p:grpSpPr bwMode="auto">
            <a:xfrm>
              <a:off x="1694" y="1911"/>
              <a:ext cx="294" cy="385"/>
              <a:chOff x="2087" y="1914"/>
              <a:chExt cx="294" cy="385"/>
            </a:xfrm>
          </p:grpSpPr>
          <p:sp>
            <p:nvSpPr>
              <p:cNvPr id="13379" name="Text Box 242"/>
              <p:cNvSpPr txBox="1">
                <a:spLocks noChangeAspect="1" noChangeArrowheads="1"/>
              </p:cNvSpPr>
              <p:nvPr/>
            </p:nvSpPr>
            <p:spPr bwMode="auto">
              <a:xfrm>
                <a:off x="2087" y="1914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hlink"/>
                    </a:solidFill>
                    <a:latin typeface="GOST type B" pitchFamily="34" charset="0"/>
                  </a:rPr>
                  <a:t>3</a:t>
                </a:r>
              </a:p>
            </p:txBody>
          </p:sp>
          <p:sp>
            <p:nvSpPr>
              <p:cNvPr id="13380" name="Text Box 243"/>
              <p:cNvSpPr txBox="1">
                <a:spLocks noChangeAspect="1" noChangeArrowheads="1"/>
              </p:cNvSpPr>
              <p:nvPr/>
            </p:nvSpPr>
            <p:spPr bwMode="auto">
              <a:xfrm>
                <a:off x="2189" y="2011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chemeClr val="hlink"/>
                    </a:solidFill>
                    <a:latin typeface="GOST type B" pitchFamily="34" charset="0"/>
                  </a:rPr>
                  <a:t>1</a:t>
                </a:r>
              </a:p>
            </p:txBody>
          </p:sp>
        </p:grpSp>
      </p:grpSp>
      <p:grpSp>
        <p:nvGrpSpPr>
          <p:cNvPr id="16" name="Group 251"/>
          <p:cNvGrpSpPr>
            <a:grpSpLocks/>
          </p:cNvGrpSpPr>
          <p:nvPr/>
        </p:nvGrpSpPr>
        <p:grpSpPr bwMode="auto">
          <a:xfrm>
            <a:off x="5432425" y="2019300"/>
            <a:ext cx="911225" cy="631825"/>
            <a:chOff x="3761" y="1355"/>
            <a:chExt cx="574" cy="398"/>
          </a:xfrm>
        </p:grpSpPr>
        <p:sp>
          <p:nvSpPr>
            <p:cNvPr id="21750" name="Rectangle 246"/>
            <p:cNvSpPr>
              <a:spLocks noChangeArrowheads="1"/>
            </p:cNvSpPr>
            <p:nvPr/>
          </p:nvSpPr>
          <p:spPr bwMode="auto">
            <a:xfrm>
              <a:off x="3761" y="1355"/>
              <a:ext cx="574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2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</a:t>
              </a:r>
              <a:r>
                <a:rPr lang="ru-RU" sz="32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endPara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endParaRPr>
            </a:p>
          </p:txBody>
        </p:sp>
        <p:sp>
          <p:nvSpPr>
            <p:cNvPr id="21753" name="Rectangle 249"/>
            <p:cNvSpPr>
              <a:spLocks noChangeArrowheads="1"/>
            </p:cNvSpPr>
            <p:nvPr/>
          </p:nvSpPr>
          <p:spPr bwMode="auto">
            <a:xfrm rot="-1575270">
              <a:off x="3926" y="1426"/>
              <a:ext cx="202" cy="3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ru-RU" sz="28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Symbol type B" pitchFamily="18" charset="2"/>
                  <a:sym typeface="Symbol" pitchFamily="18" charset="2"/>
                </a:rPr>
                <a:t></a:t>
              </a:r>
            </a:p>
          </p:txBody>
        </p:sp>
      </p:grpSp>
      <p:grpSp>
        <p:nvGrpSpPr>
          <p:cNvPr id="17" name="Group 245"/>
          <p:cNvGrpSpPr>
            <a:grpSpLocks/>
          </p:cNvGrpSpPr>
          <p:nvPr/>
        </p:nvGrpSpPr>
        <p:grpSpPr bwMode="auto">
          <a:xfrm>
            <a:off x="976313" y="1433513"/>
            <a:ext cx="544512" cy="2654300"/>
            <a:chOff x="1008" y="938"/>
            <a:chExt cx="343" cy="1672"/>
          </a:xfrm>
        </p:grpSpPr>
        <p:sp>
          <p:nvSpPr>
            <p:cNvPr id="13365" name="Line 214"/>
            <p:cNvSpPr>
              <a:spLocks noChangeAspect="1" noChangeShapeType="1"/>
            </p:cNvSpPr>
            <p:nvPr/>
          </p:nvSpPr>
          <p:spPr bwMode="auto">
            <a:xfrm>
              <a:off x="1314" y="1273"/>
              <a:ext cx="0" cy="1291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3366" name="Oval 216"/>
            <p:cNvSpPr>
              <a:spLocks noChangeAspect="1" noChangeArrowheads="1"/>
            </p:cNvSpPr>
            <p:nvPr/>
          </p:nvSpPr>
          <p:spPr bwMode="auto">
            <a:xfrm flipV="1">
              <a:off x="1272" y="1251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3367" name="Oval 221"/>
            <p:cNvSpPr>
              <a:spLocks noChangeAspect="1" noChangeArrowheads="1"/>
            </p:cNvSpPr>
            <p:nvPr/>
          </p:nvSpPr>
          <p:spPr bwMode="auto">
            <a:xfrm flipV="1">
              <a:off x="1279" y="2516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3368" name="Group 226"/>
            <p:cNvGrpSpPr>
              <a:grpSpLocks/>
            </p:cNvGrpSpPr>
            <p:nvPr/>
          </p:nvGrpSpPr>
          <p:grpSpPr bwMode="auto">
            <a:xfrm>
              <a:off x="1029" y="2202"/>
              <a:ext cx="294" cy="408"/>
              <a:chOff x="980" y="2592"/>
              <a:chExt cx="294" cy="408"/>
            </a:xfrm>
          </p:grpSpPr>
          <p:sp>
            <p:nvSpPr>
              <p:cNvPr id="13372" name="Text Box 227"/>
              <p:cNvSpPr txBox="1">
                <a:spLocks noChangeAspect="1" noChangeArrowheads="1"/>
              </p:cNvSpPr>
              <p:nvPr/>
            </p:nvSpPr>
            <p:spPr bwMode="auto">
              <a:xfrm>
                <a:off x="980" y="2592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3200" b="1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3373" name="Text Box 228"/>
              <p:cNvSpPr txBox="1">
                <a:spLocks noChangeAspect="1" noChangeArrowheads="1"/>
              </p:cNvSpPr>
              <p:nvPr/>
            </p:nvSpPr>
            <p:spPr bwMode="auto">
              <a:xfrm>
                <a:off x="1082" y="2712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</a:p>
            </p:txBody>
          </p:sp>
        </p:grpSp>
        <p:grpSp>
          <p:nvGrpSpPr>
            <p:cNvPr id="13369" name="Group 229"/>
            <p:cNvGrpSpPr>
              <a:grpSpLocks/>
            </p:cNvGrpSpPr>
            <p:nvPr/>
          </p:nvGrpSpPr>
          <p:grpSpPr bwMode="auto">
            <a:xfrm>
              <a:off x="1008" y="938"/>
              <a:ext cx="294" cy="408"/>
              <a:chOff x="980" y="2592"/>
              <a:chExt cx="294" cy="408"/>
            </a:xfrm>
          </p:grpSpPr>
          <p:sp>
            <p:nvSpPr>
              <p:cNvPr id="13370" name="Text Box 230"/>
              <p:cNvSpPr txBox="1">
                <a:spLocks noChangeAspect="1" noChangeArrowheads="1"/>
              </p:cNvSpPr>
              <p:nvPr/>
            </p:nvSpPr>
            <p:spPr bwMode="auto">
              <a:xfrm>
                <a:off x="980" y="2592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3200" b="1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3371" name="Text Box 231"/>
              <p:cNvSpPr txBox="1">
                <a:spLocks noChangeAspect="1" noChangeArrowheads="1"/>
              </p:cNvSpPr>
              <p:nvPr/>
            </p:nvSpPr>
            <p:spPr bwMode="auto">
              <a:xfrm>
                <a:off x="1082" y="2712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</a:p>
            </p:txBody>
          </p:sp>
        </p:grpSp>
      </p:grpSp>
      <p:sp>
        <p:nvSpPr>
          <p:cNvPr id="21759" name="Text Box 255"/>
          <p:cNvSpPr txBox="1">
            <a:spLocks noChangeArrowheads="1"/>
          </p:cNvSpPr>
          <p:nvPr/>
        </p:nvSpPr>
        <p:spPr bwMode="auto">
          <a:xfrm>
            <a:off x="4637088" y="923925"/>
            <a:ext cx="354012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1</a:t>
            </a:r>
          </a:p>
        </p:txBody>
      </p:sp>
      <p:grpSp>
        <p:nvGrpSpPr>
          <p:cNvPr id="20" name="Group 263"/>
          <p:cNvGrpSpPr>
            <a:grpSpLocks/>
          </p:cNvGrpSpPr>
          <p:nvPr/>
        </p:nvGrpSpPr>
        <p:grpSpPr bwMode="auto">
          <a:xfrm>
            <a:off x="4649788" y="2801938"/>
            <a:ext cx="3781425" cy="519112"/>
            <a:chOff x="2985" y="1631"/>
            <a:chExt cx="2382" cy="327"/>
          </a:xfrm>
        </p:grpSpPr>
        <p:sp>
          <p:nvSpPr>
            <p:cNvPr id="21760" name="Text Box 256"/>
            <p:cNvSpPr txBox="1">
              <a:spLocks noChangeArrowheads="1"/>
            </p:cNvSpPr>
            <p:nvPr/>
          </p:nvSpPr>
          <p:spPr bwMode="auto">
            <a:xfrm>
              <a:off x="2985" y="1634"/>
              <a:ext cx="223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en-US" sz="24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2</a:t>
              </a:r>
              <a:endParaRPr lang="ru-RU" sz="24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</a:endParaRPr>
            </a:p>
          </p:txBody>
        </p:sp>
        <p:sp>
          <p:nvSpPr>
            <p:cNvPr id="21762" name="Rectangle 258"/>
            <p:cNvSpPr>
              <a:spLocks noChangeArrowheads="1"/>
            </p:cNvSpPr>
            <p:nvPr/>
          </p:nvSpPr>
          <p:spPr bwMode="auto">
            <a:xfrm>
              <a:off x="3345" y="1631"/>
              <a:ext cx="2022" cy="3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en-US" sz="28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D</a:t>
              </a:r>
              <a:r>
                <a:rPr lang="en-US" sz="2800" b="1" baseline="-20000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2</a:t>
              </a:r>
              <a:r>
                <a:rPr lang="ru-RU" sz="2800" b="1" baseline="-20000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 </a:t>
              </a:r>
              <a:r>
                <a:rPr lang="en-US" sz="28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-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 ?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, </a:t>
              </a:r>
              <a:r>
                <a:rPr lang="ru-RU" sz="28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если </a:t>
              </a:r>
              <a:r>
                <a:rPr lang="en-US" sz="28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D</a:t>
              </a:r>
              <a:r>
                <a:rPr lang="ru-RU" sz="28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</a:t>
              </a:r>
              <a:endParaRPr lang="ru-RU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endParaRPr>
            </a:p>
          </p:txBody>
        </p:sp>
      </p:grpSp>
      <p:grpSp>
        <p:nvGrpSpPr>
          <p:cNvPr id="13343" name="Group 194"/>
          <p:cNvGrpSpPr>
            <a:grpSpLocks/>
          </p:cNvGrpSpPr>
          <p:nvPr/>
        </p:nvGrpSpPr>
        <p:grpSpPr bwMode="auto">
          <a:xfrm>
            <a:off x="619125" y="4187825"/>
            <a:ext cx="652463" cy="601663"/>
            <a:chOff x="655" y="2571"/>
            <a:chExt cx="411" cy="379"/>
          </a:xfrm>
        </p:grpSpPr>
        <p:sp>
          <p:nvSpPr>
            <p:cNvPr id="13361" name="Text Box 171"/>
            <p:cNvSpPr txBox="1">
              <a:spLocks noChangeAspect="1" noChangeArrowheads="1"/>
            </p:cNvSpPr>
            <p:nvPr/>
          </p:nvSpPr>
          <p:spPr bwMode="auto">
            <a:xfrm>
              <a:off x="655" y="2571"/>
              <a:ext cx="350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А</a:t>
              </a:r>
            </a:p>
          </p:txBody>
        </p:sp>
        <p:sp>
          <p:nvSpPr>
            <p:cNvPr id="13362" name="Text Box 172"/>
            <p:cNvSpPr txBox="1">
              <a:spLocks noChangeAspect="1" noChangeArrowheads="1"/>
            </p:cNvSpPr>
            <p:nvPr/>
          </p:nvSpPr>
          <p:spPr bwMode="auto">
            <a:xfrm>
              <a:off x="807" y="2719"/>
              <a:ext cx="25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sp>
        <p:nvSpPr>
          <p:cNvPr id="13344" name="Oval 195"/>
          <p:cNvSpPr>
            <a:spLocks noChangeAspect="1" noChangeArrowheads="1"/>
          </p:cNvSpPr>
          <p:nvPr/>
        </p:nvSpPr>
        <p:spPr bwMode="auto">
          <a:xfrm rot="5400000" flipV="1">
            <a:off x="1095375" y="4473575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1768" name="Rectangle 264"/>
          <p:cNvSpPr>
            <a:spLocks noChangeArrowheads="1"/>
          </p:cNvSpPr>
          <p:nvPr/>
        </p:nvSpPr>
        <p:spPr bwMode="auto">
          <a:xfrm>
            <a:off x="5183188" y="3895725"/>
            <a:ext cx="3960812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П</a:t>
            </a:r>
            <a:r>
              <a:rPr lang="en-US" sz="3200" b="1" baseline="-20000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2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: 3</a:t>
            </a:r>
            <a:r>
              <a:rPr lang="en-US" sz="3200" b="1" baseline="-20000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2 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</a:t>
            </a:r>
            <a:r>
              <a:rPr lang="en-US" sz="3200" b="1">
                <a:latin typeface="Symbol type B" pitchFamily="18" charset="2"/>
                <a:sym typeface="Symbol" pitchFamily="18" charset="2"/>
              </a:rPr>
              <a:t> </a:t>
            </a:r>
            <a:r>
              <a:rPr lang="en-US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C</a:t>
            </a:r>
            <a:r>
              <a:rPr lang="en-US" sz="3200" b="1" baseline="-20000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2</a:t>
            </a:r>
            <a:r>
              <a:rPr lang="en-US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B</a:t>
            </a:r>
            <a:r>
              <a:rPr lang="en-US" sz="3200" b="1" baseline="-20000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2</a:t>
            </a:r>
            <a:endParaRPr lang="ru-RU" sz="3200" b="1" baseline="-20000">
              <a:solidFill>
                <a:srgbClr val="CC33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</p:txBody>
      </p:sp>
      <p:sp>
        <p:nvSpPr>
          <p:cNvPr id="21772" name="Rectangle 268"/>
          <p:cNvSpPr>
            <a:spLocks noChangeArrowheads="1"/>
          </p:cNvSpPr>
          <p:nvPr/>
        </p:nvSpPr>
        <p:spPr bwMode="auto">
          <a:xfrm>
            <a:off x="5211763" y="925513"/>
            <a:ext cx="3209925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  <a:r>
              <a:rPr lang="ru-RU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,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2</a:t>
            </a:r>
            <a:r>
              <a:rPr lang="ru-RU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 </a:t>
            </a:r>
            <a:r>
              <a:rPr lang="en-US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-</a:t>
            </a:r>
            <a:r>
              <a:rPr lang="ru-RU" sz="2800" b="1">
                <a:solidFill>
                  <a:schemeClr val="accent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 </a:t>
            </a:r>
            <a:r>
              <a:rPr lang="ru-RU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?</a:t>
            </a:r>
            <a:endParaRPr lang="ru-RU" sz="2800" b="1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</p:txBody>
      </p:sp>
      <p:grpSp>
        <p:nvGrpSpPr>
          <p:cNvPr id="22" name="Group 278"/>
          <p:cNvGrpSpPr>
            <a:grpSpLocks/>
          </p:cNvGrpSpPr>
          <p:nvPr/>
        </p:nvGrpSpPr>
        <p:grpSpPr bwMode="auto">
          <a:xfrm>
            <a:off x="3687763" y="1246188"/>
            <a:ext cx="690562" cy="1928812"/>
            <a:chOff x="2323" y="785"/>
            <a:chExt cx="435" cy="1215"/>
          </a:xfrm>
        </p:grpSpPr>
        <p:sp>
          <p:nvSpPr>
            <p:cNvPr id="13356" name="Freeform 213"/>
            <p:cNvSpPr>
              <a:spLocks noChangeAspect="1"/>
            </p:cNvSpPr>
            <p:nvPr/>
          </p:nvSpPr>
          <p:spPr bwMode="auto">
            <a:xfrm>
              <a:off x="2362" y="1141"/>
              <a:ext cx="3" cy="859"/>
            </a:xfrm>
            <a:custGeom>
              <a:avLst/>
              <a:gdLst>
                <a:gd name="T0" fmla="*/ 3 w 3"/>
                <a:gd name="T1" fmla="*/ 0 h 859"/>
                <a:gd name="T2" fmla="*/ 0 w 3"/>
                <a:gd name="T3" fmla="*/ 859 h 859"/>
                <a:gd name="T4" fmla="*/ 0 60000 65536"/>
                <a:gd name="T5" fmla="*/ 0 60000 65536"/>
                <a:gd name="T6" fmla="*/ 0 w 3"/>
                <a:gd name="T7" fmla="*/ 0 h 859"/>
                <a:gd name="T8" fmla="*/ 3 w 3"/>
                <a:gd name="T9" fmla="*/ 859 h 859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3" h="859">
                  <a:moveTo>
                    <a:pt x="3" y="0"/>
                  </a:moveTo>
                  <a:lnTo>
                    <a:pt x="0" y="859"/>
                  </a:lnTo>
                </a:path>
              </a:pathLst>
            </a:cu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3357" name="Oval 220"/>
            <p:cNvSpPr>
              <a:spLocks noChangeAspect="1" noChangeArrowheads="1"/>
            </p:cNvSpPr>
            <p:nvPr/>
          </p:nvSpPr>
          <p:spPr bwMode="auto">
            <a:xfrm flipV="1">
              <a:off x="2323" y="1099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3358" name="Group 270"/>
            <p:cNvGrpSpPr>
              <a:grpSpLocks/>
            </p:cNvGrpSpPr>
            <p:nvPr/>
          </p:nvGrpSpPr>
          <p:grpSpPr bwMode="auto">
            <a:xfrm>
              <a:off x="2347" y="785"/>
              <a:ext cx="411" cy="379"/>
              <a:chOff x="655" y="2571"/>
              <a:chExt cx="411" cy="379"/>
            </a:xfrm>
          </p:grpSpPr>
          <p:sp>
            <p:nvSpPr>
              <p:cNvPr id="13359" name="Text Box 271"/>
              <p:cNvSpPr txBox="1">
                <a:spLocks noChangeAspect="1" noChangeArrowheads="1"/>
              </p:cNvSpPr>
              <p:nvPr/>
            </p:nvSpPr>
            <p:spPr bwMode="auto">
              <a:xfrm>
                <a:off x="655" y="2571"/>
                <a:ext cx="350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chemeClr val="accent2"/>
                    </a:solidFill>
                    <a:latin typeface="GOST type B" pitchFamily="34" charset="0"/>
                  </a:rPr>
                  <a:t>D</a:t>
                </a:r>
                <a:endParaRPr lang="ru-RU" sz="3200" b="1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3360" name="Text Box 272"/>
              <p:cNvSpPr txBox="1">
                <a:spLocks noChangeAspect="1" noChangeArrowheads="1"/>
              </p:cNvSpPr>
              <p:nvPr/>
            </p:nvSpPr>
            <p:spPr bwMode="auto">
              <a:xfrm>
                <a:off x="807" y="2719"/>
                <a:ext cx="259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</p:grpSp>
      <p:sp>
        <p:nvSpPr>
          <p:cNvPr id="21778" name="Rectangle 274"/>
          <p:cNvSpPr>
            <a:spLocks noChangeArrowheads="1"/>
          </p:cNvSpPr>
          <p:nvPr/>
        </p:nvSpPr>
        <p:spPr bwMode="auto">
          <a:xfrm>
            <a:off x="5807075" y="4371975"/>
            <a:ext cx="271145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А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2</a:t>
            </a:r>
            <a:r>
              <a:rPr lang="en-US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Symbol" pitchFamily="18" charset="2"/>
              </a:rPr>
              <a:t>И</a:t>
            </a:r>
            <a:r>
              <a:rPr lang="en-US" sz="3200" b="1">
                <a:solidFill>
                  <a:srgbClr val="CC0099"/>
                </a:solidFill>
                <a:latin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</a:rPr>
              <a:t>3</a:t>
            </a:r>
            <a:r>
              <a:rPr lang="ru-RU" sz="3200" b="1" baseline="-20000">
                <a:solidFill>
                  <a:srgbClr val="CC0099"/>
                </a:solidFill>
                <a:latin typeface="GOST type B" pitchFamily="34" charset="0"/>
              </a:rPr>
              <a:t>2</a:t>
            </a:r>
            <a:endParaRPr lang="ru-RU" sz="3200" b="1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</p:txBody>
      </p:sp>
      <p:sp>
        <p:nvSpPr>
          <p:cNvPr id="21781" name="Rectangle 277"/>
          <p:cNvSpPr>
            <a:spLocks noChangeArrowheads="1"/>
          </p:cNvSpPr>
          <p:nvPr/>
        </p:nvSpPr>
        <p:spPr bwMode="auto">
          <a:xfrm>
            <a:off x="5807075" y="4846638"/>
            <a:ext cx="2711450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D</a:t>
            </a:r>
            <a:r>
              <a:rPr lang="en-US" sz="3200" b="1" baseline="-20000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2 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</a:t>
            </a:r>
            <a:r>
              <a:rPr lang="en-US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А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2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</a:rPr>
              <a:t>3</a:t>
            </a:r>
            <a:r>
              <a:rPr lang="ru-RU" sz="3200" b="1" baseline="-20000">
                <a:solidFill>
                  <a:srgbClr val="CC0099"/>
                </a:solidFill>
                <a:latin typeface="GOST type B" pitchFamily="34" charset="0"/>
              </a:rPr>
              <a:t>2</a:t>
            </a:r>
            <a:endParaRPr lang="ru-RU" sz="3200" b="1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</p:txBody>
      </p:sp>
      <p:grpSp>
        <p:nvGrpSpPr>
          <p:cNvPr id="24" name="Group 262"/>
          <p:cNvGrpSpPr>
            <a:grpSpLocks/>
          </p:cNvGrpSpPr>
          <p:nvPr/>
        </p:nvGrpSpPr>
        <p:grpSpPr bwMode="auto">
          <a:xfrm>
            <a:off x="3675063" y="2841625"/>
            <a:ext cx="703262" cy="601663"/>
            <a:chOff x="2315" y="1790"/>
            <a:chExt cx="443" cy="379"/>
          </a:xfrm>
        </p:grpSpPr>
        <p:grpSp>
          <p:nvGrpSpPr>
            <p:cNvPr id="13352" name="Group 252"/>
            <p:cNvGrpSpPr>
              <a:grpSpLocks/>
            </p:cNvGrpSpPr>
            <p:nvPr/>
          </p:nvGrpSpPr>
          <p:grpSpPr bwMode="auto">
            <a:xfrm>
              <a:off x="2347" y="1790"/>
              <a:ext cx="411" cy="379"/>
              <a:chOff x="655" y="2571"/>
              <a:chExt cx="411" cy="379"/>
            </a:xfrm>
          </p:grpSpPr>
          <p:sp>
            <p:nvSpPr>
              <p:cNvPr id="13354" name="Text Box 253"/>
              <p:cNvSpPr txBox="1">
                <a:spLocks noChangeAspect="1" noChangeArrowheads="1"/>
              </p:cNvSpPr>
              <p:nvPr/>
            </p:nvSpPr>
            <p:spPr bwMode="auto">
              <a:xfrm>
                <a:off x="655" y="2571"/>
                <a:ext cx="350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chemeClr val="accent2"/>
                    </a:solidFill>
                    <a:latin typeface="GOST type B" pitchFamily="34" charset="0"/>
                  </a:rPr>
                  <a:t>D</a:t>
                </a:r>
                <a:endParaRPr lang="ru-RU" sz="3200" b="1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3355" name="Text Box 254"/>
              <p:cNvSpPr txBox="1">
                <a:spLocks noChangeAspect="1" noChangeArrowheads="1"/>
              </p:cNvSpPr>
              <p:nvPr/>
            </p:nvSpPr>
            <p:spPr bwMode="auto">
              <a:xfrm>
                <a:off x="807" y="2719"/>
                <a:ext cx="259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3353" name="Oval 223"/>
            <p:cNvSpPr>
              <a:spLocks noChangeAspect="1" noChangeArrowheads="1"/>
            </p:cNvSpPr>
            <p:nvPr/>
          </p:nvSpPr>
          <p:spPr bwMode="auto">
            <a:xfrm flipV="1">
              <a:off x="2315" y="1964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13351" name="Oval 189"/>
          <p:cNvSpPr>
            <a:spLocks noChangeAspect="1" noChangeArrowheads="1"/>
          </p:cNvSpPr>
          <p:nvPr/>
        </p:nvSpPr>
        <p:spPr bwMode="auto">
          <a:xfrm rot="5400000" flipV="1">
            <a:off x="1100138" y="2305050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3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0"/>
                                        <p:tgtEl>
                                          <p:spTgt spid="215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18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3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3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2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2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 nodeType="clickPar">
                      <p:stCondLst>
                        <p:cond delay="indefinite"/>
                      </p:stCondLst>
                      <p:childTnLst>
                        <p:par>
                          <p:cTn id="3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2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4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5000"/>
                                        <p:tgtEl>
                                          <p:spTgt spid="215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18" presetClass="entr" presetSubtype="3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43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4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0"/>
                                        <p:tgtEl>
                                          <p:spTgt spid="217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18" presetClass="entr" presetSubtype="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52" dur="500"/>
                                        <p:tgtEl>
                                          <p:spTgt spid="217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5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6" dur="5000"/>
                                        <p:tgtEl>
                                          <p:spTgt spid="217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 nodeType="clickPar">
                      <p:stCondLst>
                        <p:cond delay="indefinite"/>
                      </p:stCondLst>
                      <p:childTnLst>
                        <p:par>
                          <p:cTn id="5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9" presetID="18" presetClass="entr" presetSubtype="3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61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5" dur="5000"/>
                                        <p:tgtEl>
                                          <p:spTgt spid="217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79" grpId="0"/>
      <p:bldP spid="21580" grpId="0"/>
      <p:bldP spid="21714" grpId="0" animBg="1"/>
      <p:bldP spid="21768" grpId="0"/>
      <p:bldP spid="21778" grpId="0"/>
      <p:bldP spid="21781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650875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0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Принадлежность прямой и точки  плоскости</a:t>
            </a:r>
          </a:p>
        </p:txBody>
      </p:sp>
      <p:sp>
        <p:nvSpPr>
          <p:cNvPr id="14339" name="Text Box 3"/>
          <p:cNvSpPr txBox="1">
            <a:spLocks noChangeArrowheads="1"/>
          </p:cNvSpPr>
          <p:nvPr/>
        </p:nvSpPr>
        <p:spPr bwMode="auto">
          <a:xfrm>
            <a:off x="390525" y="5667375"/>
            <a:ext cx="8753475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342900" indent="-342900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 b="1">
                <a:solidFill>
                  <a:srgbClr val="800080"/>
                </a:solidFill>
              </a:rPr>
              <a:t>Если плоскость занимает проецирующее положение, то соответствующие проекции всех точек и прямых данной плоскости совпадают с ее следом. </a:t>
            </a:r>
          </a:p>
          <a:p>
            <a:pPr eaLnBrk="1" hangingPunct="1"/>
            <a:r>
              <a:rPr lang="ru-RU" b="1">
                <a:solidFill>
                  <a:srgbClr val="800080"/>
                </a:solidFill>
              </a:rPr>
              <a:t>Это собирательное свойство проецирующих плоскостей</a:t>
            </a:r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992188" y="3963988"/>
            <a:ext cx="1260475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 </a:t>
            </a:r>
            <a:r>
              <a:rPr lang="ru-RU" sz="3200" b="1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</a:t>
            </a:r>
            <a:r>
              <a:rPr lang="ru-RU" sz="320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 </a:t>
            </a:r>
            <a:r>
              <a:rPr lang="ru-RU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</a:p>
        </p:txBody>
      </p:sp>
      <p:sp>
        <p:nvSpPr>
          <p:cNvPr id="14341" name="Line 5"/>
          <p:cNvSpPr>
            <a:spLocks noChangeShapeType="1"/>
          </p:cNvSpPr>
          <p:nvPr/>
        </p:nvSpPr>
        <p:spPr bwMode="auto">
          <a:xfrm flipH="1">
            <a:off x="785813" y="2414588"/>
            <a:ext cx="2644775" cy="0"/>
          </a:xfrm>
          <a:prstGeom prst="line">
            <a:avLst/>
          </a:prstGeom>
          <a:noFill/>
          <a:ln w="19050">
            <a:solidFill>
              <a:srgbClr val="000000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4342" name="Text Box 6"/>
          <p:cNvSpPr txBox="1">
            <a:spLocks noChangeAspect="1" noChangeArrowheads="1"/>
          </p:cNvSpPr>
          <p:nvPr/>
        </p:nvSpPr>
        <p:spPr bwMode="auto">
          <a:xfrm>
            <a:off x="704850" y="2322513"/>
            <a:ext cx="3302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x</a:t>
            </a:r>
            <a:endParaRPr lang="ru-RU" i="1">
              <a:latin typeface="GOST type B" pitchFamily="34" charset="0"/>
            </a:endParaRPr>
          </a:p>
        </p:txBody>
      </p:sp>
      <p:sp>
        <p:nvSpPr>
          <p:cNvPr id="14343" name="Line 7"/>
          <p:cNvSpPr>
            <a:spLocks noChangeShapeType="1"/>
          </p:cNvSpPr>
          <p:nvPr/>
        </p:nvSpPr>
        <p:spPr bwMode="auto">
          <a:xfrm>
            <a:off x="1439863" y="2413000"/>
            <a:ext cx="1905000" cy="1698625"/>
          </a:xfrm>
          <a:prstGeom prst="line">
            <a:avLst/>
          </a:prstGeom>
          <a:noFill/>
          <a:ln w="31750">
            <a:solidFill>
              <a:srgbClr val="FF33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4344" name="Line 8"/>
          <p:cNvSpPr>
            <a:spLocks noChangeShapeType="1"/>
          </p:cNvSpPr>
          <p:nvPr/>
        </p:nvSpPr>
        <p:spPr bwMode="auto">
          <a:xfrm flipH="1" flipV="1">
            <a:off x="1438275" y="1104900"/>
            <a:ext cx="1588" cy="1300163"/>
          </a:xfrm>
          <a:prstGeom prst="line">
            <a:avLst/>
          </a:prstGeom>
          <a:noFill/>
          <a:ln w="31750">
            <a:solidFill>
              <a:srgbClr val="FF33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4345" name="Oval 9"/>
          <p:cNvSpPr>
            <a:spLocks noChangeAspect="1" noChangeArrowheads="1"/>
          </p:cNvSpPr>
          <p:nvPr/>
        </p:nvSpPr>
        <p:spPr bwMode="auto">
          <a:xfrm>
            <a:off x="1414463" y="2384425"/>
            <a:ext cx="53975" cy="53975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4346" name="Group 10"/>
          <p:cNvGrpSpPr>
            <a:grpSpLocks/>
          </p:cNvGrpSpPr>
          <p:nvPr/>
        </p:nvGrpSpPr>
        <p:grpSpPr bwMode="auto">
          <a:xfrm>
            <a:off x="2644775" y="3775075"/>
            <a:ext cx="519113" cy="588963"/>
            <a:chOff x="4766" y="2225"/>
            <a:chExt cx="327" cy="371"/>
          </a:xfrm>
        </p:grpSpPr>
        <p:sp>
          <p:nvSpPr>
            <p:cNvPr id="14444" name="Rectangle 11"/>
            <p:cNvSpPr>
              <a:spLocks noChangeArrowheads="1"/>
            </p:cNvSpPr>
            <p:nvPr/>
          </p:nvSpPr>
          <p:spPr bwMode="auto">
            <a:xfrm>
              <a:off x="4766" y="2225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4445" name="Text Box 12"/>
            <p:cNvSpPr txBox="1">
              <a:spLocks noChangeAspect="1" noChangeArrowheads="1"/>
            </p:cNvSpPr>
            <p:nvPr/>
          </p:nvSpPr>
          <p:spPr bwMode="auto">
            <a:xfrm>
              <a:off x="4901" y="2365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4347" name="Group 13"/>
          <p:cNvGrpSpPr>
            <a:grpSpLocks/>
          </p:cNvGrpSpPr>
          <p:nvPr/>
        </p:nvGrpSpPr>
        <p:grpSpPr bwMode="auto">
          <a:xfrm>
            <a:off x="850900" y="1258888"/>
            <a:ext cx="550863" cy="544512"/>
            <a:chOff x="4287" y="1544"/>
            <a:chExt cx="347" cy="343"/>
          </a:xfrm>
        </p:grpSpPr>
        <p:sp>
          <p:nvSpPr>
            <p:cNvPr id="14442" name="Rectangle 14"/>
            <p:cNvSpPr>
              <a:spLocks noChangeArrowheads="1"/>
            </p:cNvSpPr>
            <p:nvPr/>
          </p:nvSpPr>
          <p:spPr bwMode="auto">
            <a:xfrm>
              <a:off x="4287" y="1544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4443" name="Text Box 15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4348" name="Group 16"/>
          <p:cNvGrpSpPr>
            <a:grpSpLocks/>
          </p:cNvGrpSpPr>
          <p:nvPr/>
        </p:nvGrpSpPr>
        <p:grpSpPr bwMode="auto">
          <a:xfrm>
            <a:off x="984250" y="2338388"/>
            <a:ext cx="550863" cy="544512"/>
            <a:chOff x="4287" y="1544"/>
            <a:chExt cx="347" cy="343"/>
          </a:xfrm>
        </p:grpSpPr>
        <p:sp>
          <p:nvSpPr>
            <p:cNvPr id="14440" name="Rectangle 17"/>
            <p:cNvSpPr>
              <a:spLocks noChangeArrowheads="1"/>
            </p:cNvSpPr>
            <p:nvPr/>
          </p:nvSpPr>
          <p:spPr bwMode="auto">
            <a:xfrm>
              <a:off x="4287" y="1544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4441" name="Text Box 18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х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5" name="Group 90"/>
          <p:cNvGrpSpPr>
            <a:grpSpLocks/>
          </p:cNvGrpSpPr>
          <p:nvPr/>
        </p:nvGrpSpPr>
        <p:grpSpPr bwMode="auto">
          <a:xfrm>
            <a:off x="479425" y="4410075"/>
            <a:ext cx="2841625" cy="581025"/>
            <a:chOff x="3273" y="825"/>
            <a:chExt cx="1790" cy="366"/>
          </a:xfrm>
        </p:grpSpPr>
        <p:sp>
          <p:nvSpPr>
            <p:cNvPr id="23571" name="Rectangle 19"/>
            <p:cNvSpPr>
              <a:spLocks noChangeArrowheads="1"/>
            </p:cNvSpPr>
            <p:nvPr/>
          </p:nvSpPr>
          <p:spPr bwMode="auto">
            <a:xfrm>
              <a:off x="3273" y="826"/>
              <a:ext cx="834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en-US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A</a:t>
              </a:r>
              <a:r>
                <a:rPr lang="ru-RU" sz="3200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1 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Symbol type B" pitchFamily="18" charset="2"/>
                  <a:sym typeface="Symbol" pitchFamily="18" charset="2"/>
                </a:rPr>
                <a:t></a:t>
              </a:r>
              <a:r>
                <a:rPr lang="ru-RU">
                  <a:latin typeface="Symbol type B" pitchFamily="18" charset="2"/>
                  <a:sym typeface="Symbol" pitchFamily="18" charset="2"/>
                </a:rPr>
                <a:t> 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en-US" sz="3200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1</a:t>
              </a:r>
              <a:endPara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endParaRPr>
            </a:p>
          </p:txBody>
        </p:sp>
        <p:sp>
          <p:nvSpPr>
            <p:cNvPr id="23574" name="Rectangle 22"/>
            <p:cNvSpPr>
              <a:spLocks noChangeArrowheads="1"/>
            </p:cNvSpPr>
            <p:nvPr/>
          </p:nvSpPr>
          <p:spPr bwMode="auto">
            <a:xfrm>
              <a:off x="4115" y="825"/>
              <a:ext cx="948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C0099"/>
                  </a:solidFill>
                  <a:latin typeface="Symbol type B" pitchFamily="18" charset="2"/>
                  <a:sym typeface="Symbol" pitchFamily="18" charset="2"/>
                </a:rPr>
                <a:t></a:t>
              </a:r>
              <a:r>
                <a:rPr lang="ru-RU" sz="3200">
                  <a:latin typeface="Symbol type B" pitchFamily="18" charset="2"/>
                  <a:sym typeface="Symbol" pitchFamily="18" charset="2"/>
                </a:rPr>
                <a:t> </a:t>
              </a:r>
              <a:r>
                <a:rPr lang="ru-RU" sz="32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А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Symbol type B" pitchFamily="18" charset="2"/>
                  <a:sym typeface="Symbol" pitchFamily="18" charset="2"/>
                </a:rPr>
                <a:t>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</a:p>
          </p:txBody>
        </p:sp>
      </p:grpSp>
      <p:grpSp>
        <p:nvGrpSpPr>
          <p:cNvPr id="6" name="Group 163"/>
          <p:cNvGrpSpPr>
            <a:grpSpLocks/>
          </p:cNvGrpSpPr>
          <p:nvPr/>
        </p:nvGrpSpPr>
        <p:grpSpPr bwMode="auto">
          <a:xfrm>
            <a:off x="1968500" y="1046163"/>
            <a:ext cx="1577975" cy="2882900"/>
            <a:chOff x="1240" y="659"/>
            <a:chExt cx="994" cy="1816"/>
          </a:xfrm>
        </p:grpSpPr>
        <p:sp>
          <p:nvSpPr>
            <p:cNvPr id="14418" name="Line 26"/>
            <p:cNvSpPr>
              <a:spLocks noChangeAspect="1" noChangeShapeType="1"/>
            </p:cNvSpPr>
            <p:nvPr/>
          </p:nvSpPr>
          <p:spPr bwMode="auto">
            <a:xfrm>
              <a:off x="1894" y="1438"/>
              <a:ext cx="0" cy="953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419" name="Line 27"/>
            <p:cNvSpPr>
              <a:spLocks noChangeShapeType="1"/>
            </p:cNvSpPr>
            <p:nvPr/>
          </p:nvSpPr>
          <p:spPr bwMode="auto">
            <a:xfrm>
              <a:off x="1435" y="1987"/>
              <a:ext cx="465" cy="416"/>
            </a:xfrm>
            <a:prstGeom prst="line">
              <a:avLst/>
            </a:prstGeom>
            <a:noFill/>
            <a:ln w="317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4420" name="Line 28"/>
            <p:cNvSpPr>
              <a:spLocks noChangeAspect="1" noChangeShapeType="1"/>
            </p:cNvSpPr>
            <p:nvPr/>
          </p:nvSpPr>
          <p:spPr bwMode="auto">
            <a:xfrm>
              <a:off x="1441" y="957"/>
              <a:ext cx="0" cy="102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421" name="Line 29"/>
            <p:cNvSpPr>
              <a:spLocks noChangeShapeType="1"/>
            </p:cNvSpPr>
            <p:nvPr/>
          </p:nvSpPr>
          <p:spPr bwMode="auto">
            <a:xfrm>
              <a:off x="1444" y="964"/>
              <a:ext cx="456" cy="482"/>
            </a:xfrm>
            <a:prstGeom prst="line">
              <a:avLst/>
            </a:prstGeom>
            <a:noFill/>
            <a:ln w="317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4422" name="Oval 30"/>
            <p:cNvSpPr>
              <a:spLocks noChangeAspect="1" noChangeArrowheads="1"/>
            </p:cNvSpPr>
            <p:nvPr/>
          </p:nvSpPr>
          <p:spPr bwMode="auto">
            <a:xfrm flipV="1">
              <a:off x="1408" y="933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423" name="Oval 31"/>
            <p:cNvSpPr>
              <a:spLocks noChangeAspect="1" noChangeArrowheads="1"/>
            </p:cNvSpPr>
            <p:nvPr/>
          </p:nvSpPr>
          <p:spPr bwMode="auto">
            <a:xfrm flipV="1">
              <a:off x="1403" y="1955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424" name="Oval 32"/>
            <p:cNvSpPr>
              <a:spLocks noChangeAspect="1" noChangeArrowheads="1"/>
            </p:cNvSpPr>
            <p:nvPr/>
          </p:nvSpPr>
          <p:spPr bwMode="auto">
            <a:xfrm flipV="1">
              <a:off x="1859" y="1406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425" name="Oval 33"/>
            <p:cNvSpPr>
              <a:spLocks noChangeAspect="1" noChangeArrowheads="1"/>
            </p:cNvSpPr>
            <p:nvPr/>
          </p:nvSpPr>
          <p:spPr bwMode="auto">
            <a:xfrm flipV="1">
              <a:off x="1865" y="2361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4426" name="Group 34"/>
            <p:cNvGrpSpPr>
              <a:grpSpLocks/>
            </p:cNvGrpSpPr>
            <p:nvPr/>
          </p:nvGrpSpPr>
          <p:grpSpPr bwMode="auto">
            <a:xfrm>
              <a:off x="1415" y="659"/>
              <a:ext cx="352" cy="400"/>
              <a:chOff x="1200" y="1488"/>
              <a:chExt cx="352" cy="400"/>
            </a:xfrm>
          </p:grpSpPr>
          <p:sp>
            <p:nvSpPr>
              <p:cNvPr id="14436" name="Text Box 35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М</a:t>
                </a:r>
              </a:p>
            </p:txBody>
          </p:sp>
          <p:sp>
            <p:nvSpPr>
              <p:cNvPr id="14437" name="Text Box 36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4427" name="Group 37"/>
            <p:cNvGrpSpPr>
              <a:grpSpLocks/>
            </p:cNvGrpSpPr>
            <p:nvPr/>
          </p:nvGrpSpPr>
          <p:grpSpPr bwMode="auto">
            <a:xfrm>
              <a:off x="1882" y="2075"/>
              <a:ext cx="352" cy="400"/>
              <a:chOff x="1200" y="1488"/>
              <a:chExt cx="352" cy="400"/>
            </a:xfrm>
          </p:grpSpPr>
          <p:sp>
            <p:nvSpPr>
              <p:cNvPr id="14434" name="Text Box 38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chemeClr val="accent2"/>
                    </a:solidFill>
                    <a:latin typeface="GOST type B" pitchFamily="34" charset="0"/>
                  </a:rPr>
                  <a:t>N</a:t>
                </a:r>
                <a:endParaRPr lang="ru-RU" sz="3200" b="1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4435" name="Text Box 39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4428" name="Group 41"/>
            <p:cNvGrpSpPr>
              <a:grpSpLocks/>
            </p:cNvGrpSpPr>
            <p:nvPr/>
          </p:nvGrpSpPr>
          <p:grpSpPr bwMode="auto">
            <a:xfrm>
              <a:off x="1842" y="1101"/>
              <a:ext cx="352" cy="400"/>
              <a:chOff x="1200" y="1488"/>
              <a:chExt cx="352" cy="400"/>
            </a:xfrm>
          </p:grpSpPr>
          <p:sp>
            <p:nvSpPr>
              <p:cNvPr id="14432" name="Text Box 42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chemeClr val="accent2"/>
                    </a:solidFill>
                    <a:latin typeface="GOST type B" pitchFamily="34" charset="0"/>
                  </a:rPr>
                  <a:t>N</a:t>
                </a:r>
                <a:endParaRPr lang="ru-RU" sz="3200" b="1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4433" name="Text Box 43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4429" name="Group 47"/>
            <p:cNvGrpSpPr>
              <a:grpSpLocks/>
            </p:cNvGrpSpPr>
            <p:nvPr/>
          </p:nvGrpSpPr>
          <p:grpSpPr bwMode="auto">
            <a:xfrm>
              <a:off x="1240" y="1969"/>
              <a:ext cx="352" cy="400"/>
              <a:chOff x="1200" y="1488"/>
              <a:chExt cx="352" cy="400"/>
            </a:xfrm>
          </p:grpSpPr>
          <p:sp>
            <p:nvSpPr>
              <p:cNvPr id="14430" name="Text Box 48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М</a:t>
                </a:r>
              </a:p>
            </p:txBody>
          </p:sp>
          <p:sp>
            <p:nvSpPr>
              <p:cNvPr id="14431" name="Text Box 49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11" name="Group 162"/>
          <p:cNvGrpSpPr>
            <a:grpSpLocks/>
          </p:cNvGrpSpPr>
          <p:nvPr/>
        </p:nvGrpSpPr>
        <p:grpSpPr bwMode="auto">
          <a:xfrm>
            <a:off x="1393825" y="1127125"/>
            <a:ext cx="731838" cy="2124075"/>
            <a:chOff x="878" y="710"/>
            <a:chExt cx="461" cy="1338"/>
          </a:xfrm>
        </p:grpSpPr>
        <p:grpSp>
          <p:nvGrpSpPr>
            <p:cNvPr id="14409" name="Group 54"/>
            <p:cNvGrpSpPr>
              <a:grpSpLocks/>
            </p:cNvGrpSpPr>
            <p:nvPr/>
          </p:nvGrpSpPr>
          <p:grpSpPr bwMode="auto">
            <a:xfrm>
              <a:off x="878" y="1648"/>
              <a:ext cx="352" cy="400"/>
              <a:chOff x="1200" y="1488"/>
              <a:chExt cx="352" cy="400"/>
            </a:xfrm>
          </p:grpSpPr>
          <p:sp>
            <p:nvSpPr>
              <p:cNvPr id="14416" name="Text Box 55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14417" name="Text Box 56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4410" name="Group 58"/>
            <p:cNvGrpSpPr>
              <a:grpSpLocks/>
            </p:cNvGrpSpPr>
            <p:nvPr/>
          </p:nvGrpSpPr>
          <p:grpSpPr bwMode="auto">
            <a:xfrm>
              <a:off x="987" y="710"/>
              <a:ext cx="352" cy="400"/>
              <a:chOff x="1200" y="1488"/>
              <a:chExt cx="352" cy="400"/>
            </a:xfrm>
          </p:grpSpPr>
          <p:sp>
            <p:nvSpPr>
              <p:cNvPr id="14414" name="Text Box 59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14415" name="Text Box 60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4411" name="Line 61"/>
            <p:cNvSpPr>
              <a:spLocks noChangeAspect="1" noChangeShapeType="1"/>
            </p:cNvSpPr>
            <p:nvPr/>
          </p:nvSpPr>
          <p:spPr bwMode="auto">
            <a:xfrm flipV="1">
              <a:off x="1191" y="1111"/>
              <a:ext cx="0" cy="665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412" name="Oval 62"/>
            <p:cNvSpPr>
              <a:spLocks noChangeAspect="1" noChangeArrowheads="1"/>
            </p:cNvSpPr>
            <p:nvPr/>
          </p:nvSpPr>
          <p:spPr bwMode="auto">
            <a:xfrm flipV="1">
              <a:off x="1156" y="1739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413" name="Oval 63"/>
            <p:cNvSpPr>
              <a:spLocks noChangeAspect="1" noChangeArrowheads="1"/>
            </p:cNvSpPr>
            <p:nvPr/>
          </p:nvSpPr>
          <p:spPr bwMode="auto">
            <a:xfrm flipV="1">
              <a:off x="1154" y="1069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14" name="Group 89"/>
          <p:cNvGrpSpPr>
            <a:grpSpLocks/>
          </p:cNvGrpSpPr>
          <p:nvPr/>
        </p:nvGrpSpPr>
        <p:grpSpPr bwMode="auto">
          <a:xfrm>
            <a:off x="433388" y="4856163"/>
            <a:ext cx="3276600" cy="579437"/>
            <a:chOff x="3083" y="1724"/>
            <a:chExt cx="2064" cy="365"/>
          </a:xfrm>
        </p:grpSpPr>
        <p:sp>
          <p:nvSpPr>
            <p:cNvPr id="23635" name="Rectangle 83"/>
            <p:cNvSpPr>
              <a:spLocks noChangeArrowheads="1"/>
            </p:cNvSpPr>
            <p:nvPr/>
          </p:nvSpPr>
          <p:spPr bwMode="auto">
            <a:xfrm>
              <a:off x="4312" y="1724"/>
              <a:ext cx="835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>
                  <a:latin typeface="Symbol type B" pitchFamily="18" charset="2"/>
                  <a:sym typeface="Symbol" pitchFamily="18" charset="2"/>
                </a:rPr>
                <a:t> </a:t>
              </a:r>
              <a:r>
                <a:rPr lang="en-US" sz="32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MN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Symbol type B" pitchFamily="18" charset="2"/>
                  <a:sym typeface="Symbol" pitchFamily="18" charset="2"/>
                </a:rPr>
                <a:t>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</a:p>
          </p:txBody>
        </p:sp>
        <p:sp>
          <p:nvSpPr>
            <p:cNvPr id="23637" name="Rectangle 85"/>
            <p:cNvSpPr>
              <a:spLocks noChangeArrowheads="1"/>
            </p:cNvSpPr>
            <p:nvPr/>
          </p:nvSpPr>
          <p:spPr bwMode="auto">
            <a:xfrm>
              <a:off x="4074" y="1724"/>
              <a:ext cx="369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C0099"/>
                  </a:solidFill>
                  <a:latin typeface="Symbol type B" pitchFamily="18" charset="2"/>
                  <a:sym typeface="Symbol" pitchFamily="18" charset="2"/>
                </a:rPr>
                <a:t></a:t>
              </a:r>
              <a:endParaRPr lang="ru-RU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Symbol type B" pitchFamily="18" charset="2"/>
                <a:sym typeface="Symbol" pitchFamily="18" charset="2"/>
              </a:endParaRPr>
            </a:p>
          </p:txBody>
        </p:sp>
        <p:sp>
          <p:nvSpPr>
            <p:cNvPr id="23640" name="Rectangle 88"/>
            <p:cNvSpPr>
              <a:spLocks noChangeArrowheads="1"/>
            </p:cNvSpPr>
            <p:nvPr/>
          </p:nvSpPr>
          <p:spPr bwMode="auto">
            <a:xfrm>
              <a:off x="3083" y="1724"/>
              <a:ext cx="1032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en-US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N</a:t>
              </a:r>
              <a:r>
                <a:rPr lang="en-US" sz="3200" b="1" baseline="-20000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1</a:t>
              </a:r>
              <a:r>
                <a:rPr lang="en-US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M</a:t>
              </a:r>
              <a:r>
                <a:rPr lang="ru-RU" sz="3200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1 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Symbol type B" pitchFamily="18" charset="2"/>
                  <a:sym typeface="Symbol" pitchFamily="18" charset="2"/>
                </a:rPr>
                <a:t></a:t>
              </a:r>
              <a:r>
                <a:rPr lang="ru-RU">
                  <a:latin typeface="Symbol type B" pitchFamily="18" charset="2"/>
                  <a:sym typeface="Symbol" pitchFamily="18" charset="2"/>
                </a:rPr>
                <a:t> 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en-US" sz="3200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1</a:t>
              </a:r>
              <a:endPara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endParaRPr>
            </a:p>
          </p:txBody>
        </p:sp>
      </p:grpSp>
      <p:sp>
        <p:nvSpPr>
          <p:cNvPr id="23643" name="Rectangle 91"/>
          <p:cNvSpPr>
            <a:spLocks noChangeArrowheads="1"/>
          </p:cNvSpPr>
          <p:nvPr/>
        </p:nvSpPr>
        <p:spPr bwMode="auto">
          <a:xfrm>
            <a:off x="5897563" y="3963988"/>
            <a:ext cx="1295400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 </a:t>
            </a:r>
            <a:r>
              <a:rPr lang="ru-RU" sz="3200" b="1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</a:t>
            </a:r>
            <a:r>
              <a:rPr lang="ru-RU" sz="320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 </a:t>
            </a:r>
            <a:r>
              <a:rPr lang="ru-RU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2</a:t>
            </a:r>
          </a:p>
        </p:txBody>
      </p:sp>
      <p:sp>
        <p:nvSpPr>
          <p:cNvPr id="14354" name="Line 92"/>
          <p:cNvSpPr>
            <a:spLocks noChangeShapeType="1"/>
          </p:cNvSpPr>
          <p:nvPr/>
        </p:nvSpPr>
        <p:spPr bwMode="auto">
          <a:xfrm flipH="1" flipV="1">
            <a:off x="5445125" y="2638425"/>
            <a:ext cx="2762250" cy="4763"/>
          </a:xfrm>
          <a:prstGeom prst="line">
            <a:avLst/>
          </a:prstGeom>
          <a:noFill/>
          <a:ln w="19050">
            <a:solidFill>
              <a:srgbClr val="000000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4355" name="Text Box 93"/>
          <p:cNvSpPr txBox="1">
            <a:spLocks noChangeAspect="1" noChangeArrowheads="1"/>
          </p:cNvSpPr>
          <p:nvPr/>
        </p:nvSpPr>
        <p:spPr bwMode="auto">
          <a:xfrm>
            <a:off x="5364163" y="2546350"/>
            <a:ext cx="3302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x</a:t>
            </a:r>
            <a:endParaRPr lang="ru-RU" i="1">
              <a:latin typeface="GOST type B" pitchFamily="34" charset="0"/>
            </a:endParaRPr>
          </a:p>
        </p:txBody>
      </p:sp>
      <p:sp>
        <p:nvSpPr>
          <p:cNvPr id="14356" name="Line 94"/>
          <p:cNvSpPr>
            <a:spLocks noChangeShapeType="1"/>
          </p:cNvSpPr>
          <p:nvPr/>
        </p:nvSpPr>
        <p:spPr bwMode="auto">
          <a:xfrm>
            <a:off x="6413500" y="906463"/>
            <a:ext cx="1636713" cy="1722437"/>
          </a:xfrm>
          <a:prstGeom prst="line">
            <a:avLst/>
          </a:prstGeom>
          <a:noFill/>
          <a:ln w="31750">
            <a:solidFill>
              <a:srgbClr val="FF33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4357" name="Line 95"/>
          <p:cNvSpPr>
            <a:spLocks noChangeShapeType="1"/>
          </p:cNvSpPr>
          <p:nvPr/>
        </p:nvSpPr>
        <p:spPr bwMode="auto">
          <a:xfrm flipH="1" flipV="1">
            <a:off x="8054975" y="2636838"/>
            <a:ext cx="1588" cy="1300162"/>
          </a:xfrm>
          <a:prstGeom prst="line">
            <a:avLst/>
          </a:prstGeom>
          <a:noFill/>
          <a:ln w="31750">
            <a:solidFill>
              <a:srgbClr val="FF33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4358" name="Oval 96"/>
          <p:cNvSpPr>
            <a:spLocks noChangeAspect="1" noChangeArrowheads="1"/>
          </p:cNvSpPr>
          <p:nvPr/>
        </p:nvSpPr>
        <p:spPr bwMode="auto">
          <a:xfrm>
            <a:off x="8029575" y="2620963"/>
            <a:ext cx="42863" cy="42862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4359" name="Group 97"/>
          <p:cNvGrpSpPr>
            <a:grpSpLocks/>
          </p:cNvGrpSpPr>
          <p:nvPr/>
        </p:nvGrpSpPr>
        <p:grpSpPr bwMode="auto">
          <a:xfrm>
            <a:off x="8023225" y="3341688"/>
            <a:ext cx="519113" cy="588962"/>
            <a:chOff x="4766" y="2225"/>
            <a:chExt cx="327" cy="371"/>
          </a:xfrm>
        </p:grpSpPr>
        <p:sp>
          <p:nvSpPr>
            <p:cNvPr id="14404" name="Rectangle 98"/>
            <p:cNvSpPr>
              <a:spLocks noChangeArrowheads="1"/>
            </p:cNvSpPr>
            <p:nvPr/>
          </p:nvSpPr>
          <p:spPr bwMode="auto">
            <a:xfrm>
              <a:off x="4766" y="2225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4405" name="Text Box 99"/>
            <p:cNvSpPr txBox="1">
              <a:spLocks noChangeAspect="1" noChangeArrowheads="1"/>
            </p:cNvSpPr>
            <p:nvPr/>
          </p:nvSpPr>
          <p:spPr bwMode="auto">
            <a:xfrm>
              <a:off x="4901" y="2365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4360" name="Group 100"/>
          <p:cNvGrpSpPr>
            <a:grpSpLocks/>
          </p:cNvGrpSpPr>
          <p:nvPr/>
        </p:nvGrpSpPr>
        <p:grpSpPr bwMode="auto">
          <a:xfrm>
            <a:off x="6581775" y="733425"/>
            <a:ext cx="550863" cy="544513"/>
            <a:chOff x="4287" y="1544"/>
            <a:chExt cx="347" cy="343"/>
          </a:xfrm>
        </p:grpSpPr>
        <p:sp>
          <p:nvSpPr>
            <p:cNvPr id="14402" name="Rectangle 101"/>
            <p:cNvSpPr>
              <a:spLocks noChangeArrowheads="1"/>
            </p:cNvSpPr>
            <p:nvPr/>
          </p:nvSpPr>
          <p:spPr bwMode="auto">
            <a:xfrm>
              <a:off x="4287" y="1544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4403" name="Text Box 102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4361" name="Group 103"/>
          <p:cNvGrpSpPr>
            <a:grpSpLocks/>
          </p:cNvGrpSpPr>
          <p:nvPr/>
        </p:nvGrpSpPr>
        <p:grpSpPr bwMode="auto">
          <a:xfrm>
            <a:off x="7962900" y="2535238"/>
            <a:ext cx="550863" cy="544512"/>
            <a:chOff x="4287" y="1544"/>
            <a:chExt cx="347" cy="343"/>
          </a:xfrm>
        </p:grpSpPr>
        <p:sp>
          <p:nvSpPr>
            <p:cNvPr id="14400" name="Rectangle 104"/>
            <p:cNvSpPr>
              <a:spLocks noChangeArrowheads="1"/>
            </p:cNvSpPr>
            <p:nvPr/>
          </p:nvSpPr>
          <p:spPr bwMode="auto">
            <a:xfrm>
              <a:off x="4287" y="1544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4401" name="Text Box 105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х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8" name="Group 106"/>
          <p:cNvGrpSpPr>
            <a:grpSpLocks/>
          </p:cNvGrpSpPr>
          <p:nvPr/>
        </p:nvGrpSpPr>
        <p:grpSpPr bwMode="auto">
          <a:xfrm>
            <a:off x="5384800" y="4410075"/>
            <a:ext cx="2813050" cy="581025"/>
            <a:chOff x="3273" y="825"/>
            <a:chExt cx="1772" cy="366"/>
          </a:xfrm>
        </p:grpSpPr>
        <p:sp>
          <p:nvSpPr>
            <p:cNvPr id="23659" name="Rectangle 107"/>
            <p:cNvSpPr>
              <a:spLocks noChangeArrowheads="1"/>
            </p:cNvSpPr>
            <p:nvPr/>
          </p:nvSpPr>
          <p:spPr bwMode="auto">
            <a:xfrm>
              <a:off x="3273" y="826"/>
              <a:ext cx="860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К</a:t>
              </a:r>
              <a:r>
                <a:rPr lang="ru-RU" sz="3200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2 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Symbol type B" pitchFamily="18" charset="2"/>
                  <a:sym typeface="Symbol" pitchFamily="18" charset="2"/>
                </a:rPr>
                <a:t></a:t>
              </a:r>
              <a:r>
                <a:rPr lang="ru-RU">
                  <a:latin typeface="Symbol type B" pitchFamily="18" charset="2"/>
                  <a:sym typeface="Symbol" pitchFamily="18" charset="2"/>
                </a:rPr>
                <a:t> 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ru-RU" sz="3200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2</a:t>
              </a:r>
            </a:p>
          </p:txBody>
        </p:sp>
        <p:sp>
          <p:nvSpPr>
            <p:cNvPr id="23660" name="Rectangle 108"/>
            <p:cNvSpPr>
              <a:spLocks noChangeArrowheads="1"/>
            </p:cNvSpPr>
            <p:nvPr/>
          </p:nvSpPr>
          <p:spPr bwMode="auto">
            <a:xfrm>
              <a:off x="4115" y="825"/>
              <a:ext cx="930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C0099"/>
                  </a:solidFill>
                  <a:latin typeface="Symbol type B" pitchFamily="18" charset="2"/>
                  <a:sym typeface="Symbol" pitchFamily="18" charset="2"/>
                </a:rPr>
                <a:t></a:t>
              </a:r>
              <a:r>
                <a:rPr lang="ru-RU" sz="3200">
                  <a:latin typeface="Symbol type B" pitchFamily="18" charset="2"/>
                  <a:sym typeface="Symbol" pitchFamily="18" charset="2"/>
                </a:rPr>
                <a:t> </a:t>
              </a:r>
              <a:r>
                <a:rPr lang="ru-RU" sz="32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К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Symbol type B" pitchFamily="18" charset="2"/>
                  <a:sym typeface="Symbol" pitchFamily="18" charset="2"/>
                </a:rPr>
                <a:t>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</a:p>
          </p:txBody>
        </p:sp>
      </p:grpSp>
      <p:grpSp>
        <p:nvGrpSpPr>
          <p:cNvPr id="19" name="Group 165"/>
          <p:cNvGrpSpPr>
            <a:grpSpLocks/>
          </p:cNvGrpSpPr>
          <p:nvPr/>
        </p:nvGrpSpPr>
        <p:grpSpPr bwMode="auto">
          <a:xfrm>
            <a:off x="6616700" y="982663"/>
            <a:ext cx="1525588" cy="3232150"/>
            <a:chOff x="4168" y="624"/>
            <a:chExt cx="961" cy="2036"/>
          </a:xfrm>
        </p:grpSpPr>
        <p:sp>
          <p:nvSpPr>
            <p:cNvPr id="14378" name="Line 109"/>
            <p:cNvSpPr>
              <a:spLocks noChangeAspect="1" noChangeShapeType="1"/>
            </p:cNvSpPr>
            <p:nvPr/>
          </p:nvSpPr>
          <p:spPr bwMode="auto">
            <a:xfrm>
              <a:off x="4829" y="1403"/>
              <a:ext cx="0" cy="896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379" name="Line 110"/>
            <p:cNvSpPr>
              <a:spLocks noChangeShapeType="1"/>
            </p:cNvSpPr>
            <p:nvPr/>
          </p:nvSpPr>
          <p:spPr bwMode="auto">
            <a:xfrm>
              <a:off x="4370" y="1882"/>
              <a:ext cx="465" cy="416"/>
            </a:xfrm>
            <a:prstGeom prst="line">
              <a:avLst/>
            </a:prstGeom>
            <a:noFill/>
            <a:ln w="317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4380" name="Line 111"/>
            <p:cNvSpPr>
              <a:spLocks noChangeAspect="1" noChangeShapeType="1"/>
            </p:cNvSpPr>
            <p:nvPr/>
          </p:nvSpPr>
          <p:spPr bwMode="auto">
            <a:xfrm>
              <a:off x="4376" y="922"/>
              <a:ext cx="0" cy="967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381" name="Line 112"/>
            <p:cNvSpPr>
              <a:spLocks noChangeShapeType="1"/>
            </p:cNvSpPr>
            <p:nvPr/>
          </p:nvSpPr>
          <p:spPr bwMode="auto">
            <a:xfrm>
              <a:off x="4379" y="929"/>
              <a:ext cx="456" cy="482"/>
            </a:xfrm>
            <a:prstGeom prst="line">
              <a:avLst/>
            </a:prstGeom>
            <a:noFill/>
            <a:ln w="317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4382" name="Oval 113"/>
            <p:cNvSpPr>
              <a:spLocks noChangeAspect="1" noChangeArrowheads="1"/>
            </p:cNvSpPr>
            <p:nvPr/>
          </p:nvSpPr>
          <p:spPr bwMode="auto">
            <a:xfrm flipV="1">
              <a:off x="4343" y="898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383" name="Oval 114"/>
            <p:cNvSpPr>
              <a:spLocks noChangeAspect="1" noChangeArrowheads="1"/>
            </p:cNvSpPr>
            <p:nvPr/>
          </p:nvSpPr>
          <p:spPr bwMode="auto">
            <a:xfrm flipV="1">
              <a:off x="4338" y="1850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384" name="Oval 115"/>
            <p:cNvSpPr>
              <a:spLocks noChangeAspect="1" noChangeArrowheads="1"/>
            </p:cNvSpPr>
            <p:nvPr/>
          </p:nvSpPr>
          <p:spPr bwMode="auto">
            <a:xfrm flipV="1">
              <a:off x="4794" y="1371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385" name="Oval 116"/>
            <p:cNvSpPr>
              <a:spLocks noChangeAspect="1" noChangeArrowheads="1"/>
            </p:cNvSpPr>
            <p:nvPr/>
          </p:nvSpPr>
          <p:spPr bwMode="auto">
            <a:xfrm flipV="1">
              <a:off x="4800" y="2256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4386" name="Group 117"/>
            <p:cNvGrpSpPr>
              <a:grpSpLocks/>
            </p:cNvGrpSpPr>
            <p:nvPr/>
          </p:nvGrpSpPr>
          <p:grpSpPr bwMode="auto">
            <a:xfrm>
              <a:off x="4350" y="624"/>
              <a:ext cx="352" cy="400"/>
              <a:chOff x="1200" y="1488"/>
              <a:chExt cx="352" cy="400"/>
            </a:xfrm>
          </p:grpSpPr>
          <p:sp>
            <p:nvSpPr>
              <p:cNvPr id="14396" name="Text Box 118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14397" name="Text Box 119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4387" name="Group 120"/>
            <p:cNvGrpSpPr>
              <a:grpSpLocks/>
            </p:cNvGrpSpPr>
            <p:nvPr/>
          </p:nvGrpSpPr>
          <p:grpSpPr bwMode="auto">
            <a:xfrm>
              <a:off x="4699" y="2260"/>
              <a:ext cx="352" cy="400"/>
              <a:chOff x="1200" y="1488"/>
              <a:chExt cx="352" cy="400"/>
            </a:xfrm>
          </p:grpSpPr>
          <p:sp>
            <p:nvSpPr>
              <p:cNvPr id="14394" name="Text Box 121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14395" name="Text Box 122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4388" name="Group 123"/>
            <p:cNvGrpSpPr>
              <a:grpSpLocks/>
            </p:cNvGrpSpPr>
            <p:nvPr/>
          </p:nvGrpSpPr>
          <p:grpSpPr bwMode="auto">
            <a:xfrm>
              <a:off x="4777" y="1066"/>
              <a:ext cx="352" cy="400"/>
              <a:chOff x="1200" y="1488"/>
              <a:chExt cx="352" cy="400"/>
            </a:xfrm>
          </p:grpSpPr>
          <p:sp>
            <p:nvSpPr>
              <p:cNvPr id="14392" name="Text Box 124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14393" name="Text Box 125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4389" name="Group 126"/>
            <p:cNvGrpSpPr>
              <a:grpSpLocks/>
            </p:cNvGrpSpPr>
            <p:nvPr/>
          </p:nvGrpSpPr>
          <p:grpSpPr bwMode="auto">
            <a:xfrm>
              <a:off x="4168" y="1867"/>
              <a:ext cx="352" cy="400"/>
              <a:chOff x="1200" y="1488"/>
              <a:chExt cx="352" cy="400"/>
            </a:xfrm>
          </p:grpSpPr>
          <p:sp>
            <p:nvSpPr>
              <p:cNvPr id="14390" name="Text Box 127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14391" name="Text Box 128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24" name="Group 164"/>
          <p:cNvGrpSpPr>
            <a:grpSpLocks/>
          </p:cNvGrpSpPr>
          <p:nvPr/>
        </p:nvGrpSpPr>
        <p:grpSpPr bwMode="auto">
          <a:xfrm>
            <a:off x="5981700" y="860425"/>
            <a:ext cx="630238" cy="2882900"/>
            <a:chOff x="3768" y="542"/>
            <a:chExt cx="397" cy="1816"/>
          </a:xfrm>
        </p:grpSpPr>
        <p:grpSp>
          <p:nvGrpSpPr>
            <p:cNvPr id="14369" name="Group 129"/>
            <p:cNvGrpSpPr>
              <a:grpSpLocks/>
            </p:cNvGrpSpPr>
            <p:nvPr/>
          </p:nvGrpSpPr>
          <p:grpSpPr bwMode="auto">
            <a:xfrm>
              <a:off x="3813" y="1958"/>
              <a:ext cx="352" cy="400"/>
              <a:chOff x="1200" y="1488"/>
              <a:chExt cx="352" cy="400"/>
            </a:xfrm>
          </p:grpSpPr>
          <p:sp>
            <p:nvSpPr>
              <p:cNvPr id="14376" name="Text Box 130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К</a:t>
                </a:r>
              </a:p>
            </p:txBody>
          </p:sp>
          <p:sp>
            <p:nvSpPr>
              <p:cNvPr id="14377" name="Text Box 131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4370" name="Group 132"/>
            <p:cNvGrpSpPr>
              <a:grpSpLocks/>
            </p:cNvGrpSpPr>
            <p:nvPr/>
          </p:nvGrpSpPr>
          <p:grpSpPr bwMode="auto">
            <a:xfrm>
              <a:off x="3768" y="542"/>
              <a:ext cx="352" cy="400"/>
              <a:chOff x="1200" y="1488"/>
              <a:chExt cx="352" cy="400"/>
            </a:xfrm>
          </p:grpSpPr>
          <p:sp>
            <p:nvSpPr>
              <p:cNvPr id="14374" name="Text Box 133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chemeClr val="accent2"/>
                    </a:solidFill>
                    <a:latin typeface="GOST type B" pitchFamily="34" charset="0"/>
                  </a:rPr>
                  <a:t>К</a:t>
                </a:r>
              </a:p>
            </p:txBody>
          </p:sp>
          <p:sp>
            <p:nvSpPr>
              <p:cNvPr id="14375" name="Text Box 134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4371" name="Line 135"/>
            <p:cNvSpPr>
              <a:spLocks noChangeAspect="1" noChangeShapeType="1"/>
            </p:cNvSpPr>
            <p:nvPr/>
          </p:nvSpPr>
          <p:spPr bwMode="auto">
            <a:xfrm flipV="1">
              <a:off x="4126" y="669"/>
              <a:ext cx="0" cy="1417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372" name="Oval 136"/>
            <p:cNvSpPr>
              <a:spLocks noChangeAspect="1" noChangeArrowheads="1"/>
            </p:cNvSpPr>
            <p:nvPr/>
          </p:nvSpPr>
          <p:spPr bwMode="auto">
            <a:xfrm flipV="1">
              <a:off x="4091" y="2049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4373" name="Oval 137"/>
            <p:cNvSpPr>
              <a:spLocks noChangeAspect="1" noChangeArrowheads="1"/>
            </p:cNvSpPr>
            <p:nvPr/>
          </p:nvSpPr>
          <p:spPr bwMode="auto">
            <a:xfrm flipV="1">
              <a:off x="4089" y="614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27" name="Group 138"/>
          <p:cNvGrpSpPr>
            <a:grpSpLocks/>
          </p:cNvGrpSpPr>
          <p:nvPr/>
        </p:nvGrpSpPr>
        <p:grpSpPr bwMode="auto">
          <a:xfrm>
            <a:off x="5338763" y="4856163"/>
            <a:ext cx="3276600" cy="579437"/>
            <a:chOff x="3083" y="1724"/>
            <a:chExt cx="2064" cy="365"/>
          </a:xfrm>
        </p:grpSpPr>
        <p:sp>
          <p:nvSpPr>
            <p:cNvPr id="23691" name="Rectangle 139"/>
            <p:cNvSpPr>
              <a:spLocks noChangeArrowheads="1"/>
            </p:cNvSpPr>
            <p:nvPr/>
          </p:nvSpPr>
          <p:spPr bwMode="auto">
            <a:xfrm>
              <a:off x="4312" y="1724"/>
              <a:ext cx="835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>
                  <a:latin typeface="Symbol type B" pitchFamily="18" charset="2"/>
                  <a:sym typeface="Symbol" pitchFamily="18" charset="2"/>
                </a:rPr>
                <a:t> </a:t>
              </a:r>
              <a:r>
                <a:rPr lang="ru-RU" sz="32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АВ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Symbol type B" pitchFamily="18" charset="2"/>
                  <a:sym typeface="Symbol" pitchFamily="18" charset="2"/>
                </a:rPr>
                <a:t>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</a:p>
          </p:txBody>
        </p:sp>
        <p:sp>
          <p:nvSpPr>
            <p:cNvPr id="23692" name="Rectangle 140"/>
            <p:cNvSpPr>
              <a:spLocks noChangeArrowheads="1"/>
            </p:cNvSpPr>
            <p:nvPr/>
          </p:nvSpPr>
          <p:spPr bwMode="auto">
            <a:xfrm>
              <a:off x="4074" y="1724"/>
              <a:ext cx="369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C0099"/>
                  </a:solidFill>
                  <a:latin typeface="Symbol type B" pitchFamily="18" charset="2"/>
                  <a:sym typeface="Symbol" pitchFamily="18" charset="2"/>
                </a:rPr>
                <a:t></a:t>
              </a:r>
              <a:endParaRPr lang="ru-RU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Symbol type B" pitchFamily="18" charset="2"/>
                <a:sym typeface="Symbol" pitchFamily="18" charset="2"/>
              </a:endParaRPr>
            </a:p>
          </p:txBody>
        </p:sp>
        <p:sp>
          <p:nvSpPr>
            <p:cNvPr id="23693" name="Rectangle 141"/>
            <p:cNvSpPr>
              <a:spLocks noChangeArrowheads="1"/>
            </p:cNvSpPr>
            <p:nvPr/>
          </p:nvSpPr>
          <p:spPr bwMode="auto">
            <a:xfrm>
              <a:off x="3083" y="1724"/>
              <a:ext cx="1098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А</a:t>
              </a:r>
              <a:r>
                <a:rPr lang="ru-RU" sz="3200" b="1" baseline="-20000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2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В</a:t>
              </a:r>
              <a:r>
                <a:rPr lang="ru-RU" sz="3200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2 </a:t>
              </a:r>
              <a:r>
                <a:rPr lang="ru-RU" sz="3200" b="1">
                  <a:solidFill>
                    <a:srgbClr val="CC33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Symbol type B" pitchFamily="18" charset="2"/>
                  <a:sym typeface="Symbol" pitchFamily="18" charset="2"/>
                </a:rPr>
                <a:t></a:t>
              </a:r>
              <a:r>
                <a:rPr lang="ru-RU">
                  <a:latin typeface="Symbol type B" pitchFamily="18" charset="2"/>
                  <a:sym typeface="Symbol" pitchFamily="18" charset="2"/>
                </a:rPr>
                <a:t> </a:t>
              </a:r>
              <a:r>
                <a:rPr lang="ru-RU" sz="2800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ru-RU" sz="3200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2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2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6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18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8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Left)">
                                      <p:cBhvr>
                                        <p:cTn id="25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2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 nodeType="clickPar">
                      <p:stCondLst>
                        <p:cond delay="indefinite"/>
                      </p:stCondLst>
                      <p:childTnLst>
                        <p:par>
                          <p:cTn id="3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2" presetID="18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Left)">
                                      <p:cBhvr>
                                        <p:cTn id="34" dur="2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36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2" name="Group 171"/>
          <p:cNvGrpSpPr>
            <a:grpSpLocks/>
          </p:cNvGrpSpPr>
          <p:nvPr/>
        </p:nvGrpSpPr>
        <p:grpSpPr bwMode="auto">
          <a:xfrm>
            <a:off x="439738" y="1622425"/>
            <a:ext cx="4203700" cy="4003675"/>
            <a:chOff x="277" y="1022"/>
            <a:chExt cx="2648" cy="2522"/>
          </a:xfrm>
        </p:grpSpPr>
        <p:grpSp>
          <p:nvGrpSpPr>
            <p:cNvPr id="15456" name="Group 117"/>
            <p:cNvGrpSpPr>
              <a:grpSpLocks/>
            </p:cNvGrpSpPr>
            <p:nvPr/>
          </p:nvGrpSpPr>
          <p:grpSpPr bwMode="auto">
            <a:xfrm>
              <a:off x="277" y="1192"/>
              <a:ext cx="2434" cy="2180"/>
              <a:chOff x="73" y="911"/>
              <a:chExt cx="2434" cy="2180"/>
            </a:xfrm>
          </p:grpSpPr>
          <p:grpSp>
            <p:nvGrpSpPr>
              <p:cNvPr id="15461" name="Group 114"/>
              <p:cNvGrpSpPr>
                <a:grpSpLocks/>
              </p:cNvGrpSpPr>
              <p:nvPr/>
            </p:nvGrpSpPr>
            <p:grpSpPr bwMode="auto">
              <a:xfrm>
                <a:off x="330" y="2127"/>
                <a:ext cx="2124" cy="957"/>
                <a:chOff x="330" y="2118"/>
                <a:chExt cx="2124" cy="957"/>
              </a:xfrm>
            </p:grpSpPr>
            <p:sp>
              <p:nvSpPr>
                <p:cNvPr id="15475" name="AutoShape 70"/>
                <p:cNvSpPr>
                  <a:spLocks noChangeAspect="1" noChangeArrowheads="1"/>
                </p:cNvSpPr>
                <p:nvPr/>
              </p:nvSpPr>
              <p:spPr bwMode="auto">
                <a:xfrm flipH="1">
                  <a:off x="330" y="2118"/>
                  <a:ext cx="2124" cy="957"/>
                </a:xfrm>
                <a:prstGeom prst="parallelogram">
                  <a:avLst>
                    <a:gd name="adj" fmla="val 67436"/>
                  </a:avLst>
                </a:prstGeom>
                <a:solidFill>
                  <a:srgbClr val="FFFF99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15476" name="Group 107"/>
                <p:cNvGrpSpPr>
                  <a:grpSpLocks/>
                </p:cNvGrpSpPr>
                <p:nvPr/>
              </p:nvGrpSpPr>
              <p:grpSpPr bwMode="auto">
                <a:xfrm>
                  <a:off x="898" y="2726"/>
                  <a:ext cx="413" cy="327"/>
                  <a:chOff x="898" y="2726"/>
                  <a:chExt cx="413" cy="327"/>
                </a:xfrm>
              </p:grpSpPr>
              <p:sp>
                <p:nvSpPr>
                  <p:cNvPr id="15477" name="Text Box 72"/>
                  <p:cNvSpPr txBox="1">
                    <a:spLocks noChangeAspect="1" noChangeArrowheads="1"/>
                  </p:cNvSpPr>
                  <p:nvPr/>
                </p:nvSpPr>
                <p:spPr bwMode="auto">
                  <a:xfrm rot="-851333">
                    <a:off x="898" y="2726"/>
                    <a:ext cx="309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15478" name="Text Box 73"/>
                  <p:cNvSpPr txBox="1">
                    <a:spLocks noChangeAspect="1" noChangeArrowheads="1"/>
                  </p:cNvSpPr>
                  <p:nvPr/>
                </p:nvSpPr>
                <p:spPr bwMode="auto">
                  <a:xfrm rot="-851333">
                    <a:off x="1056" y="2840"/>
                    <a:ext cx="255" cy="212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>
                        <a:latin typeface="GOST type B" pitchFamily="34" charset="0"/>
                      </a:rPr>
                      <a:t>1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</p:grpSp>
          <p:grpSp>
            <p:nvGrpSpPr>
              <p:cNvPr id="15462" name="Group 116"/>
              <p:cNvGrpSpPr>
                <a:grpSpLocks/>
              </p:cNvGrpSpPr>
              <p:nvPr/>
            </p:nvGrpSpPr>
            <p:grpSpPr bwMode="auto">
              <a:xfrm>
                <a:off x="73" y="1818"/>
                <a:ext cx="262" cy="309"/>
                <a:chOff x="73" y="1818"/>
                <a:chExt cx="262" cy="309"/>
              </a:xfrm>
            </p:grpSpPr>
            <p:sp>
              <p:nvSpPr>
                <p:cNvPr id="15473" name="Line 67"/>
                <p:cNvSpPr>
                  <a:spLocks noChangeAspect="1" noChangeShapeType="1"/>
                </p:cNvSpPr>
                <p:nvPr/>
              </p:nvSpPr>
              <p:spPr bwMode="auto">
                <a:xfrm flipH="1">
                  <a:off x="177" y="2127"/>
                  <a:ext cx="158" cy="0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sm" len="lg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15474" name="Text Box 74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73" y="1818"/>
                  <a:ext cx="209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b="1" i="1">
                      <a:latin typeface="GOST type B" pitchFamily="34" charset="0"/>
                    </a:rPr>
                    <a:t>x</a:t>
                  </a:r>
                  <a:endParaRPr lang="ru-RU" i="1"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15463" name="Group 113"/>
              <p:cNvGrpSpPr>
                <a:grpSpLocks/>
              </p:cNvGrpSpPr>
              <p:nvPr/>
            </p:nvGrpSpPr>
            <p:grpSpPr bwMode="auto">
              <a:xfrm>
                <a:off x="282" y="911"/>
                <a:ext cx="1525" cy="1218"/>
                <a:chOff x="288" y="911"/>
                <a:chExt cx="1519" cy="1218"/>
              </a:xfrm>
            </p:grpSpPr>
            <p:sp>
              <p:nvSpPr>
                <p:cNvPr id="15469" name="Rectangle 69"/>
                <p:cNvSpPr>
                  <a:spLocks noChangeAspect="1" noChangeArrowheads="1"/>
                </p:cNvSpPr>
                <p:nvPr/>
              </p:nvSpPr>
              <p:spPr bwMode="auto">
                <a:xfrm>
                  <a:off x="340" y="986"/>
                  <a:ext cx="1467" cy="1143"/>
                </a:xfrm>
                <a:prstGeom prst="rect">
                  <a:avLst/>
                </a:prstGeom>
                <a:solidFill>
                  <a:srgbClr val="66FFFF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pPr algn="ctr" eaLnBrk="0" hangingPunct="0"/>
                  <a:endParaRPr lang="ru-RU" sz="2400">
                    <a:latin typeface="GOST type B" pitchFamily="34" charset="0"/>
                  </a:endParaRPr>
                </a:p>
              </p:txBody>
            </p:sp>
            <p:grpSp>
              <p:nvGrpSpPr>
                <p:cNvPr id="15470" name="Group 106"/>
                <p:cNvGrpSpPr>
                  <a:grpSpLocks/>
                </p:cNvGrpSpPr>
                <p:nvPr/>
              </p:nvGrpSpPr>
              <p:grpSpPr bwMode="auto">
                <a:xfrm>
                  <a:off x="288" y="911"/>
                  <a:ext cx="397" cy="328"/>
                  <a:chOff x="288" y="911"/>
                  <a:chExt cx="397" cy="328"/>
                </a:xfrm>
              </p:grpSpPr>
              <p:sp>
                <p:nvSpPr>
                  <p:cNvPr id="15471" name="Text Box 76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288" y="911"/>
                    <a:ext cx="312" cy="326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 i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15472" name="Text Box 77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26" y="1027"/>
                    <a:ext cx="259" cy="212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 i="1">
                        <a:latin typeface="GOST type B" pitchFamily="34" charset="0"/>
                      </a:rPr>
                      <a:t>2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</p:grpSp>
          <p:grpSp>
            <p:nvGrpSpPr>
              <p:cNvPr id="15464" name="Group 115"/>
              <p:cNvGrpSpPr>
                <a:grpSpLocks/>
              </p:cNvGrpSpPr>
              <p:nvPr/>
            </p:nvGrpSpPr>
            <p:grpSpPr bwMode="auto">
              <a:xfrm>
                <a:off x="1808" y="990"/>
                <a:ext cx="699" cy="2101"/>
                <a:chOff x="1808" y="990"/>
                <a:chExt cx="699" cy="2101"/>
              </a:xfrm>
            </p:grpSpPr>
            <p:sp>
              <p:nvSpPr>
                <p:cNvPr id="15465" name="AutoShape 65"/>
                <p:cNvSpPr>
                  <a:spLocks noChangeArrowheads="1"/>
                </p:cNvSpPr>
                <p:nvPr/>
              </p:nvSpPr>
              <p:spPr bwMode="auto">
                <a:xfrm rot="5400000" flipH="1" flipV="1">
                  <a:off x="1081" y="1717"/>
                  <a:ext cx="2101" cy="648"/>
                </a:xfrm>
                <a:prstGeom prst="parallelogram">
                  <a:avLst>
                    <a:gd name="adj" fmla="val 149640"/>
                  </a:avLst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2" name="Group 110"/>
                <p:cNvGrpSpPr>
                  <a:grpSpLocks/>
                </p:cNvGrpSpPr>
                <p:nvPr/>
              </p:nvGrpSpPr>
              <p:grpSpPr bwMode="auto">
                <a:xfrm>
                  <a:off x="2182" y="1759"/>
                  <a:ext cx="325" cy="377"/>
                  <a:chOff x="2182" y="1759"/>
                  <a:chExt cx="325" cy="377"/>
                </a:xfrm>
              </p:grpSpPr>
              <p:sp>
                <p:nvSpPr>
                  <p:cNvPr id="15467" name="Text Box 79"/>
                  <p:cNvSpPr txBox="1">
                    <a:spLocks noChangeAspect="1" noChangeArrowheads="1"/>
                  </p:cNvSpPr>
                  <p:nvPr/>
                </p:nvSpPr>
                <p:spPr bwMode="auto">
                  <a:xfrm rot="1961357">
                    <a:off x="2182" y="1759"/>
                    <a:ext cx="281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15468" name="Text Box 80"/>
                  <p:cNvSpPr txBox="1">
                    <a:spLocks noChangeAspect="1" noChangeArrowheads="1"/>
                  </p:cNvSpPr>
                  <p:nvPr/>
                </p:nvSpPr>
                <p:spPr bwMode="auto">
                  <a:xfrm rot="1961357">
                    <a:off x="2275" y="1924"/>
                    <a:ext cx="232" cy="212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>
                        <a:latin typeface="GOST type B" pitchFamily="34" charset="0"/>
                      </a:rPr>
                      <a:t>3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</p:grpSp>
        </p:grpSp>
        <p:sp>
          <p:nvSpPr>
            <p:cNvPr id="15457" name="Text Box 167"/>
            <p:cNvSpPr txBox="1">
              <a:spLocks noChangeAspect="1" noChangeArrowheads="1"/>
            </p:cNvSpPr>
            <p:nvPr/>
          </p:nvSpPr>
          <p:spPr bwMode="auto">
            <a:xfrm>
              <a:off x="1999" y="1022"/>
              <a:ext cx="26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latin typeface="GOST type B" pitchFamily="34" charset="0"/>
                </a:rPr>
                <a:t>z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15458" name="Line 168"/>
            <p:cNvSpPr>
              <a:spLocks noChangeAspect="1" noChangeShapeType="1"/>
            </p:cNvSpPr>
            <p:nvPr/>
          </p:nvSpPr>
          <p:spPr bwMode="auto">
            <a:xfrm rot="5400000" flipH="1">
              <a:off x="1918" y="1188"/>
              <a:ext cx="18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5459" name="Text Box 169"/>
            <p:cNvSpPr txBox="1">
              <a:spLocks noChangeAspect="1" noChangeArrowheads="1"/>
            </p:cNvSpPr>
            <p:nvPr/>
          </p:nvSpPr>
          <p:spPr bwMode="auto">
            <a:xfrm>
              <a:off x="2681" y="3198"/>
              <a:ext cx="244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latin typeface="GOST type B" pitchFamily="34" charset="0"/>
                </a:rPr>
                <a:t>y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15460" name="Line 170"/>
            <p:cNvSpPr>
              <a:spLocks noChangeAspect="1" noChangeShapeType="1"/>
            </p:cNvSpPr>
            <p:nvPr/>
          </p:nvSpPr>
          <p:spPr bwMode="auto">
            <a:xfrm rot="14178596" flipH="1">
              <a:off x="2611" y="3445"/>
              <a:ext cx="196" cy="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395288" y="0"/>
            <a:ext cx="8229600" cy="692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anchor="ctr"/>
          <a:lstStyle/>
          <a:p>
            <a:pPr algn="ctr">
              <a:defRPr/>
            </a:pPr>
            <a:r>
              <a:rPr lang="ru-RU" sz="3200" b="1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Главные линии  плоскости</a:t>
            </a:r>
          </a:p>
        </p:txBody>
      </p:sp>
      <p:sp>
        <p:nvSpPr>
          <p:cNvPr id="15364" name="Text Box 5"/>
          <p:cNvSpPr txBox="1">
            <a:spLocks noChangeArrowheads="1"/>
          </p:cNvSpPr>
          <p:nvPr/>
        </p:nvSpPr>
        <p:spPr bwMode="auto">
          <a:xfrm>
            <a:off x="390525" y="5711825"/>
            <a:ext cx="8753475" cy="1146175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Горизонталь плоскости – это прямая, лежащая в плоскости и параллельная горизонтальной плоскости проекций. Фронтальная проекция горизонтали параллельна оси </a:t>
            </a:r>
            <a:r>
              <a:rPr lang="en-US" sz="2000" b="1" i="1">
                <a:solidFill>
                  <a:srgbClr val="800080"/>
                </a:solidFill>
                <a:latin typeface="GOST type B" pitchFamily="34" charset="0"/>
              </a:rPr>
              <a:t>x</a:t>
            </a:r>
            <a:r>
              <a:rPr lang="ru-RU" b="1">
                <a:solidFill>
                  <a:srgbClr val="800080"/>
                </a:solidFill>
              </a:rPr>
              <a:t>. Положение горизонтали в плоскости определяют две точки</a:t>
            </a:r>
            <a:r>
              <a:rPr lang="en-US" b="1">
                <a:solidFill>
                  <a:srgbClr val="800080"/>
                </a:solidFill>
              </a:rPr>
              <a:t> (</a:t>
            </a:r>
            <a:r>
              <a:rPr lang="ru-RU" b="1">
                <a:solidFill>
                  <a:srgbClr val="800080"/>
                </a:solidFill>
              </a:rPr>
              <a:t>например,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В </a:t>
            </a:r>
            <a:r>
              <a:rPr lang="ru-RU" b="1">
                <a:solidFill>
                  <a:srgbClr val="800080"/>
                </a:solidFill>
              </a:rPr>
              <a:t> и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1 </a:t>
            </a:r>
            <a:r>
              <a:rPr lang="ru-RU" b="1">
                <a:solidFill>
                  <a:srgbClr val="800080"/>
                </a:solidFill>
              </a:rPr>
              <a:t>)</a:t>
            </a:r>
            <a:r>
              <a:rPr lang="ru-RU" b="1" i="1">
                <a:solidFill>
                  <a:srgbClr val="800080"/>
                </a:solidFill>
                <a:latin typeface="GOST type B" pitchFamily="34" charset="0"/>
              </a:rPr>
              <a:t> </a:t>
            </a:r>
          </a:p>
        </p:txBody>
      </p:sp>
      <p:sp>
        <p:nvSpPr>
          <p:cNvPr id="15365" name="Freeform 81"/>
          <p:cNvSpPr>
            <a:spLocks/>
          </p:cNvSpPr>
          <p:nvPr/>
        </p:nvSpPr>
        <p:spPr bwMode="auto">
          <a:xfrm>
            <a:off x="1947863" y="2835275"/>
            <a:ext cx="1868487" cy="1901825"/>
          </a:xfrm>
          <a:custGeom>
            <a:avLst/>
            <a:gdLst>
              <a:gd name="T0" fmla="*/ 0 w 986"/>
              <a:gd name="T1" fmla="*/ 2147483647 h 1005"/>
              <a:gd name="T2" fmla="*/ 2147483647 w 986"/>
              <a:gd name="T3" fmla="*/ 2147483647 h 1005"/>
              <a:gd name="T4" fmla="*/ 2147483647 w 986"/>
              <a:gd name="T5" fmla="*/ 0 h 1005"/>
              <a:gd name="T6" fmla="*/ 0 w 986"/>
              <a:gd name="T7" fmla="*/ 2147483647 h 1005"/>
              <a:gd name="T8" fmla="*/ 0 60000 65536"/>
              <a:gd name="T9" fmla="*/ 0 60000 65536"/>
              <a:gd name="T10" fmla="*/ 0 60000 65536"/>
              <a:gd name="T11" fmla="*/ 0 60000 65536"/>
              <a:gd name="T12" fmla="*/ 0 w 986"/>
              <a:gd name="T13" fmla="*/ 0 h 1005"/>
              <a:gd name="T14" fmla="*/ 986 w 986"/>
              <a:gd name="T15" fmla="*/ 1005 h 1005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86" h="1005">
                <a:moveTo>
                  <a:pt x="0" y="511"/>
                </a:moveTo>
                <a:lnTo>
                  <a:pt x="986" y="1005"/>
                </a:lnTo>
                <a:lnTo>
                  <a:pt x="655" y="0"/>
                </a:lnTo>
                <a:lnTo>
                  <a:pt x="0" y="511"/>
                </a:lnTo>
                <a:close/>
              </a:path>
            </a:pathLst>
          </a:custGeom>
          <a:gradFill rotWithShape="1">
            <a:gsLst>
              <a:gs pos="0">
                <a:srgbClr val="EDC1E8">
                  <a:alpha val="64000"/>
                </a:srgbClr>
              </a:gs>
              <a:gs pos="100000">
                <a:srgbClr val="C89CC3">
                  <a:alpha val="78998"/>
                </a:srgbClr>
              </a:gs>
            </a:gsLst>
            <a:lin ang="5400000" scaled="1"/>
          </a:gradFill>
          <a:ln w="28575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grpSp>
        <p:nvGrpSpPr>
          <p:cNvPr id="15366" name="Group 108"/>
          <p:cNvGrpSpPr>
            <a:grpSpLocks/>
          </p:cNvGrpSpPr>
          <p:nvPr/>
        </p:nvGrpSpPr>
        <p:grpSpPr bwMode="auto">
          <a:xfrm>
            <a:off x="2433638" y="4117975"/>
            <a:ext cx="639762" cy="566738"/>
            <a:chOff x="1210" y="2234"/>
            <a:chExt cx="403" cy="357"/>
          </a:xfrm>
        </p:grpSpPr>
        <p:sp>
          <p:nvSpPr>
            <p:cNvPr id="15454" name="Rectangle 83"/>
            <p:cNvSpPr>
              <a:spLocks noChangeArrowheads="1"/>
            </p:cNvSpPr>
            <p:nvPr/>
          </p:nvSpPr>
          <p:spPr bwMode="auto">
            <a:xfrm>
              <a:off x="1210" y="2234"/>
              <a:ext cx="249" cy="3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5455" name="Text Box 84"/>
            <p:cNvSpPr txBox="1">
              <a:spLocks noChangeAspect="1" noChangeArrowheads="1"/>
            </p:cNvSpPr>
            <p:nvPr/>
          </p:nvSpPr>
          <p:spPr bwMode="auto">
            <a:xfrm>
              <a:off x="1356" y="2360"/>
              <a:ext cx="257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367" name="Group 103"/>
          <p:cNvGrpSpPr>
            <a:grpSpLocks/>
          </p:cNvGrpSpPr>
          <p:nvPr/>
        </p:nvGrpSpPr>
        <p:grpSpPr bwMode="auto">
          <a:xfrm>
            <a:off x="2174875" y="2720975"/>
            <a:ext cx="650875" cy="568325"/>
            <a:chOff x="1147" y="1398"/>
            <a:chExt cx="410" cy="358"/>
          </a:xfrm>
        </p:grpSpPr>
        <p:sp>
          <p:nvSpPr>
            <p:cNvPr id="15452" name="Rectangle 86"/>
            <p:cNvSpPr>
              <a:spLocks noChangeArrowheads="1"/>
            </p:cNvSpPr>
            <p:nvPr/>
          </p:nvSpPr>
          <p:spPr bwMode="auto">
            <a:xfrm>
              <a:off x="1147" y="1398"/>
              <a:ext cx="249" cy="32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5453" name="Text Box 87"/>
            <p:cNvSpPr txBox="1">
              <a:spLocks noChangeAspect="1" noChangeArrowheads="1"/>
            </p:cNvSpPr>
            <p:nvPr/>
          </p:nvSpPr>
          <p:spPr bwMode="auto">
            <a:xfrm>
              <a:off x="1300" y="1524"/>
              <a:ext cx="257" cy="2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368" name="Group 105"/>
          <p:cNvGrpSpPr>
            <a:grpSpLocks/>
          </p:cNvGrpSpPr>
          <p:nvPr/>
        </p:nvGrpSpPr>
        <p:grpSpPr bwMode="auto">
          <a:xfrm>
            <a:off x="3635375" y="3886200"/>
            <a:ext cx="615950" cy="554038"/>
            <a:chOff x="2086" y="2167"/>
            <a:chExt cx="388" cy="349"/>
          </a:xfrm>
        </p:grpSpPr>
        <p:sp>
          <p:nvSpPr>
            <p:cNvPr id="15450" name="Rectangle 89"/>
            <p:cNvSpPr>
              <a:spLocks noChangeArrowheads="1"/>
            </p:cNvSpPr>
            <p:nvPr/>
          </p:nvSpPr>
          <p:spPr bwMode="auto">
            <a:xfrm>
              <a:off x="2086" y="2167"/>
              <a:ext cx="249" cy="32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5451" name="Text Box 90"/>
            <p:cNvSpPr txBox="1">
              <a:spLocks noChangeAspect="1" noChangeArrowheads="1"/>
            </p:cNvSpPr>
            <p:nvPr/>
          </p:nvSpPr>
          <p:spPr bwMode="auto">
            <a:xfrm>
              <a:off x="2217" y="2284"/>
              <a:ext cx="257" cy="2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3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369" name="Group 102"/>
          <p:cNvGrpSpPr>
            <a:grpSpLocks/>
          </p:cNvGrpSpPr>
          <p:nvPr/>
        </p:nvGrpSpPr>
        <p:grpSpPr bwMode="auto">
          <a:xfrm>
            <a:off x="1450975" y="3306763"/>
            <a:ext cx="614363" cy="547687"/>
            <a:chOff x="710" y="1802"/>
            <a:chExt cx="387" cy="345"/>
          </a:xfrm>
        </p:grpSpPr>
        <p:sp>
          <p:nvSpPr>
            <p:cNvPr id="15448" name="Rectangle 92"/>
            <p:cNvSpPr>
              <a:spLocks noChangeArrowheads="1"/>
            </p:cNvSpPr>
            <p:nvPr/>
          </p:nvSpPr>
          <p:spPr bwMode="auto">
            <a:xfrm>
              <a:off x="710" y="1802"/>
              <a:ext cx="249" cy="3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5449" name="Text Box 93"/>
            <p:cNvSpPr txBox="1">
              <a:spLocks noChangeAspect="1" noChangeArrowheads="1"/>
            </p:cNvSpPr>
            <p:nvPr/>
          </p:nvSpPr>
          <p:spPr bwMode="auto">
            <a:xfrm>
              <a:off x="840" y="1916"/>
              <a:ext cx="257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х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370" name="Group 104"/>
          <p:cNvGrpSpPr>
            <a:grpSpLocks/>
          </p:cNvGrpSpPr>
          <p:nvPr/>
        </p:nvGrpSpPr>
        <p:grpSpPr bwMode="auto">
          <a:xfrm>
            <a:off x="3122613" y="2420938"/>
            <a:ext cx="623887" cy="554037"/>
            <a:chOff x="1763" y="1244"/>
            <a:chExt cx="393" cy="349"/>
          </a:xfrm>
        </p:grpSpPr>
        <p:sp>
          <p:nvSpPr>
            <p:cNvPr id="15446" name="Rectangle 95"/>
            <p:cNvSpPr>
              <a:spLocks noChangeArrowheads="1"/>
            </p:cNvSpPr>
            <p:nvPr/>
          </p:nvSpPr>
          <p:spPr bwMode="auto">
            <a:xfrm>
              <a:off x="1763" y="1244"/>
              <a:ext cx="249" cy="32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5447" name="Text Box 96"/>
            <p:cNvSpPr txBox="1">
              <a:spLocks noChangeAspect="1" noChangeArrowheads="1"/>
            </p:cNvSpPr>
            <p:nvPr/>
          </p:nvSpPr>
          <p:spPr bwMode="auto">
            <a:xfrm>
              <a:off x="1899" y="1361"/>
              <a:ext cx="257" cy="2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FF6600"/>
                  </a:solidFill>
                  <a:latin typeface="GOST type B" pitchFamily="34" charset="0"/>
                </a:rPr>
                <a:t>y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371" name="Group 109"/>
          <p:cNvGrpSpPr>
            <a:grpSpLocks/>
          </p:cNvGrpSpPr>
          <p:nvPr/>
        </p:nvGrpSpPr>
        <p:grpSpPr bwMode="auto">
          <a:xfrm>
            <a:off x="3381375" y="4581525"/>
            <a:ext cx="647700" cy="542925"/>
            <a:chOff x="1926" y="2605"/>
            <a:chExt cx="408" cy="342"/>
          </a:xfrm>
        </p:grpSpPr>
        <p:sp>
          <p:nvSpPr>
            <p:cNvPr id="15444" name="Rectangle 98"/>
            <p:cNvSpPr>
              <a:spLocks noChangeArrowheads="1"/>
            </p:cNvSpPr>
            <p:nvPr/>
          </p:nvSpPr>
          <p:spPr bwMode="auto">
            <a:xfrm>
              <a:off x="1926" y="2605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5445" name="Text Box 99"/>
            <p:cNvSpPr txBox="1">
              <a:spLocks noChangeAspect="1" noChangeArrowheads="1"/>
            </p:cNvSpPr>
            <p:nvPr/>
          </p:nvSpPr>
          <p:spPr bwMode="auto">
            <a:xfrm>
              <a:off x="2077" y="2717"/>
              <a:ext cx="257" cy="23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FF6600"/>
                  </a:solidFill>
                  <a:latin typeface="GOST type B" pitchFamily="34" charset="0"/>
                </a:rPr>
                <a:t>z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sp>
        <p:nvSpPr>
          <p:cNvPr id="15372" name="Rectangle 100"/>
          <p:cNvSpPr>
            <a:spLocks noChangeArrowheads="1"/>
          </p:cNvSpPr>
          <p:nvPr/>
        </p:nvSpPr>
        <p:spPr bwMode="auto">
          <a:xfrm>
            <a:off x="2857500" y="2806700"/>
            <a:ext cx="3937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/>
          <a:p>
            <a:r>
              <a:rPr lang="ru-RU" sz="2800" b="1" i="1">
                <a:solidFill>
                  <a:srgbClr val="FF6600"/>
                </a:solidFill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grpSp>
        <p:nvGrpSpPr>
          <p:cNvPr id="17" name="Group 166"/>
          <p:cNvGrpSpPr>
            <a:grpSpLocks/>
          </p:cNvGrpSpPr>
          <p:nvPr/>
        </p:nvGrpSpPr>
        <p:grpSpPr bwMode="auto">
          <a:xfrm>
            <a:off x="2185988" y="3206750"/>
            <a:ext cx="1506537" cy="1146175"/>
            <a:chOff x="1377" y="2020"/>
            <a:chExt cx="949" cy="722"/>
          </a:xfrm>
        </p:grpSpPr>
        <p:sp>
          <p:nvSpPr>
            <p:cNvPr id="15435" name="Line 111"/>
            <p:cNvSpPr>
              <a:spLocks noChangeShapeType="1"/>
            </p:cNvSpPr>
            <p:nvPr/>
          </p:nvSpPr>
          <p:spPr bwMode="auto">
            <a:xfrm>
              <a:off x="1377" y="2268"/>
              <a:ext cx="949" cy="474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5436" name="Line 112"/>
            <p:cNvSpPr>
              <a:spLocks noChangeShapeType="1"/>
            </p:cNvSpPr>
            <p:nvPr/>
          </p:nvSpPr>
          <p:spPr bwMode="auto">
            <a:xfrm>
              <a:off x="1548" y="2139"/>
              <a:ext cx="699" cy="349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5437" name="Rectangle 119"/>
            <p:cNvSpPr>
              <a:spLocks noChangeArrowheads="1"/>
            </p:cNvSpPr>
            <p:nvPr/>
          </p:nvSpPr>
          <p:spPr bwMode="auto">
            <a:xfrm>
              <a:off x="1615" y="2158"/>
              <a:ext cx="223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en-US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rPr>
                <a:t>h</a:t>
              </a:r>
              <a:endParaRPr lang="ru-RU" sz="2800" b="1" i="1">
                <a:solidFill>
                  <a:schemeClr val="accent2"/>
                </a:solidFill>
                <a:latin typeface="GOST type B" pitchFamily="34" charset="0"/>
                <a:sym typeface="Symbol" pitchFamily="18" charset="2"/>
              </a:endParaRPr>
            </a:p>
          </p:txBody>
        </p:sp>
        <p:grpSp>
          <p:nvGrpSpPr>
            <p:cNvPr id="15438" name="Group 125"/>
            <p:cNvGrpSpPr>
              <a:grpSpLocks/>
            </p:cNvGrpSpPr>
            <p:nvPr/>
          </p:nvGrpSpPr>
          <p:grpSpPr bwMode="auto">
            <a:xfrm>
              <a:off x="1756" y="2020"/>
              <a:ext cx="291" cy="327"/>
              <a:chOff x="1752" y="1826"/>
              <a:chExt cx="291" cy="327"/>
            </a:xfrm>
          </p:grpSpPr>
          <p:sp>
            <p:nvSpPr>
              <p:cNvPr id="15442" name="Rectangle 118"/>
              <p:cNvSpPr>
                <a:spLocks noChangeArrowheads="1"/>
              </p:cNvSpPr>
              <p:nvPr/>
            </p:nvSpPr>
            <p:spPr bwMode="auto">
              <a:xfrm>
                <a:off x="1752" y="1826"/>
                <a:ext cx="22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accent2"/>
                    </a:solidFill>
                    <a:latin typeface="GOST type B" pitchFamily="34" charset="0"/>
                    <a:sym typeface="Symbol" pitchFamily="18" charset="2"/>
                  </a:rPr>
                  <a:t>h</a:t>
                </a:r>
                <a:endPara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5443" name="Text Box 123"/>
              <p:cNvSpPr txBox="1">
                <a:spLocks noChangeAspect="1" noChangeArrowheads="1"/>
              </p:cNvSpPr>
              <p:nvPr/>
            </p:nvSpPr>
            <p:spPr bwMode="auto">
              <a:xfrm>
                <a:off x="1876" y="1865"/>
                <a:ext cx="167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Symbol type B" pitchFamily="18" charset="2"/>
                    <a:sym typeface="Symbol" pitchFamily="18" charset="2"/>
                  </a:rPr>
                  <a:t></a:t>
                </a:r>
              </a:p>
            </p:txBody>
          </p:sp>
        </p:grpSp>
        <p:grpSp>
          <p:nvGrpSpPr>
            <p:cNvPr id="15439" name="Group 126"/>
            <p:cNvGrpSpPr>
              <a:grpSpLocks/>
            </p:cNvGrpSpPr>
            <p:nvPr/>
          </p:nvGrpSpPr>
          <p:grpSpPr bwMode="auto">
            <a:xfrm>
              <a:off x="1412" y="2267"/>
              <a:ext cx="271" cy="345"/>
              <a:chOff x="1675" y="2220"/>
              <a:chExt cx="271" cy="345"/>
            </a:xfrm>
          </p:grpSpPr>
          <p:sp>
            <p:nvSpPr>
              <p:cNvPr id="15440" name="Rectangle 120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2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accent2"/>
                    </a:solidFill>
                    <a:latin typeface="GOST type B" pitchFamily="34" charset="0"/>
                    <a:sym typeface="Symbol" pitchFamily="18" charset="2"/>
                  </a:rPr>
                  <a:t>h</a:t>
                </a:r>
                <a:endPara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5441" name="Text Box 124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o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</p:grpSp>
      <p:sp>
        <p:nvSpPr>
          <p:cNvPr id="24704" name="Text Box 128"/>
          <p:cNvSpPr txBox="1">
            <a:spLocks noChangeArrowheads="1"/>
          </p:cNvSpPr>
          <p:nvPr/>
        </p:nvSpPr>
        <p:spPr bwMode="auto">
          <a:xfrm>
            <a:off x="0" y="792163"/>
            <a:ext cx="7104063" cy="915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Горизонталей плоскости бесчисленной множество</a:t>
            </a:r>
            <a:r>
              <a:rPr lang="en-US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,</a:t>
            </a:r>
            <a:endParaRPr lang="ru-RU" b="1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  <a:p>
            <a:pPr>
              <a:defRPr/>
            </a:pPr>
            <a:r>
              <a:rPr lang="ru-RU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все они параллельны между собой</a:t>
            </a:r>
          </a:p>
          <a:p>
            <a:pPr>
              <a:defRPr/>
            </a:pPr>
            <a:r>
              <a:rPr lang="ru-RU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Горизонтальный след – это горизонталь нулевого уровня</a:t>
            </a:r>
          </a:p>
        </p:txBody>
      </p:sp>
      <p:sp>
        <p:nvSpPr>
          <p:cNvPr id="15375" name="Line 172"/>
          <p:cNvSpPr>
            <a:spLocks noChangeAspect="1" noChangeShapeType="1"/>
          </p:cNvSpPr>
          <p:nvPr/>
        </p:nvSpPr>
        <p:spPr bwMode="auto">
          <a:xfrm>
            <a:off x="6918325" y="2006600"/>
            <a:ext cx="0" cy="1676400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5376" name="Freeform 173"/>
          <p:cNvSpPr>
            <a:spLocks/>
          </p:cNvSpPr>
          <p:nvPr/>
        </p:nvSpPr>
        <p:spPr bwMode="auto">
          <a:xfrm>
            <a:off x="5992813" y="1995488"/>
            <a:ext cx="2392362" cy="1303337"/>
          </a:xfrm>
          <a:custGeom>
            <a:avLst/>
            <a:gdLst>
              <a:gd name="T0" fmla="*/ 0 w 1507"/>
              <a:gd name="T1" fmla="*/ 2147483647 h 821"/>
              <a:gd name="T2" fmla="*/ 2147483647 w 1507"/>
              <a:gd name="T3" fmla="*/ 2147483647 h 821"/>
              <a:gd name="T4" fmla="*/ 2147483647 w 1507"/>
              <a:gd name="T5" fmla="*/ 0 h 821"/>
              <a:gd name="T6" fmla="*/ 0 w 1507"/>
              <a:gd name="T7" fmla="*/ 2147483647 h 821"/>
              <a:gd name="T8" fmla="*/ 0 60000 65536"/>
              <a:gd name="T9" fmla="*/ 0 60000 65536"/>
              <a:gd name="T10" fmla="*/ 0 60000 65536"/>
              <a:gd name="T11" fmla="*/ 0 60000 65536"/>
              <a:gd name="T12" fmla="*/ 0 w 1507"/>
              <a:gd name="T13" fmla="*/ 0 h 821"/>
              <a:gd name="T14" fmla="*/ 1507 w 1507"/>
              <a:gd name="T15" fmla="*/ 821 h 821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1507" h="821">
                <a:moveTo>
                  <a:pt x="0" y="821"/>
                </a:moveTo>
                <a:lnTo>
                  <a:pt x="1507" y="551"/>
                </a:lnTo>
                <a:lnTo>
                  <a:pt x="580" y="0"/>
                </a:lnTo>
                <a:lnTo>
                  <a:pt x="0" y="821"/>
                </a:lnTo>
                <a:close/>
              </a:path>
            </a:pathLst>
          </a:custGeom>
          <a:gradFill rotWithShape="1">
            <a:gsLst>
              <a:gs pos="0">
                <a:srgbClr val="DEC4D7">
                  <a:alpha val="67998"/>
                </a:srgbClr>
              </a:gs>
              <a:gs pos="100000">
                <a:srgbClr val="C89CC3">
                  <a:alpha val="65999"/>
                </a:srgbClr>
              </a:gs>
            </a:gsLst>
            <a:path path="rect">
              <a:fillToRect l="50000" t="50000" r="50000" b="50000"/>
            </a:path>
          </a:gradFill>
          <a:ln w="28575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5377" name="Freeform 174"/>
          <p:cNvSpPr>
            <a:spLocks/>
          </p:cNvSpPr>
          <p:nvPr/>
        </p:nvSpPr>
        <p:spPr bwMode="auto">
          <a:xfrm>
            <a:off x="5986463" y="3632200"/>
            <a:ext cx="2403475" cy="1711325"/>
          </a:xfrm>
          <a:custGeom>
            <a:avLst/>
            <a:gdLst>
              <a:gd name="T0" fmla="*/ 0 w 1514"/>
              <a:gd name="T1" fmla="*/ 2147483647 h 1078"/>
              <a:gd name="T2" fmla="*/ 2147483647 w 1514"/>
              <a:gd name="T3" fmla="*/ 2147483647 h 1078"/>
              <a:gd name="T4" fmla="*/ 2147483647 w 1514"/>
              <a:gd name="T5" fmla="*/ 0 h 1078"/>
              <a:gd name="T6" fmla="*/ 0 w 1514"/>
              <a:gd name="T7" fmla="*/ 2147483647 h 1078"/>
              <a:gd name="T8" fmla="*/ 0 60000 65536"/>
              <a:gd name="T9" fmla="*/ 0 60000 65536"/>
              <a:gd name="T10" fmla="*/ 0 60000 65536"/>
              <a:gd name="T11" fmla="*/ 0 60000 65536"/>
              <a:gd name="T12" fmla="*/ 0 w 1514"/>
              <a:gd name="T13" fmla="*/ 0 h 1078"/>
              <a:gd name="T14" fmla="*/ 1514 w 1514"/>
              <a:gd name="T15" fmla="*/ 1078 h 107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1514" h="1078">
                <a:moveTo>
                  <a:pt x="0" y="1078"/>
                </a:moveTo>
                <a:lnTo>
                  <a:pt x="1514" y="355"/>
                </a:lnTo>
                <a:lnTo>
                  <a:pt x="586" y="0"/>
                </a:lnTo>
                <a:lnTo>
                  <a:pt x="0" y="1078"/>
                </a:lnTo>
                <a:close/>
              </a:path>
            </a:pathLst>
          </a:custGeom>
          <a:gradFill rotWithShape="1">
            <a:gsLst>
              <a:gs pos="0">
                <a:srgbClr val="DEC4D7">
                  <a:alpha val="87999"/>
                </a:srgbClr>
              </a:gs>
              <a:gs pos="100000">
                <a:srgbClr val="C89CC3"/>
              </a:gs>
            </a:gsLst>
            <a:path path="rect">
              <a:fillToRect l="50000" t="50000" r="50000" b="50000"/>
            </a:path>
          </a:gradFill>
          <a:ln w="28575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5378" name="Freeform 175"/>
          <p:cNvSpPr>
            <a:spLocks noChangeAspect="1"/>
          </p:cNvSpPr>
          <p:nvPr/>
        </p:nvSpPr>
        <p:spPr bwMode="auto">
          <a:xfrm>
            <a:off x="8388350" y="2865438"/>
            <a:ext cx="1588" cy="1330325"/>
          </a:xfrm>
          <a:custGeom>
            <a:avLst/>
            <a:gdLst>
              <a:gd name="T0" fmla="*/ 0 w 1"/>
              <a:gd name="T1" fmla="*/ 0 h 838"/>
              <a:gd name="T2" fmla="*/ 2147483647 w 1"/>
              <a:gd name="T3" fmla="*/ 2147483647 h 838"/>
              <a:gd name="T4" fmla="*/ 0 60000 65536"/>
              <a:gd name="T5" fmla="*/ 0 60000 65536"/>
              <a:gd name="T6" fmla="*/ 0 w 1"/>
              <a:gd name="T7" fmla="*/ 0 h 838"/>
              <a:gd name="T8" fmla="*/ 1 w 1"/>
              <a:gd name="T9" fmla="*/ 838 h 838"/>
            </a:gdLst>
            <a:ahLst/>
            <a:cxnLst>
              <a:cxn ang="T4">
                <a:pos x="T0" y="T1"/>
              </a:cxn>
              <a:cxn ang="T5">
                <a:pos x="T2" y="T3"/>
              </a:cxn>
            </a:cxnLst>
            <a:rect l="T6" t="T7" r="T8" b="T9"/>
            <a:pathLst>
              <a:path w="1" h="838">
                <a:moveTo>
                  <a:pt x="0" y="0"/>
                </a:moveTo>
                <a:lnTo>
                  <a:pt x="1" y="838"/>
                </a:lnTo>
              </a:path>
            </a:pathLst>
          </a:cu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5379" name="Line 176"/>
          <p:cNvSpPr>
            <a:spLocks noChangeAspect="1" noChangeShapeType="1"/>
          </p:cNvSpPr>
          <p:nvPr/>
        </p:nvSpPr>
        <p:spPr bwMode="auto">
          <a:xfrm>
            <a:off x="5994400" y="3295650"/>
            <a:ext cx="0" cy="2033588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5380" name="Group 177"/>
          <p:cNvGrpSpPr>
            <a:grpSpLocks/>
          </p:cNvGrpSpPr>
          <p:nvPr/>
        </p:nvGrpSpPr>
        <p:grpSpPr bwMode="auto">
          <a:xfrm>
            <a:off x="5405438" y="2781300"/>
            <a:ext cx="558800" cy="635000"/>
            <a:chOff x="1200" y="1488"/>
            <a:chExt cx="352" cy="400"/>
          </a:xfrm>
        </p:grpSpPr>
        <p:sp>
          <p:nvSpPr>
            <p:cNvPr id="15433" name="Text Box 178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А</a:t>
              </a:r>
            </a:p>
          </p:txBody>
        </p:sp>
        <p:sp>
          <p:nvSpPr>
            <p:cNvPr id="15434" name="Text Box 179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381" name="Group 180"/>
          <p:cNvGrpSpPr>
            <a:grpSpLocks/>
          </p:cNvGrpSpPr>
          <p:nvPr/>
        </p:nvGrpSpPr>
        <p:grpSpPr bwMode="auto">
          <a:xfrm>
            <a:off x="8123238" y="2276475"/>
            <a:ext cx="558800" cy="635000"/>
            <a:chOff x="1200" y="1488"/>
            <a:chExt cx="352" cy="400"/>
          </a:xfrm>
        </p:grpSpPr>
        <p:sp>
          <p:nvSpPr>
            <p:cNvPr id="15431" name="Text Box 181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В</a:t>
              </a:r>
            </a:p>
          </p:txBody>
        </p:sp>
        <p:sp>
          <p:nvSpPr>
            <p:cNvPr id="15432" name="Text Box 182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382" name="Group 183"/>
          <p:cNvGrpSpPr>
            <a:grpSpLocks/>
          </p:cNvGrpSpPr>
          <p:nvPr/>
        </p:nvGrpSpPr>
        <p:grpSpPr bwMode="auto">
          <a:xfrm>
            <a:off x="6867525" y="1531938"/>
            <a:ext cx="558800" cy="635000"/>
            <a:chOff x="1200" y="1488"/>
            <a:chExt cx="352" cy="400"/>
          </a:xfrm>
        </p:grpSpPr>
        <p:sp>
          <p:nvSpPr>
            <p:cNvPr id="15429" name="Text Box 184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С</a:t>
              </a:r>
            </a:p>
          </p:txBody>
        </p:sp>
        <p:sp>
          <p:nvSpPr>
            <p:cNvPr id="15430" name="Text Box 185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383" name="Group 186"/>
          <p:cNvGrpSpPr>
            <a:grpSpLocks/>
          </p:cNvGrpSpPr>
          <p:nvPr/>
        </p:nvGrpSpPr>
        <p:grpSpPr bwMode="auto">
          <a:xfrm>
            <a:off x="5400675" y="4930775"/>
            <a:ext cx="558800" cy="635000"/>
            <a:chOff x="1200" y="1488"/>
            <a:chExt cx="352" cy="400"/>
          </a:xfrm>
        </p:grpSpPr>
        <p:sp>
          <p:nvSpPr>
            <p:cNvPr id="15427" name="Text Box 187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А</a:t>
              </a:r>
            </a:p>
          </p:txBody>
        </p:sp>
        <p:sp>
          <p:nvSpPr>
            <p:cNvPr id="15428" name="Text Box 188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384" name="Group 189"/>
          <p:cNvGrpSpPr>
            <a:grpSpLocks/>
          </p:cNvGrpSpPr>
          <p:nvPr/>
        </p:nvGrpSpPr>
        <p:grpSpPr bwMode="auto">
          <a:xfrm>
            <a:off x="8123238" y="4164013"/>
            <a:ext cx="558800" cy="635000"/>
            <a:chOff x="1200" y="1488"/>
            <a:chExt cx="352" cy="400"/>
          </a:xfrm>
        </p:grpSpPr>
        <p:sp>
          <p:nvSpPr>
            <p:cNvPr id="15425" name="Text Box 190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В</a:t>
              </a:r>
            </a:p>
          </p:txBody>
        </p:sp>
        <p:sp>
          <p:nvSpPr>
            <p:cNvPr id="15426" name="Text Box 191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25" name="Group 192"/>
          <p:cNvGrpSpPr>
            <a:grpSpLocks/>
          </p:cNvGrpSpPr>
          <p:nvPr/>
        </p:nvGrpSpPr>
        <p:grpSpPr bwMode="auto">
          <a:xfrm>
            <a:off x="6302375" y="4137025"/>
            <a:ext cx="2071688" cy="635000"/>
            <a:chOff x="4261" y="2079"/>
            <a:chExt cx="1305" cy="400"/>
          </a:xfrm>
        </p:grpSpPr>
        <p:sp>
          <p:nvSpPr>
            <p:cNvPr id="15421" name="Line 193"/>
            <p:cNvSpPr>
              <a:spLocks noChangeShapeType="1"/>
            </p:cNvSpPr>
            <p:nvPr/>
          </p:nvSpPr>
          <p:spPr bwMode="auto">
            <a:xfrm flipH="1">
              <a:off x="4261" y="2116"/>
              <a:ext cx="1305" cy="363"/>
            </a:xfrm>
            <a:prstGeom prst="line">
              <a:avLst/>
            </a:prstGeom>
            <a:noFill/>
            <a:ln w="2540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5422" name="Group 194"/>
            <p:cNvGrpSpPr>
              <a:grpSpLocks/>
            </p:cNvGrpSpPr>
            <p:nvPr/>
          </p:nvGrpSpPr>
          <p:grpSpPr bwMode="auto">
            <a:xfrm>
              <a:off x="4399" y="2079"/>
              <a:ext cx="271" cy="345"/>
              <a:chOff x="1675" y="2220"/>
              <a:chExt cx="271" cy="345"/>
            </a:xfrm>
          </p:grpSpPr>
          <p:sp>
            <p:nvSpPr>
              <p:cNvPr id="15423" name="Rectangle 195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2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accent2"/>
                    </a:solidFill>
                    <a:latin typeface="GOST type B" pitchFamily="34" charset="0"/>
                    <a:sym typeface="Symbol" pitchFamily="18" charset="2"/>
                  </a:rPr>
                  <a:t>h</a:t>
                </a:r>
                <a:endPara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5424" name="Text Box 196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</p:grpSp>
      <p:sp>
        <p:nvSpPr>
          <p:cNvPr id="24773" name="Oval 197"/>
          <p:cNvSpPr>
            <a:spLocks noChangeAspect="1" noChangeArrowheads="1"/>
          </p:cNvSpPr>
          <p:nvPr/>
        </p:nvSpPr>
        <p:spPr bwMode="auto">
          <a:xfrm>
            <a:off x="8328025" y="4132263"/>
            <a:ext cx="114300" cy="1143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27" name="Group 198"/>
          <p:cNvGrpSpPr>
            <a:grpSpLocks/>
          </p:cNvGrpSpPr>
          <p:nvPr/>
        </p:nvGrpSpPr>
        <p:grpSpPr bwMode="auto">
          <a:xfrm>
            <a:off x="5878513" y="2859088"/>
            <a:ext cx="461962" cy="1949450"/>
            <a:chOff x="3994" y="1274"/>
            <a:chExt cx="291" cy="1228"/>
          </a:xfrm>
        </p:grpSpPr>
        <p:grpSp>
          <p:nvGrpSpPr>
            <p:cNvPr id="15413" name="Group 199"/>
            <p:cNvGrpSpPr>
              <a:grpSpLocks/>
            </p:cNvGrpSpPr>
            <p:nvPr/>
          </p:nvGrpSpPr>
          <p:grpSpPr bwMode="auto">
            <a:xfrm>
              <a:off x="4228" y="1274"/>
              <a:ext cx="57" cy="1206"/>
              <a:chOff x="4228" y="1274"/>
              <a:chExt cx="57" cy="1206"/>
            </a:xfrm>
          </p:grpSpPr>
          <p:sp>
            <p:nvSpPr>
              <p:cNvPr id="15417" name="Line 200"/>
              <p:cNvSpPr>
                <a:spLocks noChangeShapeType="1"/>
              </p:cNvSpPr>
              <p:nvPr/>
            </p:nvSpPr>
            <p:spPr bwMode="auto">
              <a:xfrm>
                <a:off x="4257" y="1274"/>
                <a:ext cx="0" cy="1206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15418" name="Group 201"/>
              <p:cNvGrpSpPr>
                <a:grpSpLocks/>
              </p:cNvGrpSpPr>
              <p:nvPr/>
            </p:nvGrpSpPr>
            <p:grpSpPr bwMode="auto">
              <a:xfrm>
                <a:off x="4228" y="1818"/>
                <a:ext cx="57" cy="92"/>
                <a:chOff x="4228" y="1808"/>
                <a:chExt cx="57" cy="92"/>
              </a:xfrm>
            </p:grpSpPr>
            <p:sp>
              <p:nvSpPr>
                <p:cNvPr id="15419" name="Line 202"/>
                <p:cNvSpPr>
                  <a:spLocks noChangeShapeType="1"/>
                </p:cNvSpPr>
                <p:nvPr/>
              </p:nvSpPr>
              <p:spPr bwMode="auto">
                <a:xfrm>
                  <a:off x="4228" y="1808"/>
                  <a:ext cx="29" cy="92"/>
                </a:xfrm>
                <a:prstGeom prst="line">
                  <a:avLst/>
                </a:prstGeom>
                <a:noFill/>
                <a:ln w="19050">
                  <a:solidFill>
                    <a:schemeClr val="accent2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5420" name="Line 203"/>
                <p:cNvSpPr>
                  <a:spLocks noChangeShapeType="1"/>
                </p:cNvSpPr>
                <p:nvPr/>
              </p:nvSpPr>
              <p:spPr bwMode="auto">
                <a:xfrm flipH="1">
                  <a:off x="4256" y="1808"/>
                  <a:ext cx="29" cy="92"/>
                </a:xfrm>
                <a:prstGeom prst="line">
                  <a:avLst/>
                </a:prstGeom>
                <a:noFill/>
                <a:ln w="19050">
                  <a:solidFill>
                    <a:schemeClr val="accent2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</p:grpSp>
        </p:grpSp>
        <p:grpSp>
          <p:nvGrpSpPr>
            <p:cNvPr id="15414" name="Group 204"/>
            <p:cNvGrpSpPr>
              <a:grpSpLocks/>
            </p:cNvGrpSpPr>
            <p:nvPr/>
          </p:nvGrpSpPr>
          <p:grpSpPr bwMode="auto">
            <a:xfrm>
              <a:off x="3994" y="2157"/>
              <a:ext cx="271" cy="345"/>
              <a:chOff x="1675" y="2220"/>
              <a:chExt cx="271" cy="345"/>
            </a:xfrm>
          </p:grpSpPr>
          <p:sp>
            <p:nvSpPr>
              <p:cNvPr id="15415" name="Rectangle 205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19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ru-RU" sz="2800" b="1" i="1">
                    <a:solidFill>
                      <a:schemeClr val="accent2"/>
                    </a:solidFill>
                    <a:latin typeface="GOST type B" pitchFamily="34" charset="0"/>
                    <a:sym typeface="Symbol" pitchFamily="18" charset="2"/>
                  </a:rPr>
                  <a:t>1</a:t>
                </a:r>
              </a:p>
            </p:txBody>
          </p:sp>
          <p:sp>
            <p:nvSpPr>
              <p:cNvPr id="15416" name="Text Box 206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</p:grpSp>
      <p:sp>
        <p:nvSpPr>
          <p:cNvPr id="24783" name="Oval 207"/>
          <p:cNvSpPr>
            <a:spLocks noChangeAspect="1" noChangeArrowheads="1"/>
          </p:cNvSpPr>
          <p:nvPr/>
        </p:nvSpPr>
        <p:spPr bwMode="auto">
          <a:xfrm>
            <a:off x="6242050" y="4706938"/>
            <a:ext cx="114300" cy="114300"/>
          </a:xfrm>
          <a:prstGeom prst="ellipse">
            <a:avLst/>
          </a:prstGeom>
          <a:solidFill>
            <a:schemeClr val="accent2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31" name="Group 208"/>
          <p:cNvGrpSpPr>
            <a:grpSpLocks/>
          </p:cNvGrpSpPr>
          <p:nvPr/>
        </p:nvGrpSpPr>
        <p:grpSpPr bwMode="auto">
          <a:xfrm>
            <a:off x="5786438" y="2387600"/>
            <a:ext cx="2600325" cy="719138"/>
            <a:chOff x="3936" y="977"/>
            <a:chExt cx="1638" cy="453"/>
          </a:xfrm>
        </p:grpSpPr>
        <p:grpSp>
          <p:nvGrpSpPr>
            <p:cNvPr id="15402" name="Group 209"/>
            <p:cNvGrpSpPr>
              <a:grpSpLocks/>
            </p:cNvGrpSpPr>
            <p:nvPr/>
          </p:nvGrpSpPr>
          <p:grpSpPr bwMode="auto">
            <a:xfrm>
              <a:off x="3936" y="1054"/>
              <a:ext cx="1638" cy="376"/>
              <a:chOff x="3936" y="1054"/>
              <a:chExt cx="1638" cy="376"/>
            </a:xfrm>
          </p:grpSpPr>
          <p:sp>
            <p:nvSpPr>
              <p:cNvPr id="15406" name="Line 210"/>
              <p:cNvSpPr>
                <a:spLocks noChangeShapeType="1"/>
              </p:cNvSpPr>
              <p:nvPr/>
            </p:nvSpPr>
            <p:spPr bwMode="auto">
              <a:xfrm flipH="1">
                <a:off x="4261" y="1274"/>
                <a:ext cx="1305" cy="0"/>
              </a:xfrm>
              <a:prstGeom prst="line">
                <a:avLst/>
              </a:prstGeom>
              <a:noFill/>
              <a:ln w="2540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15407" name="Group 211"/>
              <p:cNvGrpSpPr>
                <a:grpSpLocks/>
              </p:cNvGrpSpPr>
              <p:nvPr/>
            </p:nvGrpSpPr>
            <p:grpSpPr bwMode="auto">
              <a:xfrm>
                <a:off x="3936" y="1054"/>
                <a:ext cx="271" cy="345"/>
                <a:chOff x="1675" y="2220"/>
                <a:chExt cx="271" cy="345"/>
              </a:xfrm>
            </p:grpSpPr>
            <p:sp>
              <p:nvSpPr>
                <p:cNvPr id="15411" name="Rectangle 212"/>
                <p:cNvSpPr>
                  <a:spLocks noChangeArrowheads="1"/>
                </p:cNvSpPr>
                <p:nvPr/>
              </p:nvSpPr>
              <p:spPr bwMode="auto">
                <a:xfrm>
                  <a:off x="1675" y="2220"/>
                  <a:ext cx="193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chemeClr val="accent2"/>
                      </a:solidFill>
                      <a:latin typeface="GOST type B" pitchFamily="34" charset="0"/>
                      <a:sym typeface="Symbol" pitchFamily="18" charset="2"/>
                    </a:rPr>
                    <a:t>1</a:t>
                  </a:r>
                </a:p>
              </p:txBody>
            </p:sp>
            <p:sp>
              <p:nvSpPr>
                <p:cNvPr id="15412" name="Text Box 21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778" y="2334"/>
                  <a:ext cx="168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b="1" i="1">
                      <a:solidFill>
                        <a:schemeClr val="accent2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chemeClr val="accent2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15408" name="Group 214"/>
              <p:cNvGrpSpPr>
                <a:grpSpLocks/>
              </p:cNvGrpSpPr>
              <p:nvPr/>
            </p:nvGrpSpPr>
            <p:grpSpPr bwMode="auto">
              <a:xfrm>
                <a:off x="5423" y="1273"/>
                <a:ext cx="151" cy="157"/>
                <a:chOff x="5423" y="1273"/>
                <a:chExt cx="151" cy="157"/>
              </a:xfrm>
            </p:grpSpPr>
            <p:sp>
              <p:nvSpPr>
                <p:cNvPr id="15409" name="Arc 215"/>
                <p:cNvSpPr>
                  <a:spLocks/>
                </p:cNvSpPr>
                <p:nvPr/>
              </p:nvSpPr>
              <p:spPr bwMode="auto">
                <a:xfrm flipH="1" flipV="1">
                  <a:off x="5423" y="1273"/>
                  <a:ext cx="151" cy="157"/>
                </a:xfrm>
                <a:custGeom>
                  <a:avLst/>
                  <a:gdLst>
                    <a:gd name="T0" fmla="*/ 0 w 21600"/>
                    <a:gd name="T1" fmla="*/ 0 h 21600"/>
                    <a:gd name="T2" fmla="*/ 0 w 21600"/>
                    <a:gd name="T3" fmla="*/ 0 h 21600"/>
                    <a:gd name="T4" fmla="*/ 0 w 21600"/>
                    <a:gd name="T5" fmla="*/ 0 h 21600"/>
                    <a:gd name="T6" fmla="*/ 0 60000 65536"/>
                    <a:gd name="T7" fmla="*/ 0 60000 65536"/>
                    <a:gd name="T8" fmla="*/ 0 60000 65536"/>
                    <a:gd name="T9" fmla="*/ 0 w 21600"/>
                    <a:gd name="T10" fmla="*/ 0 h 21600"/>
                    <a:gd name="T11" fmla="*/ 21600 w 21600"/>
                    <a:gd name="T12" fmla="*/ 21600 h 21600"/>
                  </a:gdLst>
                  <a:ahLst/>
                  <a:cxnLst>
                    <a:cxn ang="T6">
                      <a:pos x="T0" y="T1"/>
                    </a:cxn>
                    <a:cxn ang="T7">
                      <a:pos x="T2" y="T3"/>
                    </a:cxn>
                    <a:cxn ang="T8">
                      <a:pos x="T4" y="T5"/>
                    </a:cxn>
                  </a:cxnLst>
                  <a:rect l="T9" t="T10" r="T11" b="T12"/>
                  <a:pathLst>
                    <a:path w="21600" h="21600" fill="none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</a:path>
                    <a:path w="21600" h="21600" stroke="0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  <a:lnTo>
                        <a:pt x="0" y="21600"/>
                      </a:lnTo>
                      <a:close/>
                    </a:path>
                  </a:pathLst>
                </a:custGeom>
                <a:noFill/>
                <a:ln w="19050">
                  <a:solidFill>
                    <a:schemeClr val="accent2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15410" name="Oval 216"/>
                <p:cNvSpPr>
                  <a:spLocks noChangeAspect="1" noChangeArrowheads="1"/>
                </p:cNvSpPr>
                <p:nvPr/>
              </p:nvSpPr>
              <p:spPr bwMode="auto">
                <a:xfrm flipH="1" flipV="1">
                  <a:off x="5502" y="1322"/>
                  <a:ext cx="25" cy="25"/>
                </a:xfrm>
                <a:prstGeom prst="ellipse">
                  <a:avLst/>
                </a:prstGeom>
                <a:solidFill>
                  <a:schemeClr val="accent2"/>
                </a:solidFill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</p:grpSp>
        </p:grpSp>
        <p:grpSp>
          <p:nvGrpSpPr>
            <p:cNvPr id="15403" name="Group 217"/>
            <p:cNvGrpSpPr>
              <a:grpSpLocks/>
            </p:cNvGrpSpPr>
            <p:nvPr/>
          </p:nvGrpSpPr>
          <p:grpSpPr bwMode="auto">
            <a:xfrm>
              <a:off x="4603" y="977"/>
              <a:ext cx="271" cy="345"/>
              <a:chOff x="1675" y="2220"/>
              <a:chExt cx="271" cy="345"/>
            </a:xfrm>
          </p:grpSpPr>
          <p:sp>
            <p:nvSpPr>
              <p:cNvPr id="15404" name="Rectangle 218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2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accent2"/>
                    </a:solidFill>
                    <a:latin typeface="GOST type B" pitchFamily="34" charset="0"/>
                    <a:sym typeface="Symbol" pitchFamily="18" charset="2"/>
                  </a:rPr>
                  <a:t>h</a:t>
                </a:r>
                <a:endPara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5405" name="Text Box 219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</p:grpSp>
      <p:sp>
        <p:nvSpPr>
          <p:cNvPr id="24796" name="Oval 220"/>
          <p:cNvSpPr>
            <a:spLocks noChangeAspect="1" noChangeArrowheads="1"/>
          </p:cNvSpPr>
          <p:nvPr/>
        </p:nvSpPr>
        <p:spPr bwMode="auto">
          <a:xfrm>
            <a:off x="6234113" y="2801938"/>
            <a:ext cx="114300" cy="114300"/>
          </a:xfrm>
          <a:prstGeom prst="ellipse">
            <a:avLst/>
          </a:prstGeom>
          <a:solidFill>
            <a:schemeClr val="accent2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4797" name="Oval 221"/>
          <p:cNvSpPr>
            <a:spLocks noChangeAspect="1" noChangeArrowheads="1"/>
          </p:cNvSpPr>
          <p:nvPr/>
        </p:nvSpPr>
        <p:spPr bwMode="auto">
          <a:xfrm>
            <a:off x="8323263" y="2798763"/>
            <a:ext cx="114300" cy="1143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5392" name="Text Box 222"/>
          <p:cNvSpPr txBox="1">
            <a:spLocks noChangeAspect="1" noChangeArrowheads="1"/>
          </p:cNvSpPr>
          <p:nvPr/>
        </p:nvSpPr>
        <p:spPr bwMode="auto">
          <a:xfrm>
            <a:off x="5497513" y="3265488"/>
            <a:ext cx="3302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x</a:t>
            </a:r>
            <a:endParaRPr lang="ru-RU" i="1">
              <a:latin typeface="GOST type B" pitchFamily="34" charset="0"/>
            </a:endParaRPr>
          </a:p>
        </p:txBody>
      </p:sp>
      <p:sp>
        <p:nvSpPr>
          <p:cNvPr id="15393" name="Line 223"/>
          <p:cNvSpPr>
            <a:spLocks noChangeShapeType="1"/>
          </p:cNvSpPr>
          <p:nvPr/>
        </p:nvSpPr>
        <p:spPr bwMode="auto">
          <a:xfrm flipH="1" flipV="1">
            <a:off x="5522913" y="3362325"/>
            <a:ext cx="3119437" cy="4763"/>
          </a:xfrm>
          <a:prstGeom prst="line">
            <a:avLst/>
          </a:prstGeom>
          <a:noFill/>
          <a:ln w="19050">
            <a:solidFill>
              <a:srgbClr val="000000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5394" name="Group 224"/>
          <p:cNvGrpSpPr>
            <a:grpSpLocks/>
          </p:cNvGrpSpPr>
          <p:nvPr/>
        </p:nvGrpSpPr>
        <p:grpSpPr bwMode="auto">
          <a:xfrm>
            <a:off x="6985000" y="3235325"/>
            <a:ext cx="520700" cy="650875"/>
            <a:chOff x="4337" y="2078"/>
            <a:chExt cx="328" cy="410"/>
          </a:xfrm>
        </p:grpSpPr>
        <p:sp>
          <p:nvSpPr>
            <p:cNvPr id="15400" name="Text Box 225"/>
            <p:cNvSpPr txBox="1">
              <a:spLocks noChangeAspect="1" noChangeArrowheads="1"/>
            </p:cNvSpPr>
            <p:nvPr/>
          </p:nvSpPr>
          <p:spPr bwMode="auto">
            <a:xfrm>
              <a:off x="4337" y="207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С</a:t>
              </a:r>
            </a:p>
          </p:txBody>
        </p:sp>
        <p:sp>
          <p:nvSpPr>
            <p:cNvPr id="15401" name="Text Box 226"/>
            <p:cNvSpPr txBox="1">
              <a:spLocks noChangeAspect="1" noChangeArrowheads="1"/>
            </p:cNvSpPr>
            <p:nvPr/>
          </p:nvSpPr>
          <p:spPr bwMode="auto">
            <a:xfrm>
              <a:off x="4473" y="2200"/>
              <a:ext cx="19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</a:p>
          </p:txBody>
        </p:sp>
      </p:grpSp>
      <p:grpSp>
        <p:nvGrpSpPr>
          <p:cNvPr id="15466" name="Group 227"/>
          <p:cNvGrpSpPr>
            <a:grpSpLocks/>
          </p:cNvGrpSpPr>
          <p:nvPr/>
        </p:nvGrpSpPr>
        <p:grpSpPr bwMode="auto">
          <a:xfrm>
            <a:off x="7608888" y="2819400"/>
            <a:ext cx="215900" cy="582613"/>
            <a:chOff x="4793" y="1776"/>
            <a:chExt cx="136" cy="367"/>
          </a:xfrm>
        </p:grpSpPr>
        <p:sp>
          <p:nvSpPr>
            <p:cNvPr id="15396" name="Line 228"/>
            <p:cNvSpPr>
              <a:spLocks noChangeShapeType="1"/>
            </p:cNvSpPr>
            <p:nvPr/>
          </p:nvSpPr>
          <p:spPr bwMode="auto">
            <a:xfrm>
              <a:off x="4795" y="1776"/>
              <a:ext cx="133" cy="0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5397" name="Line 229"/>
            <p:cNvSpPr>
              <a:spLocks noChangeShapeType="1"/>
            </p:cNvSpPr>
            <p:nvPr/>
          </p:nvSpPr>
          <p:spPr bwMode="auto">
            <a:xfrm>
              <a:off x="4795" y="1824"/>
              <a:ext cx="133" cy="0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5398" name="Line 230"/>
            <p:cNvSpPr>
              <a:spLocks noChangeShapeType="1"/>
            </p:cNvSpPr>
            <p:nvPr/>
          </p:nvSpPr>
          <p:spPr bwMode="auto">
            <a:xfrm>
              <a:off x="4793" y="2097"/>
              <a:ext cx="133" cy="0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5399" name="Line 231"/>
            <p:cNvSpPr>
              <a:spLocks noChangeShapeType="1"/>
            </p:cNvSpPr>
            <p:nvPr/>
          </p:nvSpPr>
          <p:spPr bwMode="auto">
            <a:xfrm>
              <a:off x="4796" y="2143"/>
              <a:ext cx="133" cy="0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2" dur="80"/>
                                        <p:tgtEl>
                                          <p:spTgt spid="2470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3" dur="80"/>
                                        <p:tgtEl>
                                          <p:spTgt spid="2470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80"/>
                                        <p:tgtEl>
                                          <p:spTgt spid="2470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9" dur="2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154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8" presetClass="entr" presetSubtype="1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6" dur="1000"/>
                                        <p:tgtEl>
                                          <p:spTgt spid="247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28" presetID="35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9" dur="1000" fill="hold"/>
                                        <p:tgtEl>
                                          <p:spTgt spid="24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1" dur="1000" fill="hold"/>
                                        <p:tgtEl>
                                          <p:spTgt spid="24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33" presetID="35" presetClass="emph" presetSubtype="0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4" dur="1000" fill="hold"/>
                                        <p:tgtEl>
                                          <p:spTgt spid="24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35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6" dur="1000" fill="hold"/>
                                        <p:tgtEl>
                                          <p:spTgt spid="24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 nodeType="clickPar">
                      <p:stCondLst>
                        <p:cond delay="indefinite"/>
                      </p:stCondLst>
                      <p:childTnLst>
                        <p:par>
                          <p:cTn id="3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1" dur="2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43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5" dur="1000"/>
                                        <p:tgtEl>
                                          <p:spTgt spid="247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 nodeType="clickPar">
                      <p:stCondLst>
                        <p:cond delay="indefinite"/>
                      </p:stCondLst>
                      <p:childTnLst>
                        <p:par>
                          <p:cTn id="4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0" dur="3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52" presetID="35" presetClass="emph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53" dur="1000" fill="hold"/>
                                        <p:tgtEl>
                                          <p:spTgt spid="247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4" presetID="35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55" dur="1000" fill="hold"/>
                                        <p:tgtEl>
                                          <p:spTgt spid="247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57" presetID="35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58" dur="1000" fill="hold"/>
                                        <p:tgtEl>
                                          <p:spTgt spid="247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35" presetClass="emph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60" dur="1000" fill="hold"/>
                                        <p:tgtEl>
                                          <p:spTgt spid="247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704" grpId="0"/>
      <p:bldP spid="24773" grpId="0" animBg="1"/>
      <p:bldP spid="24773" grpId="1" animBg="1"/>
      <p:bldP spid="24783" grpId="0" animBg="1"/>
      <p:bldP spid="24783" grpId="1" animBg="1"/>
      <p:bldP spid="24783" grpId="2" animBg="1"/>
      <p:bldP spid="24796" grpId="0" animBg="1"/>
      <p:bldP spid="24796" grpId="1" animBg="1"/>
      <p:bldP spid="24796" grpId="2" animBg="1"/>
      <p:bldP spid="24797" grpId="0" animBg="1"/>
      <p:bldP spid="24797" grpId="1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386" name="Group 138"/>
          <p:cNvGrpSpPr>
            <a:grpSpLocks/>
          </p:cNvGrpSpPr>
          <p:nvPr/>
        </p:nvGrpSpPr>
        <p:grpSpPr bwMode="auto">
          <a:xfrm>
            <a:off x="439738" y="1622425"/>
            <a:ext cx="4244975" cy="3973513"/>
            <a:chOff x="277" y="1022"/>
            <a:chExt cx="2674" cy="2503"/>
          </a:xfrm>
        </p:grpSpPr>
        <p:grpSp>
          <p:nvGrpSpPr>
            <p:cNvPr id="16499" name="Group 28"/>
            <p:cNvGrpSpPr>
              <a:grpSpLocks/>
            </p:cNvGrpSpPr>
            <p:nvPr/>
          </p:nvGrpSpPr>
          <p:grpSpPr bwMode="auto">
            <a:xfrm>
              <a:off x="277" y="1178"/>
              <a:ext cx="2434" cy="2180"/>
              <a:chOff x="73" y="911"/>
              <a:chExt cx="2434" cy="2180"/>
            </a:xfrm>
          </p:grpSpPr>
          <p:grpSp>
            <p:nvGrpSpPr>
              <p:cNvPr id="16504" name="Group 29"/>
              <p:cNvGrpSpPr>
                <a:grpSpLocks/>
              </p:cNvGrpSpPr>
              <p:nvPr/>
            </p:nvGrpSpPr>
            <p:grpSpPr bwMode="auto">
              <a:xfrm>
                <a:off x="330" y="2127"/>
                <a:ext cx="2124" cy="957"/>
                <a:chOff x="330" y="2118"/>
                <a:chExt cx="2124" cy="957"/>
              </a:xfrm>
            </p:grpSpPr>
            <p:sp>
              <p:nvSpPr>
                <p:cNvPr id="16518" name="AutoShape 30"/>
                <p:cNvSpPr>
                  <a:spLocks noChangeAspect="1" noChangeArrowheads="1"/>
                </p:cNvSpPr>
                <p:nvPr/>
              </p:nvSpPr>
              <p:spPr bwMode="auto">
                <a:xfrm flipH="1">
                  <a:off x="330" y="2118"/>
                  <a:ext cx="2124" cy="957"/>
                </a:xfrm>
                <a:prstGeom prst="parallelogram">
                  <a:avLst>
                    <a:gd name="adj" fmla="val 67436"/>
                  </a:avLst>
                </a:prstGeom>
                <a:solidFill>
                  <a:srgbClr val="FFFF99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16519" name="Group 31"/>
                <p:cNvGrpSpPr>
                  <a:grpSpLocks/>
                </p:cNvGrpSpPr>
                <p:nvPr/>
              </p:nvGrpSpPr>
              <p:grpSpPr bwMode="auto">
                <a:xfrm>
                  <a:off x="898" y="2726"/>
                  <a:ext cx="413" cy="327"/>
                  <a:chOff x="898" y="2726"/>
                  <a:chExt cx="413" cy="327"/>
                </a:xfrm>
              </p:grpSpPr>
              <p:sp>
                <p:nvSpPr>
                  <p:cNvPr id="16520" name="Text Box 32"/>
                  <p:cNvSpPr txBox="1">
                    <a:spLocks noChangeAspect="1" noChangeArrowheads="1"/>
                  </p:cNvSpPr>
                  <p:nvPr/>
                </p:nvSpPr>
                <p:spPr bwMode="auto">
                  <a:xfrm rot="-851333">
                    <a:off x="898" y="2726"/>
                    <a:ext cx="309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16521" name="Text Box 33"/>
                  <p:cNvSpPr txBox="1">
                    <a:spLocks noChangeAspect="1" noChangeArrowheads="1"/>
                  </p:cNvSpPr>
                  <p:nvPr/>
                </p:nvSpPr>
                <p:spPr bwMode="auto">
                  <a:xfrm rot="-851333">
                    <a:off x="1056" y="2840"/>
                    <a:ext cx="255" cy="212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>
                        <a:latin typeface="GOST type B" pitchFamily="34" charset="0"/>
                      </a:rPr>
                      <a:t>1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</p:grpSp>
          <p:grpSp>
            <p:nvGrpSpPr>
              <p:cNvPr id="16505" name="Group 34"/>
              <p:cNvGrpSpPr>
                <a:grpSpLocks/>
              </p:cNvGrpSpPr>
              <p:nvPr/>
            </p:nvGrpSpPr>
            <p:grpSpPr bwMode="auto">
              <a:xfrm>
                <a:off x="73" y="1818"/>
                <a:ext cx="262" cy="309"/>
                <a:chOff x="73" y="1818"/>
                <a:chExt cx="262" cy="309"/>
              </a:xfrm>
            </p:grpSpPr>
            <p:sp>
              <p:nvSpPr>
                <p:cNvPr id="16516" name="Line 35"/>
                <p:cNvSpPr>
                  <a:spLocks noChangeAspect="1" noChangeShapeType="1"/>
                </p:cNvSpPr>
                <p:nvPr/>
              </p:nvSpPr>
              <p:spPr bwMode="auto">
                <a:xfrm flipH="1">
                  <a:off x="177" y="2127"/>
                  <a:ext cx="158" cy="0"/>
                </a:xfrm>
                <a:prstGeom prst="line">
                  <a:avLst/>
                </a:prstGeom>
                <a:noFill/>
                <a:ln w="9525">
                  <a:solidFill>
                    <a:schemeClr val="tx1"/>
                  </a:solidFill>
                  <a:round/>
                  <a:headEnd/>
                  <a:tailEnd type="triangle" w="sm" len="lg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16517" name="Text Box 3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73" y="1818"/>
                  <a:ext cx="209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b="1" i="1">
                      <a:latin typeface="GOST type B" pitchFamily="34" charset="0"/>
                    </a:rPr>
                    <a:t>x</a:t>
                  </a:r>
                  <a:endParaRPr lang="ru-RU" i="1"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16506" name="Group 37"/>
              <p:cNvGrpSpPr>
                <a:grpSpLocks/>
              </p:cNvGrpSpPr>
              <p:nvPr/>
            </p:nvGrpSpPr>
            <p:grpSpPr bwMode="auto">
              <a:xfrm>
                <a:off x="282" y="911"/>
                <a:ext cx="1525" cy="1218"/>
                <a:chOff x="288" y="911"/>
                <a:chExt cx="1519" cy="1218"/>
              </a:xfrm>
            </p:grpSpPr>
            <p:sp>
              <p:nvSpPr>
                <p:cNvPr id="16512" name="Rectangle 38"/>
                <p:cNvSpPr>
                  <a:spLocks noChangeAspect="1" noChangeArrowheads="1"/>
                </p:cNvSpPr>
                <p:nvPr/>
              </p:nvSpPr>
              <p:spPr bwMode="auto">
                <a:xfrm>
                  <a:off x="340" y="986"/>
                  <a:ext cx="1467" cy="1143"/>
                </a:xfrm>
                <a:prstGeom prst="rect">
                  <a:avLst/>
                </a:prstGeom>
                <a:solidFill>
                  <a:srgbClr val="66FFFF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pPr algn="ctr" eaLnBrk="0" hangingPunct="0"/>
                  <a:endParaRPr lang="ru-RU" sz="2400">
                    <a:latin typeface="GOST type B" pitchFamily="34" charset="0"/>
                  </a:endParaRPr>
                </a:p>
              </p:txBody>
            </p:sp>
            <p:grpSp>
              <p:nvGrpSpPr>
                <p:cNvPr id="16513" name="Group 39"/>
                <p:cNvGrpSpPr>
                  <a:grpSpLocks/>
                </p:cNvGrpSpPr>
                <p:nvPr/>
              </p:nvGrpSpPr>
              <p:grpSpPr bwMode="auto">
                <a:xfrm>
                  <a:off x="288" y="911"/>
                  <a:ext cx="397" cy="328"/>
                  <a:chOff x="288" y="911"/>
                  <a:chExt cx="397" cy="328"/>
                </a:xfrm>
              </p:grpSpPr>
              <p:sp>
                <p:nvSpPr>
                  <p:cNvPr id="16514" name="Text Box 40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288" y="911"/>
                    <a:ext cx="312" cy="326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 i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16515" name="Text Box 41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26" y="1027"/>
                    <a:ext cx="259" cy="212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 i="1">
                        <a:latin typeface="GOST type B" pitchFamily="34" charset="0"/>
                      </a:rPr>
                      <a:t>2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</p:grpSp>
          <p:grpSp>
            <p:nvGrpSpPr>
              <p:cNvPr id="16507" name="Group 42"/>
              <p:cNvGrpSpPr>
                <a:grpSpLocks/>
              </p:cNvGrpSpPr>
              <p:nvPr/>
            </p:nvGrpSpPr>
            <p:grpSpPr bwMode="auto">
              <a:xfrm>
                <a:off x="1808" y="990"/>
                <a:ext cx="699" cy="2101"/>
                <a:chOff x="1808" y="990"/>
                <a:chExt cx="699" cy="2101"/>
              </a:xfrm>
            </p:grpSpPr>
            <p:sp>
              <p:nvSpPr>
                <p:cNvPr id="16508" name="AutoShape 43"/>
                <p:cNvSpPr>
                  <a:spLocks noChangeArrowheads="1"/>
                </p:cNvSpPr>
                <p:nvPr/>
              </p:nvSpPr>
              <p:spPr bwMode="auto">
                <a:xfrm rot="5400000" flipH="1" flipV="1">
                  <a:off x="1081" y="1717"/>
                  <a:ext cx="2101" cy="648"/>
                </a:xfrm>
                <a:prstGeom prst="parallelogram">
                  <a:avLst>
                    <a:gd name="adj" fmla="val 149640"/>
                  </a:avLst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16509" name="Group 44"/>
                <p:cNvGrpSpPr>
                  <a:grpSpLocks/>
                </p:cNvGrpSpPr>
                <p:nvPr/>
              </p:nvGrpSpPr>
              <p:grpSpPr bwMode="auto">
                <a:xfrm>
                  <a:off x="2182" y="1759"/>
                  <a:ext cx="325" cy="377"/>
                  <a:chOff x="2182" y="1759"/>
                  <a:chExt cx="325" cy="377"/>
                </a:xfrm>
              </p:grpSpPr>
              <p:sp>
                <p:nvSpPr>
                  <p:cNvPr id="16510" name="Text Box 45"/>
                  <p:cNvSpPr txBox="1">
                    <a:spLocks noChangeAspect="1" noChangeArrowheads="1"/>
                  </p:cNvSpPr>
                  <p:nvPr/>
                </p:nvSpPr>
                <p:spPr bwMode="auto">
                  <a:xfrm rot="1961357">
                    <a:off x="2182" y="1759"/>
                    <a:ext cx="281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16511" name="Text Box 46"/>
                  <p:cNvSpPr txBox="1">
                    <a:spLocks noChangeAspect="1" noChangeArrowheads="1"/>
                  </p:cNvSpPr>
                  <p:nvPr/>
                </p:nvSpPr>
                <p:spPr bwMode="auto">
                  <a:xfrm rot="1961357">
                    <a:off x="2275" y="1924"/>
                    <a:ext cx="232" cy="212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>
                        <a:latin typeface="GOST type B" pitchFamily="34" charset="0"/>
                      </a:rPr>
                      <a:t>3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</p:grpSp>
        </p:grpSp>
        <p:sp>
          <p:nvSpPr>
            <p:cNvPr id="16500" name="Text Box 134"/>
            <p:cNvSpPr txBox="1">
              <a:spLocks noChangeAspect="1" noChangeArrowheads="1"/>
            </p:cNvSpPr>
            <p:nvPr/>
          </p:nvSpPr>
          <p:spPr bwMode="auto">
            <a:xfrm>
              <a:off x="1999" y="1022"/>
              <a:ext cx="26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latin typeface="GOST type B" pitchFamily="34" charset="0"/>
                </a:rPr>
                <a:t>z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16501" name="Line 135"/>
            <p:cNvSpPr>
              <a:spLocks noChangeAspect="1" noChangeShapeType="1"/>
            </p:cNvSpPr>
            <p:nvPr/>
          </p:nvSpPr>
          <p:spPr bwMode="auto">
            <a:xfrm rot="5400000" flipH="1">
              <a:off x="1919" y="1190"/>
              <a:ext cx="18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6502" name="Text Box 136"/>
            <p:cNvSpPr txBox="1">
              <a:spLocks noChangeAspect="1" noChangeArrowheads="1"/>
            </p:cNvSpPr>
            <p:nvPr/>
          </p:nvSpPr>
          <p:spPr bwMode="auto">
            <a:xfrm>
              <a:off x="2707" y="3176"/>
              <a:ext cx="244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latin typeface="GOST type B" pitchFamily="34" charset="0"/>
                </a:rPr>
                <a:t>y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16503" name="Line 137"/>
            <p:cNvSpPr>
              <a:spLocks noChangeAspect="1" noChangeShapeType="1"/>
            </p:cNvSpPr>
            <p:nvPr/>
          </p:nvSpPr>
          <p:spPr bwMode="auto">
            <a:xfrm rot="14178596" flipH="1">
              <a:off x="2610" y="3426"/>
              <a:ext cx="196" cy="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25602" name="Rectangle 2"/>
          <p:cNvSpPr>
            <a:spLocks noChangeArrowheads="1"/>
          </p:cNvSpPr>
          <p:nvPr/>
        </p:nvSpPr>
        <p:spPr bwMode="auto">
          <a:xfrm>
            <a:off x="395288" y="0"/>
            <a:ext cx="8229600" cy="692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anchor="ctr"/>
          <a:lstStyle/>
          <a:p>
            <a:pPr algn="ctr">
              <a:defRPr/>
            </a:pPr>
            <a:r>
              <a:rPr lang="ru-RU" sz="3200" b="1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Главные линии  плоскости</a:t>
            </a:r>
          </a:p>
        </p:txBody>
      </p:sp>
      <p:sp>
        <p:nvSpPr>
          <p:cNvPr id="16388" name="Freeform 47"/>
          <p:cNvSpPr>
            <a:spLocks/>
          </p:cNvSpPr>
          <p:nvPr/>
        </p:nvSpPr>
        <p:spPr bwMode="auto">
          <a:xfrm>
            <a:off x="1947863" y="2835275"/>
            <a:ext cx="1868487" cy="1901825"/>
          </a:xfrm>
          <a:custGeom>
            <a:avLst/>
            <a:gdLst>
              <a:gd name="T0" fmla="*/ 0 w 986"/>
              <a:gd name="T1" fmla="*/ 2147483647 h 1005"/>
              <a:gd name="T2" fmla="*/ 2147483647 w 986"/>
              <a:gd name="T3" fmla="*/ 2147483647 h 1005"/>
              <a:gd name="T4" fmla="*/ 2147483647 w 986"/>
              <a:gd name="T5" fmla="*/ 0 h 1005"/>
              <a:gd name="T6" fmla="*/ 0 w 986"/>
              <a:gd name="T7" fmla="*/ 2147483647 h 1005"/>
              <a:gd name="T8" fmla="*/ 0 60000 65536"/>
              <a:gd name="T9" fmla="*/ 0 60000 65536"/>
              <a:gd name="T10" fmla="*/ 0 60000 65536"/>
              <a:gd name="T11" fmla="*/ 0 60000 65536"/>
              <a:gd name="T12" fmla="*/ 0 w 986"/>
              <a:gd name="T13" fmla="*/ 0 h 1005"/>
              <a:gd name="T14" fmla="*/ 986 w 986"/>
              <a:gd name="T15" fmla="*/ 1005 h 1005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86" h="1005">
                <a:moveTo>
                  <a:pt x="0" y="511"/>
                </a:moveTo>
                <a:lnTo>
                  <a:pt x="986" y="1005"/>
                </a:lnTo>
                <a:lnTo>
                  <a:pt x="655" y="0"/>
                </a:lnTo>
                <a:lnTo>
                  <a:pt x="0" y="511"/>
                </a:lnTo>
                <a:close/>
              </a:path>
            </a:pathLst>
          </a:custGeom>
          <a:gradFill rotWithShape="1">
            <a:gsLst>
              <a:gs pos="0">
                <a:srgbClr val="EDC1E8">
                  <a:alpha val="64000"/>
                </a:srgbClr>
              </a:gs>
              <a:gs pos="100000">
                <a:srgbClr val="C89CC3">
                  <a:alpha val="78998"/>
                </a:srgbClr>
              </a:gs>
            </a:gsLst>
            <a:lin ang="5400000" scaled="1"/>
          </a:gradFill>
          <a:ln w="28575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grpSp>
        <p:nvGrpSpPr>
          <p:cNvPr id="16389" name="Group 48"/>
          <p:cNvGrpSpPr>
            <a:grpSpLocks/>
          </p:cNvGrpSpPr>
          <p:nvPr/>
        </p:nvGrpSpPr>
        <p:grpSpPr bwMode="auto">
          <a:xfrm>
            <a:off x="2433638" y="4117975"/>
            <a:ext cx="639762" cy="566738"/>
            <a:chOff x="1210" y="2234"/>
            <a:chExt cx="403" cy="357"/>
          </a:xfrm>
        </p:grpSpPr>
        <p:sp>
          <p:nvSpPr>
            <p:cNvPr id="16497" name="Rectangle 49"/>
            <p:cNvSpPr>
              <a:spLocks noChangeArrowheads="1"/>
            </p:cNvSpPr>
            <p:nvPr/>
          </p:nvSpPr>
          <p:spPr bwMode="auto">
            <a:xfrm>
              <a:off x="1210" y="2234"/>
              <a:ext cx="249" cy="3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6498" name="Text Box 50"/>
            <p:cNvSpPr txBox="1">
              <a:spLocks noChangeAspect="1" noChangeArrowheads="1"/>
            </p:cNvSpPr>
            <p:nvPr/>
          </p:nvSpPr>
          <p:spPr bwMode="auto">
            <a:xfrm>
              <a:off x="1356" y="2360"/>
              <a:ext cx="257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390" name="Group 51"/>
          <p:cNvGrpSpPr>
            <a:grpSpLocks/>
          </p:cNvGrpSpPr>
          <p:nvPr/>
        </p:nvGrpSpPr>
        <p:grpSpPr bwMode="auto">
          <a:xfrm>
            <a:off x="2174875" y="2720975"/>
            <a:ext cx="650875" cy="568325"/>
            <a:chOff x="1147" y="1398"/>
            <a:chExt cx="410" cy="358"/>
          </a:xfrm>
        </p:grpSpPr>
        <p:sp>
          <p:nvSpPr>
            <p:cNvPr id="16495" name="Rectangle 52"/>
            <p:cNvSpPr>
              <a:spLocks noChangeArrowheads="1"/>
            </p:cNvSpPr>
            <p:nvPr/>
          </p:nvSpPr>
          <p:spPr bwMode="auto">
            <a:xfrm>
              <a:off x="1147" y="1398"/>
              <a:ext cx="249" cy="32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6496" name="Text Box 53"/>
            <p:cNvSpPr txBox="1">
              <a:spLocks noChangeAspect="1" noChangeArrowheads="1"/>
            </p:cNvSpPr>
            <p:nvPr/>
          </p:nvSpPr>
          <p:spPr bwMode="auto">
            <a:xfrm>
              <a:off x="1300" y="1524"/>
              <a:ext cx="257" cy="2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391" name="Group 54"/>
          <p:cNvGrpSpPr>
            <a:grpSpLocks/>
          </p:cNvGrpSpPr>
          <p:nvPr/>
        </p:nvGrpSpPr>
        <p:grpSpPr bwMode="auto">
          <a:xfrm>
            <a:off x="3635375" y="3886200"/>
            <a:ext cx="615950" cy="554038"/>
            <a:chOff x="2086" y="2167"/>
            <a:chExt cx="388" cy="349"/>
          </a:xfrm>
        </p:grpSpPr>
        <p:sp>
          <p:nvSpPr>
            <p:cNvPr id="16493" name="Rectangle 55"/>
            <p:cNvSpPr>
              <a:spLocks noChangeArrowheads="1"/>
            </p:cNvSpPr>
            <p:nvPr/>
          </p:nvSpPr>
          <p:spPr bwMode="auto">
            <a:xfrm>
              <a:off x="2086" y="2167"/>
              <a:ext cx="249" cy="32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6494" name="Text Box 56"/>
            <p:cNvSpPr txBox="1">
              <a:spLocks noChangeAspect="1" noChangeArrowheads="1"/>
            </p:cNvSpPr>
            <p:nvPr/>
          </p:nvSpPr>
          <p:spPr bwMode="auto">
            <a:xfrm>
              <a:off x="2217" y="2284"/>
              <a:ext cx="257" cy="2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3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392" name="Group 57"/>
          <p:cNvGrpSpPr>
            <a:grpSpLocks/>
          </p:cNvGrpSpPr>
          <p:nvPr/>
        </p:nvGrpSpPr>
        <p:grpSpPr bwMode="auto">
          <a:xfrm>
            <a:off x="1450975" y="3306763"/>
            <a:ext cx="614363" cy="547687"/>
            <a:chOff x="710" y="1802"/>
            <a:chExt cx="387" cy="345"/>
          </a:xfrm>
        </p:grpSpPr>
        <p:sp>
          <p:nvSpPr>
            <p:cNvPr id="16491" name="Rectangle 58"/>
            <p:cNvSpPr>
              <a:spLocks noChangeArrowheads="1"/>
            </p:cNvSpPr>
            <p:nvPr/>
          </p:nvSpPr>
          <p:spPr bwMode="auto">
            <a:xfrm>
              <a:off x="710" y="1802"/>
              <a:ext cx="249" cy="32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6492" name="Text Box 59"/>
            <p:cNvSpPr txBox="1">
              <a:spLocks noChangeAspect="1" noChangeArrowheads="1"/>
            </p:cNvSpPr>
            <p:nvPr/>
          </p:nvSpPr>
          <p:spPr bwMode="auto">
            <a:xfrm>
              <a:off x="840" y="1916"/>
              <a:ext cx="257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х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393" name="Group 60"/>
          <p:cNvGrpSpPr>
            <a:grpSpLocks/>
          </p:cNvGrpSpPr>
          <p:nvPr/>
        </p:nvGrpSpPr>
        <p:grpSpPr bwMode="auto">
          <a:xfrm>
            <a:off x="3122613" y="2420938"/>
            <a:ext cx="623887" cy="554037"/>
            <a:chOff x="1763" y="1244"/>
            <a:chExt cx="393" cy="349"/>
          </a:xfrm>
        </p:grpSpPr>
        <p:sp>
          <p:nvSpPr>
            <p:cNvPr id="16489" name="Rectangle 61"/>
            <p:cNvSpPr>
              <a:spLocks noChangeArrowheads="1"/>
            </p:cNvSpPr>
            <p:nvPr/>
          </p:nvSpPr>
          <p:spPr bwMode="auto">
            <a:xfrm>
              <a:off x="1763" y="1244"/>
              <a:ext cx="249" cy="32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6490" name="Text Box 62"/>
            <p:cNvSpPr txBox="1">
              <a:spLocks noChangeAspect="1" noChangeArrowheads="1"/>
            </p:cNvSpPr>
            <p:nvPr/>
          </p:nvSpPr>
          <p:spPr bwMode="auto">
            <a:xfrm>
              <a:off x="1899" y="1361"/>
              <a:ext cx="257" cy="2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FF6600"/>
                  </a:solidFill>
                  <a:latin typeface="GOST type B" pitchFamily="34" charset="0"/>
                </a:rPr>
                <a:t>z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394" name="Group 63"/>
          <p:cNvGrpSpPr>
            <a:grpSpLocks/>
          </p:cNvGrpSpPr>
          <p:nvPr/>
        </p:nvGrpSpPr>
        <p:grpSpPr bwMode="auto">
          <a:xfrm>
            <a:off x="3381375" y="4581525"/>
            <a:ext cx="647700" cy="542925"/>
            <a:chOff x="1926" y="2605"/>
            <a:chExt cx="408" cy="342"/>
          </a:xfrm>
        </p:grpSpPr>
        <p:sp>
          <p:nvSpPr>
            <p:cNvPr id="16487" name="Rectangle 64"/>
            <p:cNvSpPr>
              <a:spLocks noChangeArrowheads="1"/>
            </p:cNvSpPr>
            <p:nvPr/>
          </p:nvSpPr>
          <p:spPr bwMode="auto">
            <a:xfrm>
              <a:off x="1926" y="2605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FF66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6488" name="Text Box 65"/>
            <p:cNvSpPr txBox="1">
              <a:spLocks noChangeAspect="1" noChangeArrowheads="1"/>
            </p:cNvSpPr>
            <p:nvPr/>
          </p:nvSpPr>
          <p:spPr bwMode="auto">
            <a:xfrm>
              <a:off x="2077" y="2717"/>
              <a:ext cx="257" cy="23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FF6600"/>
                  </a:solidFill>
                  <a:latin typeface="GOST type B" pitchFamily="34" charset="0"/>
                </a:rPr>
                <a:t>y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sp>
        <p:nvSpPr>
          <p:cNvPr id="16395" name="Rectangle 66"/>
          <p:cNvSpPr>
            <a:spLocks noChangeArrowheads="1"/>
          </p:cNvSpPr>
          <p:nvPr/>
        </p:nvSpPr>
        <p:spPr bwMode="auto">
          <a:xfrm>
            <a:off x="2857500" y="2825750"/>
            <a:ext cx="3937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/>
          <a:p>
            <a:r>
              <a:rPr lang="ru-RU" sz="2800" b="1" i="1">
                <a:solidFill>
                  <a:srgbClr val="FF6600"/>
                </a:solidFill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grpSp>
        <p:nvGrpSpPr>
          <p:cNvPr id="17" name="Group 132"/>
          <p:cNvGrpSpPr>
            <a:grpSpLocks/>
          </p:cNvGrpSpPr>
          <p:nvPr/>
        </p:nvGrpSpPr>
        <p:grpSpPr bwMode="auto">
          <a:xfrm>
            <a:off x="2297113" y="3282950"/>
            <a:ext cx="1243012" cy="1127125"/>
            <a:chOff x="1447" y="2068"/>
            <a:chExt cx="783" cy="710"/>
          </a:xfrm>
        </p:grpSpPr>
        <p:sp>
          <p:nvSpPr>
            <p:cNvPr id="16478" name="Line 67"/>
            <p:cNvSpPr>
              <a:spLocks noChangeShapeType="1"/>
            </p:cNvSpPr>
            <p:nvPr/>
          </p:nvSpPr>
          <p:spPr bwMode="auto">
            <a:xfrm flipV="1">
              <a:off x="1543" y="2112"/>
              <a:ext cx="574" cy="445"/>
            </a:xfrm>
            <a:prstGeom prst="line">
              <a:avLst/>
            </a:prstGeom>
            <a:noFill/>
            <a:ln w="19050">
              <a:solidFill>
                <a:schemeClr val="hlink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6479" name="Line 68"/>
            <p:cNvSpPr>
              <a:spLocks noChangeShapeType="1"/>
            </p:cNvSpPr>
            <p:nvPr/>
          </p:nvSpPr>
          <p:spPr bwMode="auto">
            <a:xfrm flipV="1">
              <a:off x="1797" y="2363"/>
              <a:ext cx="408" cy="320"/>
            </a:xfrm>
            <a:prstGeom prst="line">
              <a:avLst/>
            </a:prstGeom>
            <a:noFill/>
            <a:ln w="19050">
              <a:solidFill>
                <a:schemeClr val="hlink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6480" name="Rectangle 69"/>
            <p:cNvSpPr>
              <a:spLocks noChangeArrowheads="1"/>
            </p:cNvSpPr>
            <p:nvPr/>
          </p:nvSpPr>
          <p:spPr bwMode="auto">
            <a:xfrm>
              <a:off x="1699" y="2298"/>
              <a:ext cx="200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en-US" sz="2800" b="1" i="1">
                  <a:solidFill>
                    <a:schemeClr val="hlink"/>
                  </a:solidFill>
                  <a:latin typeface="GOST type B" pitchFamily="34" charset="0"/>
                  <a:sym typeface="Symbol" pitchFamily="18" charset="2"/>
                </a:rPr>
                <a:t>f</a:t>
              </a:r>
              <a:endParaRPr lang="ru-RU" sz="2800" b="1" i="1">
                <a:solidFill>
                  <a:schemeClr val="hlink"/>
                </a:solidFill>
                <a:latin typeface="GOST type B" pitchFamily="34" charset="0"/>
                <a:sym typeface="Symbol" pitchFamily="18" charset="2"/>
              </a:endParaRPr>
            </a:p>
          </p:txBody>
        </p:sp>
        <p:grpSp>
          <p:nvGrpSpPr>
            <p:cNvPr id="16481" name="Group 70"/>
            <p:cNvGrpSpPr>
              <a:grpSpLocks/>
            </p:cNvGrpSpPr>
            <p:nvPr/>
          </p:nvGrpSpPr>
          <p:grpSpPr bwMode="auto">
            <a:xfrm>
              <a:off x="1939" y="2451"/>
              <a:ext cx="291" cy="327"/>
              <a:chOff x="1752" y="1826"/>
              <a:chExt cx="291" cy="327"/>
            </a:xfrm>
          </p:grpSpPr>
          <p:sp>
            <p:nvSpPr>
              <p:cNvPr id="16485" name="Rectangle 71"/>
              <p:cNvSpPr>
                <a:spLocks noChangeArrowheads="1"/>
              </p:cNvSpPr>
              <p:nvPr/>
            </p:nvSpPr>
            <p:spPr bwMode="auto">
              <a:xfrm>
                <a:off x="1752" y="1826"/>
                <a:ext cx="20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hlink"/>
                    </a:solidFill>
                    <a:latin typeface="GOST type B" pitchFamily="34" charset="0"/>
                    <a:sym typeface="Symbol" pitchFamily="18" charset="2"/>
                  </a:rPr>
                  <a:t>f</a:t>
                </a:r>
                <a:endParaRPr lang="ru-RU" sz="2800" b="1" i="1">
                  <a:solidFill>
                    <a:schemeClr val="hlink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6486" name="Text Box 72"/>
              <p:cNvSpPr txBox="1">
                <a:spLocks noChangeAspect="1" noChangeArrowheads="1"/>
              </p:cNvSpPr>
              <p:nvPr/>
            </p:nvSpPr>
            <p:spPr bwMode="auto">
              <a:xfrm>
                <a:off x="1876" y="1865"/>
                <a:ext cx="167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hlink"/>
                    </a:solidFill>
                    <a:latin typeface="Symbol type B" pitchFamily="18" charset="2"/>
                    <a:sym typeface="Symbol" pitchFamily="18" charset="2"/>
                  </a:rPr>
                  <a:t></a:t>
                </a:r>
              </a:p>
            </p:txBody>
          </p:sp>
        </p:grpSp>
        <p:grpSp>
          <p:nvGrpSpPr>
            <p:cNvPr id="16482" name="Group 73"/>
            <p:cNvGrpSpPr>
              <a:grpSpLocks/>
            </p:cNvGrpSpPr>
            <p:nvPr/>
          </p:nvGrpSpPr>
          <p:grpSpPr bwMode="auto">
            <a:xfrm>
              <a:off x="1447" y="2068"/>
              <a:ext cx="271" cy="345"/>
              <a:chOff x="1675" y="2220"/>
              <a:chExt cx="271" cy="345"/>
            </a:xfrm>
          </p:grpSpPr>
          <p:sp>
            <p:nvSpPr>
              <p:cNvPr id="16483" name="Rectangle 74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0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hlink"/>
                    </a:solidFill>
                    <a:latin typeface="GOST type B" pitchFamily="34" charset="0"/>
                    <a:sym typeface="Symbol" pitchFamily="18" charset="2"/>
                  </a:rPr>
                  <a:t>f</a:t>
                </a:r>
                <a:endParaRPr lang="ru-RU" sz="2800" b="1" i="1">
                  <a:solidFill>
                    <a:schemeClr val="hlink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6484" name="Text Box 75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hlink"/>
                    </a:solidFill>
                    <a:latin typeface="GOST type B" pitchFamily="34" charset="0"/>
                  </a:rPr>
                  <a:t>o</a:t>
                </a:r>
                <a:endParaRPr lang="ru-RU" sz="2400" i="1">
                  <a:solidFill>
                    <a:schemeClr val="hlink"/>
                  </a:solidFill>
                  <a:latin typeface="GOST type B" pitchFamily="34" charset="0"/>
                </a:endParaRPr>
              </a:p>
            </p:txBody>
          </p:sp>
        </p:grpSp>
      </p:grpSp>
      <p:sp>
        <p:nvSpPr>
          <p:cNvPr id="25676" name="Text Box 76"/>
          <p:cNvSpPr txBox="1">
            <a:spLocks noChangeArrowheads="1"/>
          </p:cNvSpPr>
          <p:nvPr/>
        </p:nvSpPr>
        <p:spPr bwMode="auto">
          <a:xfrm>
            <a:off x="0" y="792163"/>
            <a:ext cx="6419850" cy="915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Фронталей плоскости бесчисленное множество,</a:t>
            </a:r>
          </a:p>
          <a:p>
            <a:pPr>
              <a:defRPr/>
            </a:pPr>
            <a:r>
              <a:rPr lang="ru-RU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все они параллельны между собой</a:t>
            </a:r>
          </a:p>
          <a:p>
            <a:pPr>
              <a:defRPr/>
            </a:pPr>
            <a:r>
              <a:rPr lang="ru-RU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Фронтальный след – это фронталь нулевого уровня</a:t>
            </a:r>
          </a:p>
        </p:txBody>
      </p:sp>
      <p:sp>
        <p:nvSpPr>
          <p:cNvPr id="16398" name="Text Box 133"/>
          <p:cNvSpPr txBox="1">
            <a:spLocks noChangeArrowheads="1"/>
          </p:cNvSpPr>
          <p:nvPr/>
        </p:nvSpPr>
        <p:spPr bwMode="auto">
          <a:xfrm>
            <a:off x="390525" y="5711825"/>
            <a:ext cx="8753475" cy="1146175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Фронталь плоскости – это прямая, лежащая в плоскости и параллельная фронтальной плоскости проекций.</a:t>
            </a:r>
            <a:endParaRPr lang="en-US" b="1">
              <a:solidFill>
                <a:srgbClr val="800080"/>
              </a:solidFill>
            </a:endParaRPr>
          </a:p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Горизонтальная проекция фронтали параллельна оси </a:t>
            </a:r>
            <a:r>
              <a:rPr lang="en-US" sz="2000" b="1" i="1">
                <a:solidFill>
                  <a:srgbClr val="800080"/>
                </a:solidFill>
                <a:latin typeface="GOST type B" pitchFamily="34" charset="0"/>
              </a:rPr>
              <a:t>x</a:t>
            </a:r>
            <a:r>
              <a:rPr lang="ru-RU" b="1">
                <a:solidFill>
                  <a:srgbClr val="800080"/>
                </a:solidFill>
              </a:rPr>
              <a:t>. Положение фронтали в плоскости определяют две точки </a:t>
            </a:r>
            <a:r>
              <a:rPr lang="en-US" b="1">
                <a:solidFill>
                  <a:srgbClr val="800080"/>
                </a:solidFill>
              </a:rPr>
              <a:t>(</a:t>
            </a:r>
            <a:r>
              <a:rPr lang="ru-RU" b="1">
                <a:solidFill>
                  <a:srgbClr val="800080"/>
                </a:solidFill>
              </a:rPr>
              <a:t>например, 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В</a:t>
            </a:r>
            <a:r>
              <a:rPr lang="ru-RU" b="1" i="1">
                <a:solidFill>
                  <a:srgbClr val="800080"/>
                </a:solidFill>
                <a:latin typeface="GOST type B" pitchFamily="34" charset="0"/>
              </a:rPr>
              <a:t> </a:t>
            </a:r>
            <a:r>
              <a:rPr lang="ru-RU" b="1">
                <a:solidFill>
                  <a:srgbClr val="800080"/>
                </a:solidFill>
              </a:rPr>
              <a:t> и </a:t>
            </a:r>
            <a:r>
              <a:rPr lang="ru-RU" b="1" i="1">
                <a:solidFill>
                  <a:srgbClr val="800080"/>
                </a:solidFill>
                <a:latin typeface="GOST type B" pitchFamily="34" charset="0"/>
              </a:rPr>
              <a:t>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2 </a:t>
            </a:r>
            <a:r>
              <a:rPr lang="ru-RU" b="1">
                <a:solidFill>
                  <a:srgbClr val="800080"/>
                </a:solidFill>
              </a:rPr>
              <a:t>)</a:t>
            </a:r>
          </a:p>
        </p:txBody>
      </p:sp>
      <p:sp>
        <p:nvSpPr>
          <p:cNvPr id="16399" name="Line 144"/>
          <p:cNvSpPr>
            <a:spLocks noChangeAspect="1" noChangeShapeType="1"/>
          </p:cNvSpPr>
          <p:nvPr/>
        </p:nvSpPr>
        <p:spPr bwMode="auto">
          <a:xfrm>
            <a:off x="6927850" y="1995488"/>
            <a:ext cx="0" cy="1676400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6400" name="Freeform 145"/>
          <p:cNvSpPr>
            <a:spLocks/>
          </p:cNvSpPr>
          <p:nvPr/>
        </p:nvSpPr>
        <p:spPr bwMode="auto">
          <a:xfrm>
            <a:off x="6002338" y="1984375"/>
            <a:ext cx="2392362" cy="1303338"/>
          </a:xfrm>
          <a:custGeom>
            <a:avLst/>
            <a:gdLst>
              <a:gd name="T0" fmla="*/ 0 w 1507"/>
              <a:gd name="T1" fmla="*/ 2147483647 h 821"/>
              <a:gd name="T2" fmla="*/ 2147483647 w 1507"/>
              <a:gd name="T3" fmla="*/ 2147483647 h 821"/>
              <a:gd name="T4" fmla="*/ 2147483647 w 1507"/>
              <a:gd name="T5" fmla="*/ 0 h 821"/>
              <a:gd name="T6" fmla="*/ 0 w 1507"/>
              <a:gd name="T7" fmla="*/ 2147483647 h 821"/>
              <a:gd name="T8" fmla="*/ 0 60000 65536"/>
              <a:gd name="T9" fmla="*/ 0 60000 65536"/>
              <a:gd name="T10" fmla="*/ 0 60000 65536"/>
              <a:gd name="T11" fmla="*/ 0 60000 65536"/>
              <a:gd name="T12" fmla="*/ 0 w 1507"/>
              <a:gd name="T13" fmla="*/ 0 h 821"/>
              <a:gd name="T14" fmla="*/ 1507 w 1507"/>
              <a:gd name="T15" fmla="*/ 821 h 821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1507" h="821">
                <a:moveTo>
                  <a:pt x="0" y="821"/>
                </a:moveTo>
                <a:lnTo>
                  <a:pt x="1507" y="551"/>
                </a:lnTo>
                <a:lnTo>
                  <a:pt x="580" y="0"/>
                </a:lnTo>
                <a:lnTo>
                  <a:pt x="0" y="821"/>
                </a:lnTo>
                <a:close/>
              </a:path>
            </a:pathLst>
          </a:custGeom>
          <a:gradFill rotWithShape="1">
            <a:gsLst>
              <a:gs pos="0">
                <a:srgbClr val="DEC4D7">
                  <a:alpha val="67998"/>
                </a:srgbClr>
              </a:gs>
              <a:gs pos="100000">
                <a:srgbClr val="C89CC3">
                  <a:alpha val="65999"/>
                </a:srgbClr>
              </a:gs>
            </a:gsLst>
            <a:path path="rect">
              <a:fillToRect l="50000" t="50000" r="50000" b="50000"/>
            </a:path>
          </a:gradFill>
          <a:ln w="28575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401" name="Freeform 146"/>
          <p:cNvSpPr>
            <a:spLocks/>
          </p:cNvSpPr>
          <p:nvPr/>
        </p:nvSpPr>
        <p:spPr bwMode="auto">
          <a:xfrm>
            <a:off x="5995988" y="3621088"/>
            <a:ext cx="2403475" cy="1711325"/>
          </a:xfrm>
          <a:custGeom>
            <a:avLst/>
            <a:gdLst>
              <a:gd name="T0" fmla="*/ 0 w 1514"/>
              <a:gd name="T1" fmla="*/ 2147483647 h 1078"/>
              <a:gd name="T2" fmla="*/ 2147483647 w 1514"/>
              <a:gd name="T3" fmla="*/ 2147483647 h 1078"/>
              <a:gd name="T4" fmla="*/ 2147483647 w 1514"/>
              <a:gd name="T5" fmla="*/ 0 h 1078"/>
              <a:gd name="T6" fmla="*/ 0 w 1514"/>
              <a:gd name="T7" fmla="*/ 2147483647 h 1078"/>
              <a:gd name="T8" fmla="*/ 0 60000 65536"/>
              <a:gd name="T9" fmla="*/ 0 60000 65536"/>
              <a:gd name="T10" fmla="*/ 0 60000 65536"/>
              <a:gd name="T11" fmla="*/ 0 60000 65536"/>
              <a:gd name="T12" fmla="*/ 0 w 1514"/>
              <a:gd name="T13" fmla="*/ 0 h 1078"/>
              <a:gd name="T14" fmla="*/ 1514 w 1514"/>
              <a:gd name="T15" fmla="*/ 1078 h 107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1514" h="1078">
                <a:moveTo>
                  <a:pt x="0" y="1078"/>
                </a:moveTo>
                <a:lnTo>
                  <a:pt x="1514" y="355"/>
                </a:lnTo>
                <a:lnTo>
                  <a:pt x="586" y="0"/>
                </a:lnTo>
                <a:lnTo>
                  <a:pt x="0" y="1078"/>
                </a:lnTo>
                <a:close/>
              </a:path>
            </a:pathLst>
          </a:custGeom>
          <a:gradFill rotWithShape="1">
            <a:gsLst>
              <a:gs pos="0">
                <a:srgbClr val="DEC4D7">
                  <a:alpha val="87999"/>
                </a:srgbClr>
              </a:gs>
              <a:gs pos="100000">
                <a:srgbClr val="C89CC3"/>
              </a:gs>
            </a:gsLst>
            <a:path path="rect">
              <a:fillToRect l="50000" t="50000" r="50000" b="50000"/>
            </a:path>
          </a:gradFill>
          <a:ln w="28575">
            <a:solidFill>
              <a:srgbClr val="FF6600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6402" name="Freeform 147"/>
          <p:cNvSpPr>
            <a:spLocks noChangeAspect="1"/>
          </p:cNvSpPr>
          <p:nvPr/>
        </p:nvSpPr>
        <p:spPr bwMode="auto">
          <a:xfrm>
            <a:off x="8397875" y="2854325"/>
            <a:ext cx="1588" cy="1330325"/>
          </a:xfrm>
          <a:custGeom>
            <a:avLst/>
            <a:gdLst>
              <a:gd name="T0" fmla="*/ 0 w 1"/>
              <a:gd name="T1" fmla="*/ 0 h 838"/>
              <a:gd name="T2" fmla="*/ 2147483647 w 1"/>
              <a:gd name="T3" fmla="*/ 2147483647 h 838"/>
              <a:gd name="T4" fmla="*/ 0 60000 65536"/>
              <a:gd name="T5" fmla="*/ 0 60000 65536"/>
              <a:gd name="T6" fmla="*/ 0 w 1"/>
              <a:gd name="T7" fmla="*/ 0 h 838"/>
              <a:gd name="T8" fmla="*/ 1 w 1"/>
              <a:gd name="T9" fmla="*/ 838 h 838"/>
            </a:gdLst>
            <a:ahLst/>
            <a:cxnLst>
              <a:cxn ang="T4">
                <a:pos x="T0" y="T1"/>
              </a:cxn>
              <a:cxn ang="T5">
                <a:pos x="T2" y="T3"/>
              </a:cxn>
            </a:cxnLst>
            <a:rect l="T6" t="T7" r="T8" b="T9"/>
            <a:pathLst>
              <a:path w="1" h="838">
                <a:moveTo>
                  <a:pt x="0" y="0"/>
                </a:moveTo>
                <a:lnTo>
                  <a:pt x="1" y="838"/>
                </a:lnTo>
              </a:path>
            </a:pathLst>
          </a:cu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6403" name="Line 148"/>
          <p:cNvSpPr>
            <a:spLocks noChangeAspect="1" noChangeShapeType="1"/>
          </p:cNvSpPr>
          <p:nvPr/>
        </p:nvSpPr>
        <p:spPr bwMode="auto">
          <a:xfrm>
            <a:off x="6003925" y="3284538"/>
            <a:ext cx="0" cy="2033587"/>
          </a:xfrm>
          <a:prstGeom prst="line">
            <a:avLst/>
          </a:prstGeom>
          <a:noFill/>
          <a:ln w="19050">
            <a:solidFill>
              <a:srgbClr val="FF66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6404" name="Group 149"/>
          <p:cNvGrpSpPr>
            <a:grpSpLocks/>
          </p:cNvGrpSpPr>
          <p:nvPr/>
        </p:nvGrpSpPr>
        <p:grpSpPr bwMode="auto">
          <a:xfrm>
            <a:off x="5405438" y="2747963"/>
            <a:ext cx="558800" cy="635000"/>
            <a:chOff x="1200" y="1488"/>
            <a:chExt cx="352" cy="400"/>
          </a:xfrm>
        </p:grpSpPr>
        <p:sp>
          <p:nvSpPr>
            <p:cNvPr id="16476" name="Text Box 150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А</a:t>
              </a:r>
            </a:p>
          </p:txBody>
        </p:sp>
        <p:sp>
          <p:nvSpPr>
            <p:cNvPr id="16477" name="Text Box 151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405" name="Group 152"/>
          <p:cNvGrpSpPr>
            <a:grpSpLocks/>
          </p:cNvGrpSpPr>
          <p:nvPr/>
        </p:nvGrpSpPr>
        <p:grpSpPr bwMode="auto">
          <a:xfrm>
            <a:off x="8132763" y="2265363"/>
            <a:ext cx="558800" cy="635000"/>
            <a:chOff x="1200" y="1488"/>
            <a:chExt cx="352" cy="400"/>
          </a:xfrm>
        </p:grpSpPr>
        <p:sp>
          <p:nvSpPr>
            <p:cNvPr id="16474" name="Text Box 153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В</a:t>
              </a:r>
            </a:p>
          </p:txBody>
        </p:sp>
        <p:sp>
          <p:nvSpPr>
            <p:cNvPr id="16475" name="Text Box 154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406" name="Group 155"/>
          <p:cNvGrpSpPr>
            <a:grpSpLocks/>
          </p:cNvGrpSpPr>
          <p:nvPr/>
        </p:nvGrpSpPr>
        <p:grpSpPr bwMode="auto">
          <a:xfrm>
            <a:off x="6877050" y="1520825"/>
            <a:ext cx="558800" cy="635000"/>
            <a:chOff x="1200" y="1488"/>
            <a:chExt cx="352" cy="400"/>
          </a:xfrm>
        </p:grpSpPr>
        <p:sp>
          <p:nvSpPr>
            <p:cNvPr id="16472" name="Text Box 156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С</a:t>
              </a:r>
            </a:p>
          </p:txBody>
        </p:sp>
        <p:sp>
          <p:nvSpPr>
            <p:cNvPr id="16473" name="Text Box 157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407" name="Group 158"/>
          <p:cNvGrpSpPr>
            <a:grpSpLocks/>
          </p:cNvGrpSpPr>
          <p:nvPr/>
        </p:nvGrpSpPr>
        <p:grpSpPr bwMode="auto">
          <a:xfrm>
            <a:off x="8132763" y="4152900"/>
            <a:ext cx="558800" cy="635000"/>
            <a:chOff x="1200" y="1488"/>
            <a:chExt cx="352" cy="400"/>
          </a:xfrm>
        </p:grpSpPr>
        <p:sp>
          <p:nvSpPr>
            <p:cNvPr id="16470" name="Text Box 159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В</a:t>
              </a:r>
            </a:p>
          </p:txBody>
        </p:sp>
        <p:sp>
          <p:nvSpPr>
            <p:cNvPr id="16471" name="Text Box 160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408" name="Group 161"/>
          <p:cNvGrpSpPr>
            <a:grpSpLocks/>
          </p:cNvGrpSpPr>
          <p:nvPr/>
        </p:nvGrpSpPr>
        <p:grpSpPr bwMode="auto">
          <a:xfrm>
            <a:off x="6985000" y="3222625"/>
            <a:ext cx="520700" cy="650875"/>
            <a:chOff x="4337" y="2078"/>
            <a:chExt cx="328" cy="410"/>
          </a:xfrm>
        </p:grpSpPr>
        <p:sp>
          <p:nvSpPr>
            <p:cNvPr id="16468" name="Text Box 162"/>
            <p:cNvSpPr txBox="1">
              <a:spLocks noChangeAspect="1" noChangeArrowheads="1"/>
            </p:cNvSpPr>
            <p:nvPr/>
          </p:nvSpPr>
          <p:spPr bwMode="auto">
            <a:xfrm>
              <a:off x="4337" y="207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С</a:t>
              </a:r>
            </a:p>
          </p:txBody>
        </p:sp>
        <p:sp>
          <p:nvSpPr>
            <p:cNvPr id="16469" name="Text Box 163"/>
            <p:cNvSpPr txBox="1">
              <a:spLocks noChangeAspect="1" noChangeArrowheads="1"/>
            </p:cNvSpPr>
            <p:nvPr/>
          </p:nvSpPr>
          <p:spPr bwMode="auto">
            <a:xfrm>
              <a:off x="4473" y="2200"/>
              <a:ext cx="19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</a:p>
          </p:txBody>
        </p:sp>
      </p:grpSp>
      <p:sp>
        <p:nvSpPr>
          <p:cNvPr id="16409" name="Line 164"/>
          <p:cNvSpPr>
            <a:spLocks noChangeShapeType="1"/>
          </p:cNvSpPr>
          <p:nvPr/>
        </p:nvSpPr>
        <p:spPr bwMode="auto">
          <a:xfrm flipH="1">
            <a:off x="6311900" y="2847975"/>
            <a:ext cx="2071688" cy="0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6410" name="Line 165"/>
          <p:cNvSpPr>
            <a:spLocks noChangeShapeType="1"/>
          </p:cNvSpPr>
          <p:nvPr/>
        </p:nvSpPr>
        <p:spPr bwMode="auto">
          <a:xfrm>
            <a:off x="6305550" y="2847975"/>
            <a:ext cx="0" cy="1914525"/>
          </a:xfrm>
          <a:prstGeom prst="line">
            <a:avLst/>
          </a:prstGeom>
          <a:noFill/>
          <a:ln w="19050">
            <a:solidFill>
              <a:schemeClr val="accent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6411" name="Oval 166"/>
          <p:cNvSpPr>
            <a:spLocks noChangeAspect="1" noChangeArrowheads="1"/>
          </p:cNvSpPr>
          <p:nvPr/>
        </p:nvSpPr>
        <p:spPr bwMode="auto">
          <a:xfrm>
            <a:off x="6249988" y="2795588"/>
            <a:ext cx="114300" cy="114300"/>
          </a:xfrm>
          <a:prstGeom prst="ellipse">
            <a:avLst/>
          </a:prstGeom>
          <a:solidFill>
            <a:schemeClr val="accent2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6412" name="Line 167"/>
          <p:cNvSpPr>
            <a:spLocks noChangeShapeType="1"/>
          </p:cNvSpPr>
          <p:nvPr/>
        </p:nvSpPr>
        <p:spPr bwMode="auto">
          <a:xfrm flipH="1">
            <a:off x="6311900" y="4184650"/>
            <a:ext cx="2071688" cy="576263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6413" name="Oval 168"/>
          <p:cNvSpPr>
            <a:spLocks noChangeAspect="1" noChangeArrowheads="1"/>
          </p:cNvSpPr>
          <p:nvPr/>
        </p:nvSpPr>
        <p:spPr bwMode="auto">
          <a:xfrm>
            <a:off x="6251575" y="4695825"/>
            <a:ext cx="114300" cy="114300"/>
          </a:xfrm>
          <a:prstGeom prst="ellipse">
            <a:avLst/>
          </a:prstGeom>
          <a:solidFill>
            <a:schemeClr val="accent2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6414" name="Group 169"/>
          <p:cNvGrpSpPr>
            <a:grpSpLocks/>
          </p:cNvGrpSpPr>
          <p:nvPr/>
        </p:nvGrpSpPr>
        <p:grpSpPr bwMode="auto">
          <a:xfrm>
            <a:off x="6259513" y="3711575"/>
            <a:ext cx="90487" cy="146050"/>
            <a:chOff x="4228" y="1808"/>
            <a:chExt cx="57" cy="92"/>
          </a:xfrm>
        </p:grpSpPr>
        <p:sp>
          <p:nvSpPr>
            <p:cNvPr id="16466" name="Line 170"/>
            <p:cNvSpPr>
              <a:spLocks noChangeShapeType="1"/>
            </p:cNvSpPr>
            <p:nvPr/>
          </p:nvSpPr>
          <p:spPr bwMode="auto">
            <a:xfrm>
              <a:off x="4228" y="1808"/>
              <a:ext cx="29" cy="9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6467" name="Line 171"/>
            <p:cNvSpPr>
              <a:spLocks noChangeShapeType="1"/>
            </p:cNvSpPr>
            <p:nvPr/>
          </p:nvSpPr>
          <p:spPr bwMode="auto">
            <a:xfrm flipH="1">
              <a:off x="4256" y="1808"/>
              <a:ext cx="29" cy="92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16415" name="Group 172"/>
          <p:cNvGrpSpPr>
            <a:grpSpLocks/>
          </p:cNvGrpSpPr>
          <p:nvPr/>
        </p:nvGrpSpPr>
        <p:grpSpPr bwMode="auto">
          <a:xfrm>
            <a:off x="6530975" y="4125913"/>
            <a:ext cx="430213" cy="547687"/>
            <a:chOff x="1675" y="2220"/>
            <a:chExt cx="271" cy="345"/>
          </a:xfrm>
        </p:grpSpPr>
        <p:sp>
          <p:nvSpPr>
            <p:cNvPr id="16464" name="Rectangle 173"/>
            <p:cNvSpPr>
              <a:spLocks noChangeArrowheads="1"/>
            </p:cNvSpPr>
            <p:nvPr/>
          </p:nvSpPr>
          <p:spPr bwMode="auto">
            <a:xfrm>
              <a:off x="1675" y="2220"/>
              <a:ext cx="223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en-US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rPr>
                <a:t>h</a:t>
              </a:r>
              <a:endParaRPr lang="ru-RU" sz="2800" b="1" i="1">
                <a:solidFill>
                  <a:schemeClr val="accent2"/>
                </a:solidFill>
                <a:latin typeface="GOST type B" pitchFamily="34" charset="0"/>
                <a:sym typeface="Symbol" pitchFamily="18" charset="2"/>
              </a:endParaRPr>
            </a:p>
          </p:txBody>
        </p:sp>
        <p:sp>
          <p:nvSpPr>
            <p:cNvPr id="16465" name="Text Box 174"/>
            <p:cNvSpPr txBox="1">
              <a:spLocks noChangeAspect="1" noChangeArrowheads="1"/>
            </p:cNvSpPr>
            <p:nvPr/>
          </p:nvSpPr>
          <p:spPr bwMode="auto">
            <a:xfrm>
              <a:off x="1778" y="2334"/>
              <a:ext cx="168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chemeClr val="accent2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chemeClr val="accent2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416" name="Group 175"/>
          <p:cNvGrpSpPr>
            <a:grpSpLocks/>
          </p:cNvGrpSpPr>
          <p:nvPr/>
        </p:nvGrpSpPr>
        <p:grpSpPr bwMode="auto">
          <a:xfrm>
            <a:off x="6854825" y="2376488"/>
            <a:ext cx="430213" cy="547687"/>
            <a:chOff x="1675" y="2220"/>
            <a:chExt cx="271" cy="345"/>
          </a:xfrm>
        </p:grpSpPr>
        <p:sp>
          <p:nvSpPr>
            <p:cNvPr id="16462" name="Rectangle 176"/>
            <p:cNvSpPr>
              <a:spLocks noChangeArrowheads="1"/>
            </p:cNvSpPr>
            <p:nvPr/>
          </p:nvSpPr>
          <p:spPr bwMode="auto">
            <a:xfrm>
              <a:off x="1675" y="2220"/>
              <a:ext cx="223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en-US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rPr>
                <a:t>h</a:t>
              </a:r>
              <a:endParaRPr lang="ru-RU" sz="2800" b="1" i="1">
                <a:solidFill>
                  <a:schemeClr val="accent2"/>
                </a:solidFill>
                <a:latin typeface="GOST type B" pitchFamily="34" charset="0"/>
                <a:sym typeface="Symbol" pitchFamily="18" charset="2"/>
              </a:endParaRPr>
            </a:p>
          </p:txBody>
        </p:sp>
        <p:sp>
          <p:nvSpPr>
            <p:cNvPr id="16463" name="Text Box 177"/>
            <p:cNvSpPr txBox="1">
              <a:spLocks noChangeAspect="1" noChangeArrowheads="1"/>
            </p:cNvSpPr>
            <p:nvPr/>
          </p:nvSpPr>
          <p:spPr bwMode="auto">
            <a:xfrm>
              <a:off x="1778" y="2334"/>
              <a:ext cx="168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chemeClr val="accent2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chemeClr val="accent2"/>
                </a:solidFill>
                <a:latin typeface="GOST type B" pitchFamily="34" charset="0"/>
              </a:endParaRPr>
            </a:p>
          </p:txBody>
        </p:sp>
      </p:grpSp>
      <p:grpSp>
        <p:nvGrpSpPr>
          <p:cNvPr id="28" name="Group 178"/>
          <p:cNvGrpSpPr>
            <a:grpSpLocks/>
          </p:cNvGrpSpPr>
          <p:nvPr/>
        </p:nvGrpSpPr>
        <p:grpSpPr bwMode="auto">
          <a:xfrm>
            <a:off x="6626225" y="2062163"/>
            <a:ext cx="1738313" cy="787400"/>
            <a:chOff x="4459" y="779"/>
            <a:chExt cx="1095" cy="496"/>
          </a:xfrm>
        </p:grpSpPr>
        <p:sp>
          <p:nvSpPr>
            <p:cNvPr id="16458" name="Line 179"/>
            <p:cNvSpPr>
              <a:spLocks noChangeShapeType="1"/>
            </p:cNvSpPr>
            <p:nvPr/>
          </p:nvSpPr>
          <p:spPr bwMode="auto">
            <a:xfrm flipH="1" flipV="1">
              <a:off x="4459" y="993"/>
              <a:ext cx="1095" cy="282"/>
            </a:xfrm>
            <a:prstGeom prst="line">
              <a:avLst/>
            </a:prstGeom>
            <a:noFill/>
            <a:ln w="25400">
              <a:solidFill>
                <a:schemeClr val="hlink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6459" name="Group 180"/>
            <p:cNvGrpSpPr>
              <a:grpSpLocks/>
            </p:cNvGrpSpPr>
            <p:nvPr/>
          </p:nvGrpSpPr>
          <p:grpSpPr bwMode="auto">
            <a:xfrm>
              <a:off x="4671" y="779"/>
              <a:ext cx="271" cy="345"/>
              <a:chOff x="1675" y="2220"/>
              <a:chExt cx="271" cy="345"/>
            </a:xfrm>
          </p:grpSpPr>
          <p:sp>
            <p:nvSpPr>
              <p:cNvPr id="16460" name="Rectangle 181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0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hlink"/>
                    </a:solidFill>
                    <a:latin typeface="GOST type B" pitchFamily="34" charset="0"/>
                    <a:sym typeface="Symbol" pitchFamily="18" charset="2"/>
                  </a:rPr>
                  <a:t>f</a:t>
                </a:r>
                <a:endParaRPr lang="ru-RU" sz="2800" b="1" i="1">
                  <a:solidFill>
                    <a:schemeClr val="hlink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6461" name="Text Box 182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hlink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hlink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16418" name="Group 183"/>
          <p:cNvGrpSpPr>
            <a:grpSpLocks/>
          </p:cNvGrpSpPr>
          <p:nvPr/>
        </p:nvGrpSpPr>
        <p:grpSpPr bwMode="auto">
          <a:xfrm>
            <a:off x="5795963" y="2498725"/>
            <a:ext cx="430212" cy="547688"/>
            <a:chOff x="1675" y="2220"/>
            <a:chExt cx="271" cy="345"/>
          </a:xfrm>
        </p:grpSpPr>
        <p:sp>
          <p:nvSpPr>
            <p:cNvPr id="16456" name="Rectangle 184"/>
            <p:cNvSpPr>
              <a:spLocks noChangeArrowheads="1"/>
            </p:cNvSpPr>
            <p:nvPr/>
          </p:nvSpPr>
          <p:spPr bwMode="auto">
            <a:xfrm>
              <a:off x="1675" y="2220"/>
              <a:ext cx="193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rPr>
                <a:t>1</a:t>
              </a:r>
            </a:p>
          </p:txBody>
        </p:sp>
        <p:sp>
          <p:nvSpPr>
            <p:cNvPr id="16457" name="Text Box 185"/>
            <p:cNvSpPr txBox="1">
              <a:spLocks noChangeAspect="1" noChangeArrowheads="1"/>
            </p:cNvSpPr>
            <p:nvPr/>
          </p:nvSpPr>
          <p:spPr bwMode="auto">
            <a:xfrm>
              <a:off x="1778" y="2334"/>
              <a:ext cx="168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chemeClr val="accent2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chemeClr val="accent2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6419" name="Group 186"/>
          <p:cNvGrpSpPr>
            <a:grpSpLocks/>
          </p:cNvGrpSpPr>
          <p:nvPr/>
        </p:nvGrpSpPr>
        <p:grpSpPr bwMode="auto">
          <a:xfrm>
            <a:off x="5888038" y="4249738"/>
            <a:ext cx="430212" cy="547687"/>
            <a:chOff x="1675" y="2220"/>
            <a:chExt cx="271" cy="345"/>
          </a:xfrm>
        </p:grpSpPr>
        <p:sp>
          <p:nvSpPr>
            <p:cNvPr id="16454" name="Rectangle 187"/>
            <p:cNvSpPr>
              <a:spLocks noChangeArrowheads="1"/>
            </p:cNvSpPr>
            <p:nvPr/>
          </p:nvSpPr>
          <p:spPr bwMode="auto">
            <a:xfrm>
              <a:off x="1675" y="2220"/>
              <a:ext cx="193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rPr>
                <a:t>1</a:t>
              </a:r>
            </a:p>
          </p:txBody>
        </p:sp>
        <p:sp>
          <p:nvSpPr>
            <p:cNvPr id="16455" name="Text Box 188"/>
            <p:cNvSpPr txBox="1">
              <a:spLocks noChangeAspect="1" noChangeArrowheads="1"/>
            </p:cNvSpPr>
            <p:nvPr/>
          </p:nvSpPr>
          <p:spPr bwMode="auto">
            <a:xfrm>
              <a:off x="1778" y="2334"/>
              <a:ext cx="168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chemeClr val="accent2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chemeClr val="accent2"/>
                </a:solidFill>
                <a:latin typeface="GOST type B" pitchFamily="34" charset="0"/>
              </a:endParaRPr>
            </a:p>
          </p:txBody>
        </p:sp>
      </p:grpSp>
      <p:grpSp>
        <p:nvGrpSpPr>
          <p:cNvPr id="25792" name="Group 189"/>
          <p:cNvGrpSpPr>
            <a:grpSpLocks/>
          </p:cNvGrpSpPr>
          <p:nvPr/>
        </p:nvGrpSpPr>
        <p:grpSpPr bwMode="auto">
          <a:xfrm>
            <a:off x="6224588" y="3636963"/>
            <a:ext cx="2160587" cy="614362"/>
            <a:chOff x="4206" y="1771"/>
            <a:chExt cx="1361" cy="387"/>
          </a:xfrm>
        </p:grpSpPr>
        <p:sp>
          <p:nvSpPr>
            <p:cNvPr id="16444" name="Line 190"/>
            <p:cNvSpPr>
              <a:spLocks noChangeShapeType="1"/>
            </p:cNvSpPr>
            <p:nvPr/>
          </p:nvSpPr>
          <p:spPr bwMode="auto">
            <a:xfrm flipH="1">
              <a:off x="4457" y="2113"/>
              <a:ext cx="1099" cy="0"/>
            </a:xfrm>
            <a:prstGeom prst="line">
              <a:avLst/>
            </a:prstGeom>
            <a:noFill/>
            <a:ln w="25400">
              <a:solidFill>
                <a:schemeClr val="hlink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6445" name="Group 191"/>
            <p:cNvGrpSpPr>
              <a:grpSpLocks/>
            </p:cNvGrpSpPr>
            <p:nvPr/>
          </p:nvGrpSpPr>
          <p:grpSpPr bwMode="auto">
            <a:xfrm>
              <a:off x="4675" y="1813"/>
              <a:ext cx="271" cy="345"/>
              <a:chOff x="1675" y="2220"/>
              <a:chExt cx="271" cy="345"/>
            </a:xfrm>
          </p:grpSpPr>
          <p:sp>
            <p:nvSpPr>
              <p:cNvPr id="16452" name="Rectangle 192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0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hlink"/>
                    </a:solidFill>
                    <a:latin typeface="GOST type B" pitchFamily="34" charset="0"/>
                    <a:sym typeface="Symbol" pitchFamily="18" charset="2"/>
                  </a:rPr>
                  <a:t>f</a:t>
                </a:r>
                <a:endParaRPr lang="ru-RU" sz="2800" b="1" i="1">
                  <a:solidFill>
                    <a:schemeClr val="hlink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6453" name="Text Box 193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hlink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hlink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6446" name="Group 194"/>
            <p:cNvGrpSpPr>
              <a:grpSpLocks/>
            </p:cNvGrpSpPr>
            <p:nvPr/>
          </p:nvGrpSpPr>
          <p:grpSpPr bwMode="auto">
            <a:xfrm>
              <a:off x="5416" y="1948"/>
              <a:ext cx="151" cy="157"/>
              <a:chOff x="5416" y="1948"/>
              <a:chExt cx="151" cy="157"/>
            </a:xfrm>
          </p:grpSpPr>
          <p:sp>
            <p:nvSpPr>
              <p:cNvPr id="16450" name="Arc 195"/>
              <p:cNvSpPr>
                <a:spLocks/>
              </p:cNvSpPr>
              <p:nvPr/>
            </p:nvSpPr>
            <p:spPr bwMode="auto">
              <a:xfrm flipH="1">
                <a:off x="5416" y="1948"/>
                <a:ext cx="151" cy="157"/>
              </a:xfrm>
              <a:custGeom>
                <a:avLst/>
                <a:gdLst>
                  <a:gd name="T0" fmla="*/ 0 w 21600"/>
                  <a:gd name="T1" fmla="*/ 0 h 21600"/>
                  <a:gd name="T2" fmla="*/ 0 w 21600"/>
                  <a:gd name="T3" fmla="*/ 0 h 21600"/>
                  <a:gd name="T4" fmla="*/ 0 w 21600"/>
                  <a:gd name="T5" fmla="*/ 0 h 21600"/>
                  <a:gd name="T6" fmla="*/ 0 60000 65536"/>
                  <a:gd name="T7" fmla="*/ 0 60000 65536"/>
                  <a:gd name="T8" fmla="*/ 0 60000 65536"/>
                  <a:gd name="T9" fmla="*/ 0 w 21600"/>
                  <a:gd name="T10" fmla="*/ 0 h 21600"/>
                  <a:gd name="T11" fmla="*/ 21600 w 21600"/>
                  <a:gd name="T12" fmla="*/ 21600 h 21600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T9" t="T10" r="T11" b="T12"/>
                <a:pathLst>
                  <a:path w="21600" h="21600" fill="none" extrusionOk="0">
                    <a:moveTo>
                      <a:pt x="-1" y="0"/>
                    </a:moveTo>
                    <a:cubicBezTo>
                      <a:pt x="11929" y="0"/>
                      <a:pt x="21600" y="9670"/>
                      <a:pt x="21600" y="21600"/>
                    </a:cubicBezTo>
                  </a:path>
                  <a:path w="21600" h="21600" stroke="0" extrusionOk="0">
                    <a:moveTo>
                      <a:pt x="-1" y="0"/>
                    </a:moveTo>
                    <a:cubicBezTo>
                      <a:pt x="11929" y="0"/>
                      <a:pt x="21600" y="9670"/>
                      <a:pt x="21600" y="21600"/>
                    </a:cubicBezTo>
                    <a:lnTo>
                      <a:pt x="0" y="21600"/>
                    </a:lnTo>
                    <a:close/>
                  </a:path>
                </a:pathLst>
              </a:custGeom>
              <a:noFill/>
              <a:ln w="19050">
                <a:solidFill>
                  <a:schemeClr val="hlink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6451" name="Oval 196"/>
              <p:cNvSpPr>
                <a:spLocks noChangeAspect="1" noChangeArrowheads="1"/>
              </p:cNvSpPr>
              <p:nvPr/>
            </p:nvSpPr>
            <p:spPr bwMode="auto">
              <a:xfrm flipH="1">
                <a:off x="5495" y="2031"/>
                <a:ext cx="25" cy="25"/>
              </a:xfrm>
              <a:prstGeom prst="ellipse">
                <a:avLst/>
              </a:prstGeom>
              <a:solidFill>
                <a:schemeClr val="hlink"/>
              </a:solidFill>
              <a:ln w="9525">
                <a:solidFill>
                  <a:schemeClr val="accent2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pPr algn="ctr"/>
                <a:endParaRPr lang="ru-RU">
                  <a:latin typeface="Symbol type B" pitchFamily="18" charset="2"/>
                </a:endParaRPr>
              </a:p>
            </p:txBody>
          </p:sp>
        </p:grpSp>
        <p:grpSp>
          <p:nvGrpSpPr>
            <p:cNvPr id="16447" name="Group 197"/>
            <p:cNvGrpSpPr>
              <a:grpSpLocks/>
            </p:cNvGrpSpPr>
            <p:nvPr/>
          </p:nvGrpSpPr>
          <p:grpSpPr bwMode="auto">
            <a:xfrm>
              <a:off x="4206" y="1771"/>
              <a:ext cx="271" cy="345"/>
              <a:chOff x="1675" y="2220"/>
              <a:chExt cx="271" cy="345"/>
            </a:xfrm>
          </p:grpSpPr>
          <p:sp>
            <p:nvSpPr>
              <p:cNvPr id="16448" name="Rectangle 198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2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hlink"/>
                    </a:solidFill>
                    <a:latin typeface="GOST type B" pitchFamily="34" charset="0"/>
                    <a:sym typeface="Symbol" pitchFamily="18" charset="2"/>
                  </a:rPr>
                  <a:t>2</a:t>
                </a:r>
                <a:endParaRPr lang="ru-RU" sz="2800" b="1" i="1">
                  <a:solidFill>
                    <a:schemeClr val="hlink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6449" name="Text Box 199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chemeClr val="hlink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hlink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25796" name="Group 200"/>
          <p:cNvGrpSpPr>
            <a:grpSpLocks/>
          </p:cNvGrpSpPr>
          <p:nvPr/>
        </p:nvGrpSpPr>
        <p:grpSpPr bwMode="auto">
          <a:xfrm>
            <a:off x="6146800" y="1957388"/>
            <a:ext cx="523875" cy="2220912"/>
            <a:chOff x="4157" y="713"/>
            <a:chExt cx="330" cy="1399"/>
          </a:xfrm>
        </p:grpSpPr>
        <p:grpSp>
          <p:nvGrpSpPr>
            <p:cNvPr id="16436" name="Group 201"/>
            <p:cNvGrpSpPr>
              <a:grpSpLocks/>
            </p:cNvGrpSpPr>
            <p:nvPr/>
          </p:nvGrpSpPr>
          <p:grpSpPr bwMode="auto">
            <a:xfrm>
              <a:off x="4157" y="713"/>
              <a:ext cx="271" cy="345"/>
              <a:chOff x="1675" y="2220"/>
              <a:chExt cx="271" cy="345"/>
            </a:xfrm>
          </p:grpSpPr>
          <p:sp>
            <p:nvSpPr>
              <p:cNvPr id="16442" name="Rectangle 202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2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hlink"/>
                    </a:solidFill>
                    <a:latin typeface="GOST type B" pitchFamily="34" charset="0"/>
                    <a:sym typeface="Symbol" pitchFamily="18" charset="2"/>
                  </a:rPr>
                  <a:t>2</a:t>
                </a:r>
                <a:endParaRPr lang="ru-RU" sz="2800" b="1" i="1">
                  <a:solidFill>
                    <a:schemeClr val="hlink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6443" name="Text Box 203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hlink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hlink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6437" name="Group 204"/>
            <p:cNvGrpSpPr>
              <a:grpSpLocks/>
            </p:cNvGrpSpPr>
            <p:nvPr/>
          </p:nvGrpSpPr>
          <p:grpSpPr bwMode="auto">
            <a:xfrm>
              <a:off x="4430" y="993"/>
              <a:ext cx="57" cy="1119"/>
              <a:chOff x="4430" y="993"/>
              <a:chExt cx="57" cy="1119"/>
            </a:xfrm>
          </p:grpSpPr>
          <p:sp>
            <p:nvSpPr>
              <p:cNvPr id="16438" name="Line 205"/>
              <p:cNvSpPr>
                <a:spLocks noChangeShapeType="1"/>
              </p:cNvSpPr>
              <p:nvPr/>
            </p:nvSpPr>
            <p:spPr bwMode="auto">
              <a:xfrm>
                <a:off x="4459" y="993"/>
                <a:ext cx="0" cy="1119"/>
              </a:xfrm>
              <a:prstGeom prst="line">
                <a:avLst/>
              </a:prstGeom>
              <a:noFill/>
              <a:ln w="19050">
                <a:solidFill>
                  <a:schemeClr val="hlink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16439" name="Group 206"/>
              <p:cNvGrpSpPr>
                <a:grpSpLocks/>
              </p:cNvGrpSpPr>
              <p:nvPr/>
            </p:nvGrpSpPr>
            <p:grpSpPr bwMode="auto">
              <a:xfrm flipV="1">
                <a:off x="4430" y="1655"/>
                <a:ext cx="57" cy="92"/>
                <a:chOff x="4228" y="1808"/>
                <a:chExt cx="57" cy="92"/>
              </a:xfrm>
            </p:grpSpPr>
            <p:sp>
              <p:nvSpPr>
                <p:cNvPr id="16440" name="Line 207"/>
                <p:cNvSpPr>
                  <a:spLocks noChangeShapeType="1"/>
                </p:cNvSpPr>
                <p:nvPr/>
              </p:nvSpPr>
              <p:spPr bwMode="auto">
                <a:xfrm>
                  <a:off x="4228" y="1808"/>
                  <a:ext cx="29" cy="92"/>
                </a:xfrm>
                <a:prstGeom prst="line">
                  <a:avLst/>
                </a:prstGeom>
                <a:noFill/>
                <a:ln w="19050">
                  <a:solidFill>
                    <a:schemeClr val="hlink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16441" name="Line 208"/>
                <p:cNvSpPr>
                  <a:spLocks noChangeShapeType="1"/>
                </p:cNvSpPr>
                <p:nvPr/>
              </p:nvSpPr>
              <p:spPr bwMode="auto">
                <a:xfrm flipH="1">
                  <a:off x="4256" y="1808"/>
                  <a:ext cx="29" cy="92"/>
                </a:xfrm>
                <a:prstGeom prst="line">
                  <a:avLst/>
                </a:prstGeom>
                <a:noFill/>
                <a:ln w="19050">
                  <a:solidFill>
                    <a:schemeClr val="hlink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</p:grpSp>
        </p:grpSp>
      </p:grpSp>
      <p:sp>
        <p:nvSpPr>
          <p:cNvPr id="25809" name="Oval 209"/>
          <p:cNvSpPr>
            <a:spLocks noChangeAspect="1" noChangeArrowheads="1"/>
          </p:cNvSpPr>
          <p:nvPr/>
        </p:nvSpPr>
        <p:spPr bwMode="auto">
          <a:xfrm>
            <a:off x="6570663" y="4117975"/>
            <a:ext cx="114300" cy="114300"/>
          </a:xfrm>
          <a:prstGeom prst="ellipse">
            <a:avLst/>
          </a:prstGeom>
          <a:solidFill>
            <a:schemeClr val="hlink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810" name="Oval 210"/>
          <p:cNvSpPr>
            <a:spLocks noChangeAspect="1" noChangeArrowheads="1"/>
          </p:cNvSpPr>
          <p:nvPr/>
        </p:nvSpPr>
        <p:spPr bwMode="auto">
          <a:xfrm>
            <a:off x="8337550" y="4121150"/>
            <a:ext cx="114300" cy="1143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811" name="Oval 211"/>
          <p:cNvSpPr>
            <a:spLocks noChangeAspect="1" noChangeArrowheads="1"/>
          </p:cNvSpPr>
          <p:nvPr/>
        </p:nvSpPr>
        <p:spPr bwMode="auto">
          <a:xfrm>
            <a:off x="6565900" y="2341563"/>
            <a:ext cx="114300" cy="114300"/>
          </a:xfrm>
          <a:prstGeom prst="ellipse">
            <a:avLst/>
          </a:prstGeom>
          <a:solidFill>
            <a:schemeClr val="hlink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5812" name="Oval 212"/>
          <p:cNvSpPr>
            <a:spLocks noChangeAspect="1" noChangeArrowheads="1"/>
          </p:cNvSpPr>
          <p:nvPr/>
        </p:nvSpPr>
        <p:spPr bwMode="auto">
          <a:xfrm>
            <a:off x="8332788" y="2787650"/>
            <a:ext cx="114300" cy="114300"/>
          </a:xfrm>
          <a:prstGeom prst="ellipse">
            <a:avLst/>
          </a:prstGeom>
          <a:solidFill>
            <a:srgbClr val="FF66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6426" name="Group 213"/>
          <p:cNvGrpSpPr>
            <a:grpSpLocks/>
          </p:cNvGrpSpPr>
          <p:nvPr/>
        </p:nvGrpSpPr>
        <p:grpSpPr bwMode="auto">
          <a:xfrm>
            <a:off x="5443538" y="4908550"/>
            <a:ext cx="558800" cy="635000"/>
            <a:chOff x="1200" y="1488"/>
            <a:chExt cx="352" cy="400"/>
          </a:xfrm>
        </p:grpSpPr>
        <p:sp>
          <p:nvSpPr>
            <p:cNvPr id="16434" name="Text Box 214"/>
            <p:cNvSpPr txBox="1">
              <a:spLocks noChangeAspect="1" noChangeArrowheads="1"/>
            </p:cNvSpPr>
            <p:nvPr/>
          </p:nvSpPr>
          <p:spPr bwMode="auto">
            <a:xfrm>
              <a:off x="1200" y="1488"/>
              <a:ext cx="259" cy="3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3200" b="1" i="1">
                  <a:solidFill>
                    <a:srgbClr val="FF6600"/>
                  </a:solidFill>
                  <a:latin typeface="GOST type B" pitchFamily="34" charset="0"/>
                </a:rPr>
                <a:t>А</a:t>
              </a:r>
            </a:p>
          </p:txBody>
        </p:sp>
        <p:sp>
          <p:nvSpPr>
            <p:cNvPr id="16435" name="Text Box 215"/>
            <p:cNvSpPr txBox="1">
              <a:spLocks noChangeAspect="1" noChangeArrowheads="1"/>
            </p:cNvSpPr>
            <p:nvPr/>
          </p:nvSpPr>
          <p:spPr bwMode="auto">
            <a:xfrm>
              <a:off x="1360" y="1657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FF66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FF6600"/>
                </a:solidFill>
                <a:latin typeface="GOST type B" pitchFamily="34" charset="0"/>
              </a:endParaRPr>
            </a:p>
          </p:txBody>
        </p:sp>
      </p:grpSp>
      <p:sp>
        <p:nvSpPr>
          <p:cNvPr id="16427" name="Line 216"/>
          <p:cNvSpPr>
            <a:spLocks noChangeShapeType="1"/>
          </p:cNvSpPr>
          <p:nvPr/>
        </p:nvSpPr>
        <p:spPr bwMode="auto">
          <a:xfrm flipH="1" flipV="1">
            <a:off x="5545138" y="3362325"/>
            <a:ext cx="3175000" cy="4763"/>
          </a:xfrm>
          <a:prstGeom prst="line">
            <a:avLst/>
          </a:prstGeom>
          <a:noFill/>
          <a:ln w="19050">
            <a:solidFill>
              <a:srgbClr val="000000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6428" name="Text Box 217"/>
          <p:cNvSpPr txBox="1">
            <a:spLocks noChangeAspect="1" noChangeArrowheads="1"/>
          </p:cNvSpPr>
          <p:nvPr/>
        </p:nvSpPr>
        <p:spPr bwMode="auto">
          <a:xfrm>
            <a:off x="5464175" y="3270250"/>
            <a:ext cx="3302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x</a:t>
            </a:r>
            <a:endParaRPr lang="ru-RU" i="1">
              <a:latin typeface="GOST type B" pitchFamily="34" charset="0"/>
            </a:endParaRPr>
          </a:p>
        </p:txBody>
      </p:sp>
      <p:grpSp>
        <p:nvGrpSpPr>
          <p:cNvPr id="25801" name="Group 218"/>
          <p:cNvGrpSpPr>
            <a:grpSpLocks/>
          </p:cNvGrpSpPr>
          <p:nvPr/>
        </p:nvGrpSpPr>
        <p:grpSpPr bwMode="auto">
          <a:xfrm>
            <a:off x="7608888" y="3328988"/>
            <a:ext cx="247650" cy="890587"/>
            <a:chOff x="4793" y="2097"/>
            <a:chExt cx="156" cy="561"/>
          </a:xfrm>
        </p:grpSpPr>
        <p:sp>
          <p:nvSpPr>
            <p:cNvPr id="16430" name="Line 219"/>
            <p:cNvSpPr>
              <a:spLocks noChangeShapeType="1"/>
            </p:cNvSpPr>
            <p:nvPr/>
          </p:nvSpPr>
          <p:spPr bwMode="auto">
            <a:xfrm>
              <a:off x="4816" y="2610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6431" name="Line 220"/>
            <p:cNvSpPr>
              <a:spLocks noChangeShapeType="1"/>
            </p:cNvSpPr>
            <p:nvPr/>
          </p:nvSpPr>
          <p:spPr bwMode="auto">
            <a:xfrm>
              <a:off x="4816" y="2658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6432" name="Line 221"/>
            <p:cNvSpPr>
              <a:spLocks noChangeShapeType="1"/>
            </p:cNvSpPr>
            <p:nvPr/>
          </p:nvSpPr>
          <p:spPr bwMode="auto">
            <a:xfrm>
              <a:off x="4793" y="2097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6433" name="Line 222"/>
            <p:cNvSpPr>
              <a:spLocks noChangeShapeType="1"/>
            </p:cNvSpPr>
            <p:nvPr/>
          </p:nvSpPr>
          <p:spPr bwMode="auto">
            <a:xfrm>
              <a:off x="4796" y="2143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2" dur="80"/>
                                        <p:tgtEl>
                                          <p:spTgt spid="2567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3" dur="80"/>
                                        <p:tgtEl>
                                          <p:spTgt spid="2567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" dur="80"/>
                                        <p:tgtEl>
                                          <p:spTgt spid="2567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9" dur="2000"/>
                                        <p:tgtEl>
                                          <p:spTgt spid="257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258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24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" dur="1000"/>
                                        <p:tgtEl>
                                          <p:spTgt spid="258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28" presetID="35" presetClass="emph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9" dur="1000" fill="hold"/>
                                        <p:tgtEl>
                                          <p:spTgt spid="258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35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1" dur="1000" fill="hold"/>
                                        <p:tgtEl>
                                          <p:spTgt spid="258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33" presetID="35" presetClass="emph" presetSubtype="0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4" dur="1000" fill="hold"/>
                                        <p:tgtEl>
                                          <p:spTgt spid="258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35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6" dur="1000" fill="hold"/>
                                        <p:tgtEl>
                                          <p:spTgt spid="258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 nodeType="clickPar">
                      <p:stCondLst>
                        <p:cond delay="indefinite"/>
                      </p:stCondLst>
                      <p:childTnLst>
                        <p:par>
                          <p:cTn id="3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1000"/>
                                        <p:tgtEl>
                                          <p:spTgt spid="257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4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5" dur="500"/>
                                        <p:tgtEl>
                                          <p:spTgt spid="258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 nodeType="clickPar">
                      <p:stCondLst>
                        <p:cond delay="indefinite"/>
                      </p:stCondLst>
                      <p:childTnLst>
                        <p:par>
                          <p:cTn id="4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8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0" dur="2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52" presetID="35" presetClass="emph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53" dur="1000" fill="hold"/>
                                        <p:tgtEl>
                                          <p:spTgt spid="258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4" presetID="35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55" dur="1000" fill="hold"/>
                                        <p:tgtEl>
                                          <p:spTgt spid="258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57" presetID="35" presetClass="emph" presetSubtype="0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58" dur="1000" fill="hold"/>
                                        <p:tgtEl>
                                          <p:spTgt spid="258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35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60" dur="1000" fill="hold"/>
                                        <p:tgtEl>
                                          <p:spTgt spid="258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76" grpId="0"/>
      <p:bldP spid="25809" grpId="0" animBg="1"/>
      <p:bldP spid="25809" grpId="1" animBg="1"/>
      <p:bldP spid="25809" grpId="2" animBg="1"/>
      <p:bldP spid="25810" grpId="0" animBg="1"/>
      <p:bldP spid="25810" grpId="1" animBg="1"/>
      <p:bldP spid="25811" grpId="0" animBg="1"/>
      <p:bldP spid="25811" grpId="1" animBg="1"/>
      <p:bldP spid="25811" grpId="2" animBg="1"/>
      <p:bldP spid="25812" grpId="0" animBg="1"/>
      <p:bldP spid="25812" grpId="1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90" name="Line 154"/>
          <p:cNvSpPr>
            <a:spLocks noChangeShapeType="1"/>
          </p:cNvSpPr>
          <p:nvPr/>
        </p:nvSpPr>
        <p:spPr bwMode="auto">
          <a:xfrm rot="16200000" flipH="1">
            <a:off x="1604963" y="2255838"/>
            <a:ext cx="1028700" cy="0"/>
          </a:xfrm>
          <a:prstGeom prst="line">
            <a:avLst/>
          </a:prstGeom>
          <a:noFill/>
          <a:ln w="31750">
            <a:solidFill>
              <a:srgbClr val="007E7B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39952" name="Rectangle 16"/>
          <p:cNvSpPr>
            <a:spLocks noChangeArrowheads="1"/>
          </p:cNvSpPr>
          <p:nvPr/>
        </p:nvSpPr>
        <p:spPr bwMode="auto">
          <a:xfrm>
            <a:off x="395288" y="0"/>
            <a:ext cx="8229600" cy="692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anchor="ctr"/>
          <a:lstStyle/>
          <a:p>
            <a:pPr algn="ctr">
              <a:defRPr/>
            </a:pPr>
            <a:r>
              <a:rPr lang="ru-RU" sz="3200" b="1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Главные линии  плоскости</a:t>
            </a:r>
          </a:p>
        </p:txBody>
      </p:sp>
      <p:grpSp>
        <p:nvGrpSpPr>
          <p:cNvPr id="17412" name="Group 27"/>
          <p:cNvGrpSpPr>
            <a:grpSpLocks/>
          </p:cNvGrpSpPr>
          <p:nvPr/>
        </p:nvGrpSpPr>
        <p:grpSpPr bwMode="auto">
          <a:xfrm>
            <a:off x="1968500" y="1441450"/>
            <a:ext cx="550863" cy="639763"/>
            <a:chOff x="4287" y="1544"/>
            <a:chExt cx="347" cy="403"/>
          </a:xfrm>
        </p:grpSpPr>
        <p:sp>
          <p:nvSpPr>
            <p:cNvPr id="17521" name="Rectangle 28"/>
            <p:cNvSpPr>
              <a:spLocks noChangeArrowheads="1"/>
            </p:cNvSpPr>
            <p:nvPr/>
          </p:nvSpPr>
          <p:spPr bwMode="auto">
            <a:xfrm>
              <a:off x="4287" y="1544"/>
              <a:ext cx="116" cy="33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endParaRPr lang="ru-RU" sz="2800" b="1" i="1">
                <a:solidFill>
                  <a:srgbClr val="C42500"/>
                </a:solidFill>
                <a:latin typeface="GOST type B" pitchFamily="34" charset="0"/>
                <a:sym typeface="Symbol" pitchFamily="18" charset="2"/>
              </a:endParaRPr>
            </a:p>
          </p:txBody>
        </p:sp>
        <p:sp>
          <p:nvSpPr>
            <p:cNvPr id="17522" name="Text Box 29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9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39969" name="Rectangle 33"/>
          <p:cNvSpPr>
            <a:spLocks noChangeArrowheads="1"/>
          </p:cNvSpPr>
          <p:nvPr/>
        </p:nvSpPr>
        <p:spPr bwMode="auto">
          <a:xfrm>
            <a:off x="2239963" y="4792663"/>
            <a:ext cx="1260475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 </a:t>
            </a:r>
            <a:r>
              <a:rPr lang="ru-RU" sz="3200" b="1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</a:t>
            </a:r>
            <a:r>
              <a:rPr lang="ru-RU" sz="320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 </a:t>
            </a:r>
            <a:r>
              <a:rPr lang="ru-RU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</a:p>
        </p:txBody>
      </p:sp>
      <p:sp>
        <p:nvSpPr>
          <p:cNvPr id="17414" name="Line 34"/>
          <p:cNvSpPr>
            <a:spLocks noChangeShapeType="1"/>
          </p:cNvSpPr>
          <p:nvPr/>
        </p:nvSpPr>
        <p:spPr bwMode="auto">
          <a:xfrm flipH="1">
            <a:off x="1465263" y="2928938"/>
            <a:ext cx="2644775" cy="0"/>
          </a:xfrm>
          <a:prstGeom prst="line">
            <a:avLst/>
          </a:prstGeom>
          <a:noFill/>
          <a:ln w="19050">
            <a:solidFill>
              <a:srgbClr val="000000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7415" name="Text Box 35"/>
          <p:cNvSpPr txBox="1">
            <a:spLocks noChangeAspect="1" noChangeArrowheads="1"/>
          </p:cNvSpPr>
          <p:nvPr/>
        </p:nvSpPr>
        <p:spPr bwMode="auto">
          <a:xfrm>
            <a:off x="1384300" y="2836863"/>
            <a:ext cx="3302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x</a:t>
            </a:r>
            <a:endParaRPr lang="ru-RU" i="1">
              <a:latin typeface="GOST type B" pitchFamily="34" charset="0"/>
            </a:endParaRPr>
          </a:p>
        </p:txBody>
      </p:sp>
      <p:sp>
        <p:nvSpPr>
          <p:cNvPr id="17416" name="Line 36"/>
          <p:cNvSpPr>
            <a:spLocks noChangeShapeType="1"/>
          </p:cNvSpPr>
          <p:nvPr/>
        </p:nvSpPr>
        <p:spPr bwMode="auto">
          <a:xfrm>
            <a:off x="2119313" y="2927350"/>
            <a:ext cx="1905000" cy="1698625"/>
          </a:xfrm>
          <a:prstGeom prst="line">
            <a:avLst/>
          </a:prstGeom>
          <a:noFill/>
          <a:ln w="31750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17" name="Line 37"/>
          <p:cNvSpPr>
            <a:spLocks noChangeShapeType="1"/>
          </p:cNvSpPr>
          <p:nvPr/>
        </p:nvSpPr>
        <p:spPr bwMode="auto">
          <a:xfrm flipH="1" flipV="1">
            <a:off x="2117725" y="1619250"/>
            <a:ext cx="1588" cy="1300163"/>
          </a:xfrm>
          <a:prstGeom prst="line">
            <a:avLst/>
          </a:prstGeom>
          <a:noFill/>
          <a:ln w="31750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18" name="Oval 38"/>
          <p:cNvSpPr>
            <a:spLocks noChangeAspect="1" noChangeArrowheads="1"/>
          </p:cNvSpPr>
          <p:nvPr/>
        </p:nvSpPr>
        <p:spPr bwMode="auto">
          <a:xfrm>
            <a:off x="2093913" y="2898775"/>
            <a:ext cx="53975" cy="53975"/>
          </a:xfrm>
          <a:prstGeom prst="ellipse">
            <a:avLst/>
          </a:prstGeom>
          <a:solidFill>
            <a:srgbClr val="C42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7419" name="Group 39"/>
          <p:cNvGrpSpPr>
            <a:grpSpLocks/>
          </p:cNvGrpSpPr>
          <p:nvPr/>
        </p:nvGrpSpPr>
        <p:grpSpPr bwMode="auto">
          <a:xfrm>
            <a:off x="3870325" y="4129088"/>
            <a:ext cx="519113" cy="588962"/>
            <a:chOff x="4766" y="2225"/>
            <a:chExt cx="327" cy="371"/>
          </a:xfrm>
        </p:grpSpPr>
        <p:sp>
          <p:nvSpPr>
            <p:cNvPr id="17519" name="Rectangle 40"/>
            <p:cNvSpPr>
              <a:spLocks noChangeArrowheads="1"/>
            </p:cNvSpPr>
            <p:nvPr/>
          </p:nvSpPr>
          <p:spPr bwMode="auto">
            <a:xfrm>
              <a:off x="4766" y="2225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7520" name="Text Box 41"/>
            <p:cNvSpPr txBox="1">
              <a:spLocks noChangeAspect="1" noChangeArrowheads="1"/>
            </p:cNvSpPr>
            <p:nvPr/>
          </p:nvSpPr>
          <p:spPr bwMode="auto">
            <a:xfrm>
              <a:off x="4901" y="2365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7420" name="Group 42"/>
          <p:cNvGrpSpPr>
            <a:grpSpLocks/>
          </p:cNvGrpSpPr>
          <p:nvPr/>
        </p:nvGrpSpPr>
        <p:grpSpPr bwMode="auto">
          <a:xfrm>
            <a:off x="1530350" y="1773238"/>
            <a:ext cx="550863" cy="544512"/>
            <a:chOff x="4287" y="1544"/>
            <a:chExt cx="347" cy="343"/>
          </a:xfrm>
        </p:grpSpPr>
        <p:sp>
          <p:nvSpPr>
            <p:cNvPr id="17517" name="Rectangle 43"/>
            <p:cNvSpPr>
              <a:spLocks noChangeArrowheads="1"/>
            </p:cNvSpPr>
            <p:nvPr/>
          </p:nvSpPr>
          <p:spPr bwMode="auto">
            <a:xfrm>
              <a:off x="4287" y="1544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7518" name="Text Box 44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7421" name="Group 45"/>
          <p:cNvGrpSpPr>
            <a:grpSpLocks/>
          </p:cNvGrpSpPr>
          <p:nvPr/>
        </p:nvGrpSpPr>
        <p:grpSpPr bwMode="auto">
          <a:xfrm>
            <a:off x="1663700" y="2852738"/>
            <a:ext cx="550863" cy="544512"/>
            <a:chOff x="4287" y="1544"/>
            <a:chExt cx="347" cy="343"/>
          </a:xfrm>
        </p:grpSpPr>
        <p:sp>
          <p:nvSpPr>
            <p:cNvPr id="17515" name="Rectangle 46"/>
            <p:cNvSpPr>
              <a:spLocks noChangeArrowheads="1"/>
            </p:cNvSpPr>
            <p:nvPr/>
          </p:nvSpPr>
          <p:spPr bwMode="auto">
            <a:xfrm>
              <a:off x="4287" y="1544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7516" name="Text Box 47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х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39984" name="Rectangle 48"/>
          <p:cNvSpPr>
            <a:spLocks noChangeArrowheads="1"/>
          </p:cNvSpPr>
          <p:nvPr/>
        </p:nvSpPr>
        <p:spPr bwMode="auto">
          <a:xfrm>
            <a:off x="6994525" y="4902200"/>
            <a:ext cx="1295400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ru-RU" sz="3200" b="1" dirty="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 </a:t>
            </a:r>
            <a:r>
              <a:rPr lang="ru-RU" sz="3200" b="1" dirty="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</a:t>
            </a:r>
            <a:r>
              <a:rPr lang="ru-RU" sz="2800" b="1" dirty="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 dirty="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2</a:t>
            </a:r>
          </a:p>
        </p:txBody>
      </p:sp>
      <p:sp>
        <p:nvSpPr>
          <p:cNvPr id="17423" name="Line 49"/>
          <p:cNvSpPr>
            <a:spLocks noChangeShapeType="1"/>
          </p:cNvSpPr>
          <p:nvPr/>
        </p:nvSpPr>
        <p:spPr bwMode="auto">
          <a:xfrm flipH="1" flipV="1">
            <a:off x="6553200" y="3378200"/>
            <a:ext cx="2068513" cy="3175"/>
          </a:xfrm>
          <a:prstGeom prst="line">
            <a:avLst/>
          </a:prstGeom>
          <a:noFill/>
          <a:ln w="19050">
            <a:solidFill>
              <a:srgbClr val="000000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7424" name="Line 50"/>
          <p:cNvSpPr>
            <a:spLocks noChangeShapeType="1"/>
          </p:cNvSpPr>
          <p:nvPr/>
        </p:nvSpPr>
        <p:spPr bwMode="auto">
          <a:xfrm>
            <a:off x="6827838" y="1644650"/>
            <a:ext cx="1636712" cy="1722438"/>
          </a:xfrm>
          <a:prstGeom prst="line">
            <a:avLst/>
          </a:prstGeom>
          <a:noFill/>
          <a:ln w="31750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25" name="Line 51"/>
          <p:cNvSpPr>
            <a:spLocks noChangeShapeType="1"/>
          </p:cNvSpPr>
          <p:nvPr/>
        </p:nvSpPr>
        <p:spPr bwMode="auto">
          <a:xfrm flipH="1" flipV="1">
            <a:off x="8469313" y="3375025"/>
            <a:ext cx="1587" cy="1300163"/>
          </a:xfrm>
          <a:prstGeom prst="line">
            <a:avLst/>
          </a:prstGeom>
          <a:noFill/>
          <a:ln w="31750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7426" name="Oval 52"/>
          <p:cNvSpPr>
            <a:spLocks noChangeAspect="1" noChangeArrowheads="1"/>
          </p:cNvSpPr>
          <p:nvPr/>
        </p:nvSpPr>
        <p:spPr bwMode="auto">
          <a:xfrm>
            <a:off x="8443913" y="3359150"/>
            <a:ext cx="42862" cy="42863"/>
          </a:xfrm>
          <a:prstGeom prst="ellipse">
            <a:avLst/>
          </a:prstGeom>
          <a:solidFill>
            <a:srgbClr val="C425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7427" name="Group 53"/>
          <p:cNvGrpSpPr>
            <a:grpSpLocks/>
          </p:cNvGrpSpPr>
          <p:nvPr/>
        </p:nvGrpSpPr>
        <p:grpSpPr bwMode="auto">
          <a:xfrm>
            <a:off x="8437563" y="4079875"/>
            <a:ext cx="519112" cy="588963"/>
            <a:chOff x="4766" y="2225"/>
            <a:chExt cx="327" cy="371"/>
          </a:xfrm>
        </p:grpSpPr>
        <p:sp>
          <p:nvSpPr>
            <p:cNvPr id="17513" name="Rectangle 54"/>
            <p:cNvSpPr>
              <a:spLocks noChangeArrowheads="1"/>
            </p:cNvSpPr>
            <p:nvPr/>
          </p:nvSpPr>
          <p:spPr bwMode="auto">
            <a:xfrm>
              <a:off x="4766" y="2225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7514" name="Text Box 55"/>
            <p:cNvSpPr txBox="1">
              <a:spLocks noChangeAspect="1" noChangeArrowheads="1"/>
            </p:cNvSpPr>
            <p:nvPr/>
          </p:nvSpPr>
          <p:spPr bwMode="auto">
            <a:xfrm>
              <a:off x="4901" y="2365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7428" name="Group 56"/>
          <p:cNvGrpSpPr>
            <a:grpSpLocks/>
          </p:cNvGrpSpPr>
          <p:nvPr/>
        </p:nvGrpSpPr>
        <p:grpSpPr bwMode="auto">
          <a:xfrm>
            <a:off x="6345238" y="1500188"/>
            <a:ext cx="550862" cy="544512"/>
            <a:chOff x="4287" y="1544"/>
            <a:chExt cx="347" cy="343"/>
          </a:xfrm>
        </p:grpSpPr>
        <p:sp>
          <p:nvSpPr>
            <p:cNvPr id="17511" name="Rectangle 57"/>
            <p:cNvSpPr>
              <a:spLocks noChangeArrowheads="1"/>
            </p:cNvSpPr>
            <p:nvPr/>
          </p:nvSpPr>
          <p:spPr bwMode="auto">
            <a:xfrm>
              <a:off x="4287" y="1544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7512" name="Text Box 58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7429" name="Group 59"/>
          <p:cNvGrpSpPr>
            <a:grpSpLocks/>
          </p:cNvGrpSpPr>
          <p:nvPr/>
        </p:nvGrpSpPr>
        <p:grpSpPr bwMode="auto">
          <a:xfrm>
            <a:off x="8377238" y="3273425"/>
            <a:ext cx="550862" cy="544513"/>
            <a:chOff x="4287" y="1544"/>
            <a:chExt cx="347" cy="343"/>
          </a:xfrm>
        </p:grpSpPr>
        <p:sp>
          <p:nvSpPr>
            <p:cNvPr id="17509" name="Rectangle 60"/>
            <p:cNvSpPr>
              <a:spLocks noChangeArrowheads="1"/>
            </p:cNvSpPr>
            <p:nvPr/>
          </p:nvSpPr>
          <p:spPr bwMode="auto">
            <a:xfrm>
              <a:off x="4287" y="1544"/>
              <a:ext cx="249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7510" name="Text Box 61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х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9" name="Group 65"/>
          <p:cNvGrpSpPr>
            <a:grpSpLocks/>
          </p:cNvGrpSpPr>
          <p:nvPr/>
        </p:nvGrpSpPr>
        <p:grpSpPr bwMode="auto">
          <a:xfrm>
            <a:off x="2333625" y="2405063"/>
            <a:ext cx="430213" cy="642937"/>
            <a:chOff x="1675" y="2220"/>
            <a:chExt cx="271" cy="405"/>
          </a:xfrm>
        </p:grpSpPr>
        <p:sp>
          <p:nvSpPr>
            <p:cNvPr id="17507" name="Rectangle 66"/>
            <p:cNvSpPr>
              <a:spLocks noChangeArrowheads="1"/>
            </p:cNvSpPr>
            <p:nvPr/>
          </p:nvSpPr>
          <p:spPr bwMode="auto">
            <a:xfrm>
              <a:off x="1675" y="2220"/>
              <a:ext cx="116" cy="33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endParaRPr lang="ru-RU" sz="2800" b="1" i="1">
                <a:solidFill>
                  <a:srgbClr val="007E7B"/>
                </a:solidFill>
                <a:latin typeface="GOST type B" pitchFamily="34" charset="0"/>
                <a:sym typeface="Symbol" pitchFamily="18" charset="2"/>
              </a:endParaRPr>
            </a:p>
          </p:txBody>
        </p:sp>
        <p:sp>
          <p:nvSpPr>
            <p:cNvPr id="17508" name="Text Box 67"/>
            <p:cNvSpPr txBox="1">
              <a:spLocks noChangeAspect="1" noChangeArrowheads="1"/>
            </p:cNvSpPr>
            <p:nvPr/>
          </p:nvSpPr>
          <p:spPr bwMode="auto">
            <a:xfrm>
              <a:off x="1778" y="2334"/>
              <a:ext cx="168" cy="29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endParaRPr lang="ru-RU" sz="2400" i="1">
                <a:solidFill>
                  <a:srgbClr val="007E7B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7431" name="Group 95"/>
          <p:cNvGrpSpPr>
            <a:grpSpLocks/>
          </p:cNvGrpSpPr>
          <p:nvPr/>
        </p:nvGrpSpPr>
        <p:grpSpPr bwMode="auto">
          <a:xfrm>
            <a:off x="2492375" y="1579563"/>
            <a:ext cx="909638" cy="2538412"/>
            <a:chOff x="2659" y="846"/>
            <a:chExt cx="573" cy="1599"/>
          </a:xfrm>
        </p:grpSpPr>
        <p:grpSp>
          <p:nvGrpSpPr>
            <p:cNvPr id="17493" name="Group 96"/>
            <p:cNvGrpSpPr>
              <a:grpSpLocks/>
            </p:cNvGrpSpPr>
            <p:nvPr/>
          </p:nvGrpSpPr>
          <p:grpSpPr bwMode="auto">
            <a:xfrm>
              <a:off x="2978" y="846"/>
              <a:ext cx="254" cy="412"/>
              <a:chOff x="1692" y="2127"/>
              <a:chExt cx="254" cy="412"/>
            </a:xfrm>
          </p:grpSpPr>
          <p:sp>
            <p:nvSpPr>
              <p:cNvPr id="17505" name="Rectangle 97"/>
              <p:cNvSpPr>
                <a:spLocks noChangeArrowheads="1"/>
              </p:cNvSpPr>
              <p:nvPr/>
            </p:nvSpPr>
            <p:spPr bwMode="auto">
              <a:xfrm>
                <a:off x="1692" y="2127"/>
                <a:ext cx="223" cy="33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anchor="ctr">
                <a:spAutoFit/>
              </a:bodyPr>
              <a:lstStyle/>
              <a:p>
                <a:r>
                  <a:rPr lang="en-US" sz="2800" b="1" i="1">
                    <a:solidFill>
                      <a:schemeClr val="accent2"/>
                    </a:solidFill>
                    <a:latin typeface="GOST type B" pitchFamily="34" charset="0"/>
                    <a:sym typeface="Symbol" pitchFamily="18" charset="2"/>
                  </a:rPr>
                  <a:t>h</a:t>
                </a:r>
                <a:endPara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7506" name="Text Box 98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248"/>
                <a:ext cx="168" cy="29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7494" name="Line 99"/>
            <p:cNvSpPr>
              <a:spLocks noChangeShapeType="1"/>
            </p:cNvSpPr>
            <p:nvPr/>
          </p:nvSpPr>
          <p:spPr bwMode="auto">
            <a:xfrm flipH="1">
              <a:off x="2694" y="1258"/>
              <a:ext cx="520" cy="0"/>
            </a:xfrm>
            <a:prstGeom prst="line">
              <a:avLst/>
            </a:prstGeom>
            <a:noFill/>
            <a:ln w="317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95" name="Line 100"/>
            <p:cNvSpPr>
              <a:spLocks noChangeShapeType="1"/>
            </p:cNvSpPr>
            <p:nvPr/>
          </p:nvSpPr>
          <p:spPr bwMode="auto">
            <a:xfrm flipH="1" flipV="1">
              <a:off x="2691" y="1933"/>
              <a:ext cx="517" cy="462"/>
            </a:xfrm>
            <a:prstGeom prst="line">
              <a:avLst/>
            </a:prstGeom>
            <a:noFill/>
            <a:ln w="317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7496" name="Group 101"/>
            <p:cNvGrpSpPr>
              <a:grpSpLocks/>
            </p:cNvGrpSpPr>
            <p:nvPr/>
          </p:nvGrpSpPr>
          <p:grpSpPr bwMode="auto">
            <a:xfrm>
              <a:off x="2668" y="1491"/>
              <a:ext cx="57" cy="92"/>
              <a:chOff x="4228" y="1808"/>
              <a:chExt cx="57" cy="92"/>
            </a:xfrm>
          </p:grpSpPr>
          <p:sp>
            <p:nvSpPr>
              <p:cNvPr id="17503" name="Line 102"/>
              <p:cNvSpPr>
                <a:spLocks noChangeShapeType="1"/>
              </p:cNvSpPr>
              <p:nvPr/>
            </p:nvSpPr>
            <p:spPr bwMode="auto">
              <a:xfrm>
                <a:off x="4228" y="1808"/>
                <a:ext cx="29" cy="92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7504" name="Line 103"/>
              <p:cNvSpPr>
                <a:spLocks noChangeShapeType="1"/>
              </p:cNvSpPr>
              <p:nvPr/>
            </p:nvSpPr>
            <p:spPr bwMode="auto">
              <a:xfrm flipH="1">
                <a:off x="4256" y="1808"/>
                <a:ext cx="29" cy="92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  <p:grpSp>
          <p:nvGrpSpPr>
            <p:cNvPr id="17497" name="Group 104"/>
            <p:cNvGrpSpPr>
              <a:grpSpLocks/>
            </p:cNvGrpSpPr>
            <p:nvPr/>
          </p:nvGrpSpPr>
          <p:grpSpPr bwMode="auto">
            <a:xfrm>
              <a:off x="2758" y="2100"/>
              <a:ext cx="271" cy="345"/>
              <a:chOff x="1675" y="2220"/>
              <a:chExt cx="271" cy="345"/>
            </a:xfrm>
          </p:grpSpPr>
          <p:sp>
            <p:nvSpPr>
              <p:cNvPr id="17501" name="Rectangle 105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2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accent2"/>
                    </a:solidFill>
                    <a:latin typeface="GOST type B" pitchFamily="34" charset="0"/>
                    <a:sym typeface="Symbol" pitchFamily="18" charset="2"/>
                  </a:rPr>
                  <a:t>h</a:t>
                </a:r>
                <a:endPara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7502" name="Text Box 106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7498" name="Line 107"/>
            <p:cNvSpPr>
              <a:spLocks noChangeShapeType="1"/>
            </p:cNvSpPr>
            <p:nvPr/>
          </p:nvSpPr>
          <p:spPr bwMode="auto">
            <a:xfrm>
              <a:off x="2697" y="1262"/>
              <a:ext cx="0" cy="674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99" name="Oval 108"/>
            <p:cNvSpPr>
              <a:spLocks noChangeAspect="1" noChangeArrowheads="1"/>
            </p:cNvSpPr>
            <p:nvPr/>
          </p:nvSpPr>
          <p:spPr bwMode="auto">
            <a:xfrm>
              <a:off x="2660" y="1905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7500" name="Oval 109"/>
            <p:cNvSpPr>
              <a:spLocks noChangeAspect="1" noChangeArrowheads="1"/>
            </p:cNvSpPr>
            <p:nvPr/>
          </p:nvSpPr>
          <p:spPr bwMode="auto">
            <a:xfrm>
              <a:off x="2659" y="1221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14" name="Group 119"/>
          <p:cNvGrpSpPr>
            <a:grpSpLocks/>
          </p:cNvGrpSpPr>
          <p:nvPr/>
        </p:nvGrpSpPr>
        <p:grpSpPr bwMode="auto">
          <a:xfrm>
            <a:off x="7392988" y="2143125"/>
            <a:ext cx="892175" cy="2576513"/>
            <a:chOff x="4657" y="922"/>
            <a:chExt cx="562" cy="1623"/>
          </a:xfrm>
        </p:grpSpPr>
        <p:sp>
          <p:nvSpPr>
            <p:cNvPr id="17479" name="Line 120"/>
            <p:cNvSpPr>
              <a:spLocks noChangeShapeType="1"/>
            </p:cNvSpPr>
            <p:nvPr/>
          </p:nvSpPr>
          <p:spPr bwMode="auto">
            <a:xfrm flipH="1" flipV="1">
              <a:off x="4657" y="983"/>
              <a:ext cx="526" cy="554"/>
            </a:xfrm>
            <a:prstGeom prst="line">
              <a:avLst/>
            </a:prstGeom>
            <a:noFill/>
            <a:ln w="317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80" name="Line 121"/>
            <p:cNvSpPr>
              <a:spLocks noChangeShapeType="1"/>
            </p:cNvSpPr>
            <p:nvPr/>
          </p:nvSpPr>
          <p:spPr bwMode="auto">
            <a:xfrm flipH="1">
              <a:off x="4660" y="2238"/>
              <a:ext cx="520" cy="0"/>
            </a:xfrm>
            <a:prstGeom prst="line">
              <a:avLst/>
            </a:prstGeom>
            <a:noFill/>
            <a:ln w="317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7481" name="Group 122"/>
            <p:cNvGrpSpPr>
              <a:grpSpLocks/>
            </p:cNvGrpSpPr>
            <p:nvPr/>
          </p:nvGrpSpPr>
          <p:grpSpPr bwMode="auto">
            <a:xfrm rot="10800000">
              <a:off x="5151" y="1852"/>
              <a:ext cx="57" cy="92"/>
              <a:chOff x="4228" y="1808"/>
              <a:chExt cx="57" cy="92"/>
            </a:xfrm>
          </p:grpSpPr>
          <p:sp>
            <p:nvSpPr>
              <p:cNvPr id="17491" name="Line 123"/>
              <p:cNvSpPr>
                <a:spLocks noChangeShapeType="1"/>
              </p:cNvSpPr>
              <p:nvPr/>
            </p:nvSpPr>
            <p:spPr bwMode="auto">
              <a:xfrm>
                <a:off x="4228" y="1808"/>
                <a:ext cx="29" cy="92"/>
              </a:xfrm>
              <a:prstGeom prst="line">
                <a:avLst/>
              </a:prstGeom>
              <a:noFill/>
              <a:ln w="19050">
                <a:solidFill>
                  <a:srgbClr val="007E7B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7492" name="Line 124"/>
              <p:cNvSpPr>
                <a:spLocks noChangeShapeType="1"/>
              </p:cNvSpPr>
              <p:nvPr/>
            </p:nvSpPr>
            <p:spPr bwMode="auto">
              <a:xfrm flipH="1">
                <a:off x="4256" y="1808"/>
                <a:ext cx="29" cy="92"/>
              </a:xfrm>
              <a:prstGeom prst="line">
                <a:avLst/>
              </a:prstGeom>
              <a:noFill/>
              <a:ln w="19050">
                <a:solidFill>
                  <a:srgbClr val="007E7B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  <p:sp>
          <p:nvSpPr>
            <p:cNvPr id="17482" name="Line 125"/>
            <p:cNvSpPr>
              <a:spLocks noChangeShapeType="1"/>
            </p:cNvSpPr>
            <p:nvPr/>
          </p:nvSpPr>
          <p:spPr bwMode="auto">
            <a:xfrm>
              <a:off x="5180" y="1539"/>
              <a:ext cx="0" cy="716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83" name="Oval 126"/>
            <p:cNvSpPr>
              <a:spLocks noChangeAspect="1" noChangeArrowheads="1"/>
            </p:cNvSpPr>
            <p:nvPr/>
          </p:nvSpPr>
          <p:spPr bwMode="auto">
            <a:xfrm>
              <a:off x="5143" y="2197"/>
              <a:ext cx="72" cy="72"/>
            </a:xfrm>
            <a:prstGeom prst="ellipse">
              <a:avLst/>
            </a:prstGeom>
            <a:solidFill>
              <a:srgbClr val="007E7B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7484" name="Oval 127"/>
            <p:cNvSpPr>
              <a:spLocks noChangeAspect="1" noChangeArrowheads="1"/>
            </p:cNvSpPr>
            <p:nvPr/>
          </p:nvSpPr>
          <p:spPr bwMode="auto">
            <a:xfrm>
              <a:off x="5147" y="1496"/>
              <a:ext cx="72" cy="72"/>
            </a:xfrm>
            <a:prstGeom prst="ellipse">
              <a:avLst/>
            </a:prstGeom>
            <a:solidFill>
              <a:srgbClr val="007E7B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17485" name="Group 128"/>
            <p:cNvGrpSpPr>
              <a:grpSpLocks/>
            </p:cNvGrpSpPr>
            <p:nvPr/>
          </p:nvGrpSpPr>
          <p:grpSpPr bwMode="auto">
            <a:xfrm>
              <a:off x="4831" y="922"/>
              <a:ext cx="271" cy="345"/>
              <a:chOff x="1675" y="2220"/>
              <a:chExt cx="271" cy="345"/>
            </a:xfrm>
          </p:grpSpPr>
          <p:sp>
            <p:nvSpPr>
              <p:cNvPr id="17489" name="Rectangle 129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0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rgbClr val="007E7B"/>
                    </a:solidFill>
                    <a:latin typeface="GOST type B" pitchFamily="34" charset="0"/>
                    <a:sym typeface="Symbol" pitchFamily="18" charset="2"/>
                  </a:rPr>
                  <a:t>f</a:t>
                </a:r>
                <a:endParaRPr lang="ru-RU" sz="2800" b="1" i="1">
                  <a:solidFill>
                    <a:srgbClr val="007E7B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7490" name="Text Box 130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rgbClr val="007E7B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007E7B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7486" name="Group 131"/>
            <p:cNvGrpSpPr>
              <a:grpSpLocks/>
            </p:cNvGrpSpPr>
            <p:nvPr/>
          </p:nvGrpSpPr>
          <p:grpSpPr bwMode="auto">
            <a:xfrm>
              <a:off x="4759" y="2200"/>
              <a:ext cx="271" cy="345"/>
              <a:chOff x="1675" y="2220"/>
              <a:chExt cx="271" cy="345"/>
            </a:xfrm>
          </p:grpSpPr>
          <p:sp>
            <p:nvSpPr>
              <p:cNvPr id="17487" name="Rectangle 132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0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rgbClr val="007E7B"/>
                    </a:solidFill>
                    <a:latin typeface="GOST type B" pitchFamily="34" charset="0"/>
                    <a:sym typeface="Symbol" pitchFamily="18" charset="2"/>
                  </a:rPr>
                  <a:t>f</a:t>
                </a:r>
                <a:endParaRPr lang="ru-RU" sz="2800" b="1" i="1">
                  <a:solidFill>
                    <a:srgbClr val="007E7B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7488" name="Text Box 133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rgbClr val="007E7B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007E7B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18" name="Group 134"/>
          <p:cNvGrpSpPr>
            <a:grpSpLocks/>
          </p:cNvGrpSpPr>
          <p:nvPr/>
        </p:nvGrpSpPr>
        <p:grpSpPr bwMode="auto">
          <a:xfrm>
            <a:off x="3586163" y="2932113"/>
            <a:ext cx="4057650" cy="1317625"/>
            <a:chOff x="3326" y="1916"/>
            <a:chExt cx="1525" cy="759"/>
          </a:xfrm>
        </p:grpSpPr>
        <p:grpSp>
          <p:nvGrpSpPr>
            <p:cNvPr id="17472" name="Group 135"/>
            <p:cNvGrpSpPr>
              <a:grpSpLocks/>
            </p:cNvGrpSpPr>
            <p:nvPr/>
          </p:nvGrpSpPr>
          <p:grpSpPr bwMode="auto">
            <a:xfrm>
              <a:off x="3326" y="1916"/>
              <a:ext cx="399" cy="759"/>
              <a:chOff x="3326" y="1711"/>
              <a:chExt cx="399" cy="748"/>
            </a:xfrm>
          </p:grpSpPr>
          <p:sp>
            <p:nvSpPr>
              <p:cNvPr id="17476" name="Line 136"/>
              <p:cNvSpPr>
                <a:spLocks noChangeShapeType="1"/>
              </p:cNvSpPr>
              <p:nvPr/>
            </p:nvSpPr>
            <p:spPr bwMode="auto">
              <a:xfrm>
                <a:off x="3521" y="1711"/>
                <a:ext cx="14" cy="744"/>
              </a:xfrm>
              <a:prstGeom prst="line">
                <a:avLst/>
              </a:prstGeom>
              <a:noFill/>
              <a:ln w="9525">
                <a:solidFill>
                  <a:srgbClr val="FFFF00"/>
                </a:solidFill>
                <a:round/>
                <a:headEnd type="triangle" w="med" len="lg"/>
                <a:tailEnd type="triangle" w="med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7477" name="Text Box 137"/>
              <p:cNvSpPr txBox="1">
                <a:spLocks noChangeArrowheads="1"/>
              </p:cNvSpPr>
              <p:nvPr/>
            </p:nvSpPr>
            <p:spPr bwMode="auto">
              <a:xfrm>
                <a:off x="3529" y="2003"/>
                <a:ext cx="196" cy="2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 eaLnBrk="1" hangingPunct="1"/>
                <a:r>
                  <a:rPr lang="en-US" b="1" i="1">
                    <a:solidFill>
                      <a:srgbClr val="FFFF00"/>
                    </a:solidFill>
                  </a:rPr>
                  <a:t>y</a:t>
                </a:r>
                <a:endParaRPr lang="ru-RU" b="1" i="1">
                  <a:solidFill>
                    <a:srgbClr val="FFFF00"/>
                  </a:solidFill>
                </a:endParaRPr>
              </a:p>
            </p:txBody>
          </p:sp>
          <p:sp>
            <p:nvSpPr>
              <p:cNvPr id="17478" name="Line 138"/>
              <p:cNvSpPr>
                <a:spLocks noChangeShapeType="1"/>
              </p:cNvSpPr>
              <p:nvPr/>
            </p:nvSpPr>
            <p:spPr bwMode="auto">
              <a:xfrm>
                <a:off x="3326" y="2459"/>
                <a:ext cx="232" cy="0"/>
              </a:xfrm>
              <a:prstGeom prst="line">
                <a:avLst/>
              </a:prstGeom>
              <a:noFill/>
              <a:ln w="9525">
                <a:solidFill>
                  <a:srgbClr val="FFFF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  <p:grpSp>
          <p:nvGrpSpPr>
            <p:cNvPr id="17473" name="Group 142"/>
            <p:cNvGrpSpPr>
              <a:grpSpLocks/>
            </p:cNvGrpSpPr>
            <p:nvPr/>
          </p:nvGrpSpPr>
          <p:grpSpPr bwMode="auto">
            <a:xfrm>
              <a:off x="4683" y="2139"/>
              <a:ext cx="168" cy="522"/>
              <a:chOff x="4661" y="1722"/>
              <a:chExt cx="168" cy="522"/>
            </a:xfrm>
          </p:grpSpPr>
          <p:sp>
            <p:nvSpPr>
              <p:cNvPr id="17474" name="Line 143"/>
              <p:cNvSpPr>
                <a:spLocks noChangeShapeType="1"/>
              </p:cNvSpPr>
              <p:nvPr/>
            </p:nvSpPr>
            <p:spPr bwMode="auto">
              <a:xfrm>
                <a:off x="4762" y="1722"/>
                <a:ext cx="0" cy="522"/>
              </a:xfrm>
              <a:prstGeom prst="line">
                <a:avLst/>
              </a:prstGeom>
              <a:noFill/>
              <a:ln w="9525">
                <a:solidFill>
                  <a:srgbClr val="FFFF00"/>
                </a:solidFill>
                <a:round/>
                <a:headEnd type="triangle" w="med" len="lg"/>
                <a:tailEnd type="triangle" w="med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7475" name="Text Box 144"/>
              <p:cNvSpPr txBox="1">
                <a:spLocks noChangeArrowheads="1"/>
              </p:cNvSpPr>
              <p:nvPr/>
            </p:nvSpPr>
            <p:spPr bwMode="auto">
              <a:xfrm>
                <a:off x="4661" y="1843"/>
                <a:ext cx="168" cy="21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 eaLnBrk="1" hangingPunct="1"/>
                <a:r>
                  <a:rPr lang="en-US" b="1" i="1">
                    <a:solidFill>
                      <a:srgbClr val="FFFF00"/>
                    </a:solidFill>
                  </a:rPr>
                  <a:t>y</a:t>
                </a:r>
                <a:endParaRPr lang="ru-RU" b="1" i="1">
                  <a:solidFill>
                    <a:srgbClr val="FFFF00"/>
                  </a:solidFill>
                </a:endParaRPr>
              </a:p>
            </p:txBody>
          </p:sp>
        </p:grpSp>
      </p:grpSp>
      <p:sp>
        <p:nvSpPr>
          <p:cNvPr id="17434" name="Text Box 145"/>
          <p:cNvSpPr txBox="1">
            <a:spLocks noChangeAspect="1" noChangeArrowheads="1"/>
          </p:cNvSpPr>
          <p:nvPr/>
        </p:nvSpPr>
        <p:spPr bwMode="auto">
          <a:xfrm>
            <a:off x="6478588" y="3279775"/>
            <a:ext cx="3302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x</a:t>
            </a:r>
            <a:endParaRPr lang="ru-RU" i="1">
              <a:latin typeface="GOST type B" pitchFamily="34" charset="0"/>
            </a:endParaRPr>
          </a:p>
        </p:txBody>
      </p:sp>
      <p:grpSp>
        <p:nvGrpSpPr>
          <p:cNvPr id="21" name="Group 173"/>
          <p:cNvGrpSpPr>
            <a:grpSpLocks/>
          </p:cNvGrpSpPr>
          <p:nvPr/>
        </p:nvGrpSpPr>
        <p:grpSpPr bwMode="auto">
          <a:xfrm>
            <a:off x="3260725" y="1973263"/>
            <a:ext cx="733425" cy="2727325"/>
            <a:chOff x="3143" y="1312"/>
            <a:chExt cx="462" cy="1718"/>
          </a:xfrm>
        </p:grpSpPr>
        <p:grpSp>
          <p:nvGrpSpPr>
            <p:cNvPr id="17461" name="Group 147"/>
            <p:cNvGrpSpPr>
              <a:grpSpLocks/>
            </p:cNvGrpSpPr>
            <p:nvPr/>
          </p:nvGrpSpPr>
          <p:grpSpPr bwMode="auto">
            <a:xfrm>
              <a:off x="3143" y="2685"/>
              <a:ext cx="271" cy="345"/>
              <a:chOff x="1675" y="2220"/>
              <a:chExt cx="271" cy="345"/>
            </a:xfrm>
          </p:grpSpPr>
          <p:sp>
            <p:nvSpPr>
              <p:cNvPr id="17470" name="Rectangle 148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0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rgbClr val="007E7B"/>
                    </a:solidFill>
                    <a:latin typeface="GOST type B" pitchFamily="34" charset="0"/>
                    <a:sym typeface="Symbol" pitchFamily="18" charset="2"/>
                  </a:rPr>
                  <a:t>f</a:t>
                </a:r>
                <a:endParaRPr lang="ru-RU" sz="2800" b="1" i="1">
                  <a:solidFill>
                    <a:srgbClr val="007E7B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7471" name="Text Box 149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rgbClr val="007E7B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007E7B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7462" name="Line 150"/>
            <p:cNvSpPr>
              <a:spLocks noChangeShapeType="1"/>
            </p:cNvSpPr>
            <p:nvPr/>
          </p:nvSpPr>
          <p:spPr bwMode="auto">
            <a:xfrm flipH="1">
              <a:off x="3320" y="1694"/>
              <a:ext cx="5" cy="1022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7463" name="Group 151"/>
            <p:cNvGrpSpPr>
              <a:grpSpLocks/>
            </p:cNvGrpSpPr>
            <p:nvPr/>
          </p:nvGrpSpPr>
          <p:grpSpPr bwMode="auto">
            <a:xfrm rot="10800000" flipV="1">
              <a:off x="3294" y="2107"/>
              <a:ext cx="57" cy="92"/>
              <a:chOff x="4228" y="1808"/>
              <a:chExt cx="57" cy="92"/>
            </a:xfrm>
          </p:grpSpPr>
          <p:sp>
            <p:nvSpPr>
              <p:cNvPr id="17468" name="Line 152"/>
              <p:cNvSpPr>
                <a:spLocks noChangeShapeType="1"/>
              </p:cNvSpPr>
              <p:nvPr/>
            </p:nvSpPr>
            <p:spPr bwMode="auto">
              <a:xfrm>
                <a:off x="4228" y="1808"/>
                <a:ext cx="29" cy="92"/>
              </a:xfrm>
              <a:prstGeom prst="line">
                <a:avLst/>
              </a:prstGeom>
              <a:noFill/>
              <a:ln w="19050">
                <a:solidFill>
                  <a:srgbClr val="007E7B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7469" name="Line 153"/>
              <p:cNvSpPr>
                <a:spLocks noChangeShapeType="1"/>
              </p:cNvSpPr>
              <p:nvPr/>
            </p:nvSpPr>
            <p:spPr bwMode="auto">
              <a:xfrm flipH="1">
                <a:off x="4256" y="1808"/>
                <a:ext cx="29" cy="92"/>
              </a:xfrm>
              <a:prstGeom prst="line">
                <a:avLst/>
              </a:prstGeom>
              <a:noFill/>
              <a:ln w="19050">
                <a:solidFill>
                  <a:srgbClr val="007E7B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  <p:grpSp>
          <p:nvGrpSpPr>
            <p:cNvPr id="17464" name="Group 155"/>
            <p:cNvGrpSpPr>
              <a:grpSpLocks/>
            </p:cNvGrpSpPr>
            <p:nvPr/>
          </p:nvGrpSpPr>
          <p:grpSpPr bwMode="auto">
            <a:xfrm>
              <a:off x="3334" y="1312"/>
              <a:ext cx="271" cy="345"/>
              <a:chOff x="1675" y="2220"/>
              <a:chExt cx="271" cy="345"/>
            </a:xfrm>
          </p:grpSpPr>
          <p:sp>
            <p:nvSpPr>
              <p:cNvPr id="17466" name="Rectangle 156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0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rgbClr val="007E7B"/>
                    </a:solidFill>
                    <a:latin typeface="GOST type B" pitchFamily="34" charset="0"/>
                    <a:sym typeface="Symbol" pitchFamily="18" charset="2"/>
                  </a:rPr>
                  <a:t>f</a:t>
                </a:r>
                <a:endParaRPr lang="ru-RU" sz="2800" b="1" i="1">
                  <a:solidFill>
                    <a:srgbClr val="007E7B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7467" name="Text Box 157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rgbClr val="007E7B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007E7B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7465" name="Oval 158"/>
            <p:cNvSpPr>
              <a:spLocks noChangeAspect="1" noChangeArrowheads="1"/>
            </p:cNvSpPr>
            <p:nvPr/>
          </p:nvSpPr>
          <p:spPr bwMode="auto">
            <a:xfrm>
              <a:off x="3287" y="2680"/>
              <a:ext cx="72" cy="72"/>
            </a:xfrm>
            <a:prstGeom prst="ellipse">
              <a:avLst/>
            </a:prstGeom>
            <a:solidFill>
              <a:srgbClr val="007E7B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17436" name="Group 159"/>
          <p:cNvGrpSpPr>
            <a:grpSpLocks/>
          </p:cNvGrpSpPr>
          <p:nvPr/>
        </p:nvGrpSpPr>
        <p:grpSpPr bwMode="auto">
          <a:xfrm>
            <a:off x="6767513" y="1604963"/>
            <a:ext cx="823912" cy="3108325"/>
            <a:chOff x="4263" y="583"/>
            <a:chExt cx="519" cy="1958"/>
          </a:xfrm>
        </p:grpSpPr>
        <p:sp>
          <p:nvSpPr>
            <p:cNvPr id="17449" name="Line 160"/>
            <p:cNvSpPr>
              <a:spLocks noChangeShapeType="1"/>
            </p:cNvSpPr>
            <p:nvPr/>
          </p:nvSpPr>
          <p:spPr bwMode="auto">
            <a:xfrm rot="10800000" flipH="1">
              <a:off x="4523" y="852"/>
              <a:ext cx="9" cy="1101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7450" name="Group 161"/>
            <p:cNvGrpSpPr>
              <a:grpSpLocks/>
            </p:cNvGrpSpPr>
            <p:nvPr/>
          </p:nvGrpSpPr>
          <p:grpSpPr bwMode="auto">
            <a:xfrm flipV="1">
              <a:off x="4499" y="1256"/>
              <a:ext cx="57" cy="92"/>
              <a:chOff x="4228" y="1808"/>
              <a:chExt cx="57" cy="92"/>
            </a:xfrm>
          </p:grpSpPr>
          <p:sp>
            <p:nvSpPr>
              <p:cNvPr id="17459" name="Line 162"/>
              <p:cNvSpPr>
                <a:spLocks noChangeShapeType="1"/>
              </p:cNvSpPr>
              <p:nvPr/>
            </p:nvSpPr>
            <p:spPr bwMode="auto">
              <a:xfrm>
                <a:off x="4228" y="1808"/>
                <a:ext cx="29" cy="92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7460" name="Line 163"/>
              <p:cNvSpPr>
                <a:spLocks noChangeShapeType="1"/>
              </p:cNvSpPr>
              <p:nvPr/>
            </p:nvSpPr>
            <p:spPr bwMode="auto">
              <a:xfrm flipH="1">
                <a:off x="4256" y="1808"/>
                <a:ext cx="29" cy="92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  <p:sp>
          <p:nvSpPr>
            <p:cNvPr id="17451" name="Line 164"/>
            <p:cNvSpPr>
              <a:spLocks noChangeShapeType="1"/>
            </p:cNvSpPr>
            <p:nvPr/>
          </p:nvSpPr>
          <p:spPr bwMode="auto">
            <a:xfrm rot="5400000" flipH="1">
              <a:off x="4200" y="2217"/>
              <a:ext cx="648" cy="0"/>
            </a:xfrm>
            <a:prstGeom prst="line">
              <a:avLst/>
            </a:prstGeom>
            <a:noFill/>
            <a:ln w="317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17452" name="Group 165"/>
            <p:cNvGrpSpPr>
              <a:grpSpLocks/>
            </p:cNvGrpSpPr>
            <p:nvPr/>
          </p:nvGrpSpPr>
          <p:grpSpPr bwMode="auto">
            <a:xfrm>
              <a:off x="4263" y="2002"/>
              <a:ext cx="271" cy="345"/>
              <a:chOff x="1675" y="2220"/>
              <a:chExt cx="271" cy="345"/>
            </a:xfrm>
          </p:grpSpPr>
          <p:sp>
            <p:nvSpPr>
              <p:cNvPr id="17457" name="Rectangle 166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2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accent2"/>
                    </a:solidFill>
                    <a:latin typeface="GOST type B" pitchFamily="34" charset="0"/>
                    <a:sym typeface="Symbol" pitchFamily="18" charset="2"/>
                  </a:rPr>
                  <a:t>h</a:t>
                </a:r>
                <a:endPara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7458" name="Text Box 167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17453" name="Group 168"/>
            <p:cNvGrpSpPr>
              <a:grpSpLocks/>
            </p:cNvGrpSpPr>
            <p:nvPr/>
          </p:nvGrpSpPr>
          <p:grpSpPr bwMode="auto">
            <a:xfrm>
              <a:off x="4511" y="583"/>
              <a:ext cx="271" cy="345"/>
              <a:chOff x="1675" y="2220"/>
              <a:chExt cx="271" cy="345"/>
            </a:xfrm>
          </p:grpSpPr>
          <p:sp>
            <p:nvSpPr>
              <p:cNvPr id="17455" name="Rectangle 169"/>
              <p:cNvSpPr>
                <a:spLocks noChangeArrowheads="1"/>
              </p:cNvSpPr>
              <p:nvPr/>
            </p:nvSpPr>
            <p:spPr bwMode="auto">
              <a:xfrm>
                <a:off x="1675" y="2220"/>
                <a:ext cx="22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en-US" sz="2800" b="1" i="1">
                    <a:solidFill>
                      <a:schemeClr val="accent2"/>
                    </a:solidFill>
                    <a:latin typeface="GOST type B" pitchFamily="34" charset="0"/>
                    <a:sym typeface="Symbol" pitchFamily="18" charset="2"/>
                  </a:rPr>
                  <a:t>h</a:t>
                </a:r>
                <a:endParaRPr lang="ru-RU" sz="2800" b="1" i="1">
                  <a:solidFill>
                    <a:schemeClr val="accent2"/>
                  </a:solidFill>
                  <a:latin typeface="GOST type B" pitchFamily="34" charset="0"/>
                  <a:sym typeface="Symbol" pitchFamily="18" charset="2"/>
                </a:endParaRPr>
              </a:p>
            </p:txBody>
          </p:sp>
          <p:sp>
            <p:nvSpPr>
              <p:cNvPr id="17456" name="Text Box 170"/>
              <p:cNvSpPr txBox="1">
                <a:spLocks noChangeAspect="1" noChangeArrowheads="1"/>
              </p:cNvSpPr>
              <p:nvPr/>
            </p:nvSpPr>
            <p:spPr bwMode="auto">
              <a:xfrm>
                <a:off x="1778" y="2334"/>
                <a:ext cx="168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b="1" i="1">
                    <a:solidFill>
                      <a:schemeClr val="accent2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chemeClr val="accent2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17454" name="Oval 171"/>
            <p:cNvSpPr>
              <a:spLocks noChangeAspect="1" noChangeArrowheads="1"/>
            </p:cNvSpPr>
            <p:nvPr/>
          </p:nvSpPr>
          <p:spPr bwMode="auto">
            <a:xfrm>
              <a:off x="4495" y="811"/>
              <a:ext cx="72" cy="72"/>
            </a:xfrm>
            <a:prstGeom prst="ellipse">
              <a:avLst/>
            </a:prstGeom>
            <a:solidFill>
              <a:schemeClr val="accent2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40108" name="Text Box 172"/>
          <p:cNvSpPr txBox="1">
            <a:spLocks noChangeArrowheads="1"/>
          </p:cNvSpPr>
          <p:nvPr/>
        </p:nvSpPr>
        <p:spPr bwMode="auto">
          <a:xfrm>
            <a:off x="1108075" y="793750"/>
            <a:ext cx="8035925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ru-RU" b="1" dirty="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В проецирующих плоскостях одна из линий уровня является проецирующей прямой</a:t>
            </a:r>
          </a:p>
        </p:txBody>
      </p:sp>
      <p:sp>
        <p:nvSpPr>
          <p:cNvPr id="17438" name="Text Box 174"/>
          <p:cNvSpPr txBox="1">
            <a:spLocks noChangeArrowheads="1"/>
          </p:cNvSpPr>
          <p:nvPr/>
        </p:nvSpPr>
        <p:spPr bwMode="auto">
          <a:xfrm>
            <a:off x="390525" y="5657850"/>
            <a:ext cx="8753475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5000"/>
              </a:lnSpc>
            </a:pPr>
            <a:r>
              <a:rPr lang="ru-RU" b="1">
                <a:solidFill>
                  <a:srgbClr val="800080"/>
                </a:solidFill>
              </a:rPr>
              <a:t>Горизонтальная проекция фронтали параллельна оси </a:t>
            </a:r>
            <a:r>
              <a:rPr lang="en-US" sz="2000" b="1" i="1">
                <a:solidFill>
                  <a:srgbClr val="800080"/>
                </a:solidFill>
                <a:latin typeface="GOST type B" pitchFamily="34" charset="0"/>
              </a:rPr>
              <a:t>x</a:t>
            </a:r>
            <a:r>
              <a:rPr lang="ru-RU" b="1">
                <a:solidFill>
                  <a:srgbClr val="800080"/>
                </a:solidFill>
              </a:rPr>
              <a:t>. Фронтальная проекция фронтали параллельна фронтальному следу плоскости или ему принадлежит. Координата </a:t>
            </a:r>
            <a:r>
              <a:rPr lang="en-US" sz="2000" b="1" i="1">
                <a:solidFill>
                  <a:srgbClr val="800080"/>
                </a:solidFill>
                <a:latin typeface="GOST type B" pitchFamily="34" charset="0"/>
              </a:rPr>
              <a:t>y </a:t>
            </a:r>
            <a:r>
              <a:rPr lang="en-US" b="1">
                <a:solidFill>
                  <a:srgbClr val="800080"/>
                </a:solidFill>
              </a:rPr>
              <a:t> </a:t>
            </a:r>
            <a:r>
              <a:rPr lang="ru-RU" b="1">
                <a:solidFill>
                  <a:srgbClr val="800080"/>
                </a:solidFill>
              </a:rPr>
              <a:t>показывает расстояние от фронтали данной плоскости до фронтальной плоскости проекций</a:t>
            </a:r>
            <a:endParaRPr lang="ru-RU" b="1" i="1">
              <a:solidFill>
                <a:srgbClr val="800080"/>
              </a:solidFill>
              <a:latin typeface="GOST type B" pitchFamily="34" charset="0"/>
            </a:endParaRPr>
          </a:p>
        </p:txBody>
      </p:sp>
      <p:grpSp>
        <p:nvGrpSpPr>
          <p:cNvPr id="29" name="Group 187"/>
          <p:cNvGrpSpPr>
            <a:grpSpLocks/>
          </p:cNvGrpSpPr>
          <p:nvPr/>
        </p:nvGrpSpPr>
        <p:grpSpPr bwMode="auto">
          <a:xfrm>
            <a:off x="7875588" y="3335338"/>
            <a:ext cx="215900" cy="938212"/>
            <a:chOff x="4961" y="2101"/>
            <a:chExt cx="136" cy="591"/>
          </a:xfrm>
        </p:grpSpPr>
        <p:sp>
          <p:nvSpPr>
            <p:cNvPr id="17445" name="Line 183"/>
            <p:cNvSpPr>
              <a:spLocks noChangeShapeType="1"/>
            </p:cNvSpPr>
            <p:nvPr/>
          </p:nvSpPr>
          <p:spPr bwMode="auto">
            <a:xfrm>
              <a:off x="4961" y="2101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46" name="Line 184"/>
            <p:cNvSpPr>
              <a:spLocks noChangeShapeType="1"/>
            </p:cNvSpPr>
            <p:nvPr/>
          </p:nvSpPr>
          <p:spPr bwMode="auto">
            <a:xfrm>
              <a:off x="4962" y="2152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47" name="Line 185"/>
            <p:cNvSpPr>
              <a:spLocks noChangeShapeType="1"/>
            </p:cNvSpPr>
            <p:nvPr/>
          </p:nvSpPr>
          <p:spPr bwMode="auto">
            <a:xfrm>
              <a:off x="4961" y="2641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48" name="Line 186"/>
            <p:cNvSpPr>
              <a:spLocks noChangeShapeType="1"/>
            </p:cNvSpPr>
            <p:nvPr/>
          </p:nvSpPr>
          <p:spPr bwMode="auto">
            <a:xfrm>
              <a:off x="4964" y="2692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30" name="Group 193"/>
          <p:cNvGrpSpPr>
            <a:grpSpLocks/>
          </p:cNvGrpSpPr>
          <p:nvPr/>
        </p:nvGrpSpPr>
        <p:grpSpPr bwMode="auto">
          <a:xfrm>
            <a:off x="2081213" y="1722438"/>
            <a:ext cx="1503362" cy="304800"/>
            <a:chOff x="2400" y="1154"/>
            <a:chExt cx="947" cy="192"/>
          </a:xfrm>
        </p:grpSpPr>
        <p:sp>
          <p:nvSpPr>
            <p:cNvPr id="17441" name="Line 189"/>
            <p:cNvSpPr>
              <a:spLocks noChangeShapeType="1"/>
            </p:cNvSpPr>
            <p:nvPr/>
          </p:nvSpPr>
          <p:spPr bwMode="auto">
            <a:xfrm rot="-5400000">
              <a:off x="2333" y="1221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42" name="Line 190"/>
            <p:cNvSpPr>
              <a:spLocks noChangeShapeType="1"/>
            </p:cNvSpPr>
            <p:nvPr/>
          </p:nvSpPr>
          <p:spPr bwMode="auto">
            <a:xfrm rot="-5400000">
              <a:off x="2381" y="1221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43" name="Line 191"/>
            <p:cNvSpPr>
              <a:spLocks noChangeShapeType="1"/>
            </p:cNvSpPr>
            <p:nvPr/>
          </p:nvSpPr>
          <p:spPr bwMode="auto">
            <a:xfrm rot="-5400000">
              <a:off x="3234" y="1280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7444" name="Line 192"/>
            <p:cNvSpPr>
              <a:spLocks noChangeShapeType="1"/>
            </p:cNvSpPr>
            <p:nvPr/>
          </p:nvSpPr>
          <p:spPr bwMode="auto">
            <a:xfrm rot="-5400000">
              <a:off x="3280" y="1277"/>
              <a:ext cx="133" cy="0"/>
            </a:xfrm>
            <a:prstGeom prst="line">
              <a:avLst/>
            </a:prstGeom>
            <a:noFill/>
            <a:ln w="19050">
              <a:solidFill>
                <a:srgbClr val="007E7B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0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00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4" presetID="63" presetClass="path" presetSubtype="0" accel="50000" decel="5000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2.59259E-6 L 0.15677 2.59259E-6 " pathEditMode="relative" rAng="0" ptsTypes="AA">
                                      <p:cBhvr>
                                        <p:cTn id="15" dur="1000" fill="hold"/>
                                        <p:tgtEl>
                                          <p:spTgt spid="4009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7830" y="0"/>
                                    </p:animMotion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 nodeType="afterGroup">
                            <p:stCondLst>
                              <p:cond delay="3000"/>
                            </p:stCondLst>
                            <p:childTnLst>
                              <p:par>
                                <p:cTn id="20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2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2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7" presetID="35" presetClass="emph" presetSubtype="0" repeatCount="3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10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2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4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6" dur="500"/>
                                        <p:tgtEl>
                                          <p:spTgt spid="40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090" grpId="0" animBg="1"/>
      <p:bldP spid="40090" grpId="1" animBg="1"/>
      <p:bldP spid="40108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Line 5"/>
          <p:cNvSpPr>
            <a:spLocks noChangeAspect="1" noChangeShapeType="1"/>
          </p:cNvSpPr>
          <p:nvPr/>
        </p:nvSpPr>
        <p:spPr bwMode="auto">
          <a:xfrm flipH="1">
            <a:off x="395288" y="3106738"/>
            <a:ext cx="310515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arrow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8435" name="Line 10"/>
          <p:cNvSpPr>
            <a:spLocks noChangeShapeType="1"/>
          </p:cNvSpPr>
          <p:nvPr/>
        </p:nvSpPr>
        <p:spPr bwMode="auto">
          <a:xfrm flipV="1">
            <a:off x="1309688" y="2565400"/>
            <a:ext cx="0" cy="69532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8436" name="Text Box 13"/>
          <p:cNvSpPr txBox="1">
            <a:spLocks noChangeAspect="1" noChangeArrowheads="1"/>
          </p:cNvSpPr>
          <p:nvPr/>
        </p:nvSpPr>
        <p:spPr bwMode="auto">
          <a:xfrm>
            <a:off x="863600" y="316230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А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18437" name="Text Box 15"/>
          <p:cNvSpPr txBox="1">
            <a:spLocks noChangeAspect="1" noChangeArrowheads="1"/>
          </p:cNvSpPr>
          <p:nvPr/>
        </p:nvSpPr>
        <p:spPr bwMode="auto">
          <a:xfrm>
            <a:off x="866775" y="2293938"/>
            <a:ext cx="585788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А</a:t>
            </a:r>
            <a:r>
              <a:rPr lang="ru-RU" sz="2400" b="1" i="1" baseline="-20000">
                <a:latin typeface="GOST type B" pitchFamily="34" charset="0"/>
              </a:rPr>
              <a:t>2</a:t>
            </a:r>
          </a:p>
        </p:txBody>
      </p:sp>
      <p:sp>
        <p:nvSpPr>
          <p:cNvPr id="18438" name="Text Box 74"/>
          <p:cNvSpPr txBox="1">
            <a:spLocks noChangeArrowheads="1"/>
          </p:cNvSpPr>
          <p:nvPr/>
        </p:nvSpPr>
        <p:spPr bwMode="auto">
          <a:xfrm>
            <a:off x="390525" y="5657850"/>
            <a:ext cx="8753475" cy="1200150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При первом преобразовании выбираем новую плоскость проекций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5000">
                <a:solidFill>
                  <a:srgbClr val="800080"/>
                </a:solidFill>
                <a:latin typeface="GOST type B" pitchFamily="34" charset="0"/>
              </a:rPr>
              <a:t>4 </a:t>
            </a:r>
            <a:r>
              <a:rPr lang="ru-RU" b="1">
                <a:solidFill>
                  <a:srgbClr val="800080"/>
                </a:solidFill>
              </a:rPr>
              <a:t>  перпендикулярно горизонтали плоскости </a:t>
            </a:r>
            <a:r>
              <a:rPr lang="en-US" sz="2000" b="1" i="1">
                <a:solidFill>
                  <a:srgbClr val="800080"/>
                </a:solidFill>
                <a:latin typeface="GOST type B" pitchFamily="34" charset="0"/>
              </a:rPr>
              <a:t>h </a:t>
            </a:r>
            <a:r>
              <a:rPr lang="ru-RU" b="1">
                <a:solidFill>
                  <a:srgbClr val="800080"/>
                </a:solidFill>
              </a:rPr>
              <a:t>так, чтобы она заняла проецирующее положение. На</a:t>
            </a:r>
            <a:r>
              <a:rPr lang="ru-RU" sz="2000"/>
              <a:t>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en-US" sz="2000" b="1" i="1" baseline="-20000">
                <a:solidFill>
                  <a:srgbClr val="800080"/>
                </a:solidFill>
                <a:latin typeface="GOST type B" pitchFamily="34" charset="0"/>
              </a:rPr>
              <a:t>4</a:t>
            </a:r>
            <a:r>
              <a:rPr lang="ru-RU"/>
              <a:t>  </a:t>
            </a:r>
            <a:r>
              <a:rPr lang="ru-RU" b="1">
                <a:solidFill>
                  <a:srgbClr val="800080"/>
                </a:solidFill>
              </a:rPr>
              <a:t>получаем вырожденную проекцию плоскости (прямую) и ее угол наклона  </a:t>
            </a:r>
            <a:r>
              <a:rPr lang="ru-RU" b="1" i="1">
                <a:solidFill>
                  <a:srgbClr val="800080"/>
                </a:solidFill>
                <a:sym typeface="Symbol" pitchFamily="18" charset="2"/>
              </a:rPr>
              <a:t></a:t>
            </a:r>
            <a:r>
              <a:rPr lang="ru-RU" b="1">
                <a:solidFill>
                  <a:srgbClr val="800080"/>
                </a:solidFill>
              </a:rPr>
              <a:t>  к плоскости проекций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1 </a:t>
            </a:r>
            <a:r>
              <a:rPr lang="ru-RU" b="1">
                <a:solidFill>
                  <a:srgbClr val="800080"/>
                </a:solidFill>
              </a:rPr>
              <a:t>.</a:t>
            </a:r>
          </a:p>
        </p:txBody>
      </p:sp>
      <p:sp>
        <p:nvSpPr>
          <p:cNvPr id="18439" name="Text Box 76"/>
          <p:cNvSpPr txBox="1">
            <a:spLocks noChangeArrowheads="1"/>
          </p:cNvSpPr>
          <p:nvPr/>
        </p:nvSpPr>
        <p:spPr bwMode="auto">
          <a:xfrm>
            <a:off x="1096963" y="603250"/>
            <a:ext cx="7881937" cy="1138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000" b="1">
                <a:solidFill>
                  <a:srgbClr val="CC0099"/>
                </a:solidFill>
              </a:rPr>
              <a:t>  Определить натуральную величину треугольника </a:t>
            </a:r>
            <a:r>
              <a:rPr lang="ru-RU" sz="2400" b="1" i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(АВС</a:t>
            </a:r>
            <a:r>
              <a:rPr lang="en-US" sz="2400" b="1" i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)</a:t>
            </a:r>
            <a:r>
              <a:rPr lang="ru-RU"/>
              <a:t>           </a:t>
            </a:r>
            <a:r>
              <a:rPr lang="ru-RU" sz="2000" b="1">
                <a:solidFill>
                  <a:srgbClr val="CC0099"/>
                </a:solidFill>
              </a:rPr>
              <a:t>и  угол наклона его к плоскости </a:t>
            </a:r>
            <a:r>
              <a:rPr lang="ru-RU" sz="2400" b="1" i="1">
                <a:solidFill>
                  <a:srgbClr val="CC0099"/>
                </a:solidFill>
                <a:latin typeface="GOST type B" pitchFamily="34" charset="0"/>
              </a:rPr>
              <a:t>П</a:t>
            </a:r>
            <a:r>
              <a:rPr lang="ru-RU" sz="2400" b="1" i="1" baseline="-20000">
                <a:solidFill>
                  <a:srgbClr val="CC0099"/>
                </a:solidFill>
                <a:latin typeface="GOST type B" pitchFamily="34" charset="0"/>
              </a:rPr>
              <a:t>1</a:t>
            </a:r>
            <a:r>
              <a:rPr lang="ru-RU" sz="2000" b="1">
                <a:solidFill>
                  <a:srgbClr val="CC0099"/>
                </a:solidFill>
              </a:rPr>
              <a:t>   способом перемены плоскостей проекций</a:t>
            </a:r>
          </a:p>
        </p:txBody>
      </p:sp>
      <p:sp>
        <p:nvSpPr>
          <p:cNvPr id="18440" name="Freeform 77"/>
          <p:cNvSpPr>
            <a:spLocks/>
          </p:cNvSpPr>
          <p:nvPr/>
        </p:nvSpPr>
        <p:spPr bwMode="auto">
          <a:xfrm>
            <a:off x="1304925" y="1855788"/>
            <a:ext cx="1574800" cy="1089025"/>
          </a:xfrm>
          <a:custGeom>
            <a:avLst/>
            <a:gdLst>
              <a:gd name="T0" fmla="*/ 0 w 992"/>
              <a:gd name="T1" fmla="*/ 2147483647 h 686"/>
              <a:gd name="T2" fmla="*/ 2147483647 w 992"/>
              <a:gd name="T3" fmla="*/ 0 h 686"/>
              <a:gd name="T4" fmla="*/ 2147483647 w 992"/>
              <a:gd name="T5" fmla="*/ 2147483647 h 686"/>
              <a:gd name="T6" fmla="*/ 0 w 992"/>
              <a:gd name="T7" fmla="*/ 2147483647 h 686"/>
              <a:gd name="T8" fmla="*/ 0 60000 65536"/>
              <a:gd name="T9" fmla="*/ 0 60000 65536"/>
              <a:gd name="T10" fmla="*/ 0 60000 65536"/>
              <a:gd name="T11" fmla="*/ 0 60000 65536"/>
              <a:gd name="T12" fmla="*/ 0 w 992"/>
              <a:gd name="T13" fmla="*/ 0 h 686"/>
              <a:gd name="T14" fmla="*/ 992 w 992"/>
              <a:gd name="T15" fmla="*/ 686 h 68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92" h="686">
                <a:moveTo>
                  <a:pt x="0" y="452"/>
                </a:moveTo>
                <a:lnTo>
                  <a:pt x="482" y="0"/>
                </a:lnTo>
                <a:lnTo>
                  <a:pt x="992" y="686"/>
                </a:lnTo>
                <a:lnTo>
                  <a:pt x="0" y="452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8441" name="Freeform 78"/>
          <p:cNvSpPr>
            <a:spLocks/>
          </p:cNvSpPr>
          <p:nvPr/>
        </p:nvSpPr>
        <p:spPr bwMode="auto">
          <a:xfrm>
            <a:off x="1304925" y="3257550"/>
            <a:ext cx="1574800" cy="928688"/>
          </a:xfrm>
          <a:custGeom>
            <a:avLst/>
            <a:gdLst>
              <a:gd name="T0" fmla="*/ 0 w 992"/>
              <a:gd name="T1" fmla="*/ 0 h 585"/>
              <a:gd name="T2" fmla="*/ 2147483647 w 992"/>
              <a:gd name="T3" fmla="*/ 2147483647 h 585"/>
              <a:gd name="T4" fmla="*/ 2147483647 w 992"/>
              <a:gd name="T5" fmla="*/ 2147483647 h 585"/>
              <a:gd name="T6" fmla="*/ 2147483647 w 992"/>
              <a:gd name="T7" fmla="*/ 2147483647 h 585"/>
              <a:gd name="T8" fmla="*/ 0 w 992"/>
              <a:gd name="T9" fmla="*/ 0 h 585"/>
              <a:gd name="T10" fmla="*/ 0 60000 65536"/>
              <a:gd name="T11" fmla="*/ 0 60000 65536"/>
              <a:gd name="T12" fmla="*/ 0 60000 65536"/>
              <a:gd name="T13" fmla="*/ 0 60000 65536"/>
              <a:gd name="T14" fmla="*/ 0 60000 65536"/>
              <a:gd name="T15" fmla="*/ 0 w 992"/>
              <a:gd name="T16" fmla="*/ 0 h 585"/>
              <a:gd name="T17" fmla="*/ 992 w 992"/>
              <a:gd name="T18" fmla="*/ 585 h 585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992" h="585">
                <a:moveTo>
                  <a:pt x="0" y="0"/>
                </a:moveTo>
                <a:lnTo>
                  <a:pt x="481" y="583"/>
                </a:lnTo>
                <a:lnTo>
                  <a:pt x="482" y="585"/>
                </a:lnTo>
                <a:lnTo>
                  <a:pt x="992" y="28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8442" name="Line 79"/>
          <p:cNvSpPr>
            <a:spLocks noChangeShapeType="1"/>
          </p:cNvSpPr>
          <p:nvPr/>
        </p:nvSpPr>
        <p:spPr bwMode="auto">
          <a:xfrm flipV="1">
            <a:off x="2070100" y="1857375"/>
            <a:ext cx="0" cy="231933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8443" name="Line 80"/>
          <p:cNvSpPr>
            <a:spLocks noChangeShapeType="1"/>
          </p:cNvSpPr>
          <p:nvPr/>
        </p:nvSpPr>
        <p:spPr bwMode="auto">
          <a:xfrm flipV="1">
            <a:off x="2873375" y="2941638"/>
            <a:ext cx="1588" cy="77311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2" name="Group 117"/>
          <p:cNvGrpSpPr>
            <a:grpSpLocks/>
          </p:cNvGrpSpPr>
          <p:nvPr/>
        </p:nvGrpSpPr>
        <p:grpSpPr bwMode="auto">
          <a:xfrm>
            <a:off x="1309688" y="2138363"/>
            <a:ext cx="1292225" cy="457200"/>
            <a:chOff x="1213" y="1315"/>
            <a:chExt cx="814" cy="288"/>
          </a:xfrm>
        </p:grpSpPr>
        <p:sp>
          <p:nvSpPr>
            <p:cNvPr id="18480" name="Line 9"/>
            <p:cNvSpPr>
              <a:spLocks noChangeShapeType="1"/>
            </p:cNvSpPr>
            <p:nvPr/>
          </p:nvSpPr>
          <p:spPr bwMode="auto">
            <a:xfrm>
              <a:off x="1213" y="1586"/>
              <a:ext cx="814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8481" name="Text Box 12"/>
            <p:cNvSpPr txBox="1">
              <a:spLocks noChangeAspect="1" noChangeArrowheads="1"/>
            </p:cNvSpPr>
            <p:nvPr/>
          </p:nvSpPr>
          <p:spPr bwMode="auto">
            <a:xfrm>
              <a:off x="1670" y="1315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latin typeface="GOST type B" pitchFamily="34" charset="0"/>
                </a:rPr>
                <a:t>h</a:t>
              </a:r>
              <a:r>
                <a:rPr lang="en-US" sz="2400" b="1" i="1" baseline="-20000">
                  <a:latin typeface="GOST type B" pitchFamily="34" charset="0"/>
                </a:rPr>
                <a:t>2</a:t>
              </a:r>
              <a:endParaRPr lang="ru-RU" sz="2400" b="1" i="1" baseline="-20000">
                <a:latin typeface="GOST type B" pitchFamily="34" charset="0"/>
              </a:endParaRPr>
            </a:p>
          </p:txBody>
        </p:sp>
      </p:grpSp>
      <p:sp>
        <p:nvSpPr>
          <p:cNvPr id="18445" name="Text Box 81"/>
          <p:cNvSpPr txBox="1">
            <a:spLocks noChangeAspect="1" noChangeArrowheads="1"/>
          </p:cNvSpPr>
          <p:nvPr/>
        </p:nvSpPr>
        <p:spPr bwMode="auto">
          <a:xfrm>
            <a:off x="1685925" y="401955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B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18446" name="Text Box 82"/>
          <p:cNvSpPr txBox="1">
            <a:spLocks noChangeAspect="1" noChangeArrowheads="1"/>
          </p:cNvSpPr>
          <p:nvPr/>
        </p:nvSpPr>
        <p:spPr bwMode="auto">
          <a:xfrm>
            <a:off x="2849563" y="260985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C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18447" name="Text Box 83"/>
          <p:cNvSpPr txBox="1">
            <a:spLocks noChangeAspect="1" noChangeArrowheads="1"/>
          </p:cNvSpPr>
          <p:nvPr/>
        </p:nvSpPr>
        <p:spPr bwMode="auto">
          <a:xfrm>
            <a:off x="2090738" y="1647825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B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grpSp>
        <p:nvGrpSpPr>
          <p:cNvPr id="3" name="Group 119"/>
          <p:cNvGrpSpPr>
            <a:grpSpLocks/>
          </p:cNvGrpSpPr>
          <p:nvPr/>
        </p:nvGrpSpPr>
        <p:grpSpPr bwMode="auto">
          <a:xfrm>
            <a:off x="2078038" y="3289300"/>
            <a:ext cx="1365250" cy="1984375"/>
            <a:chOff x="1697" y="2040"/>
            <a:chExt cx="860" cy="1250"/>
          </a:xfrm>
        </p:grpSpPr>
        <p:grpSp>
          <p:nvGrpSpPr>
            <p:cNvPr id="18472" name="Group 38"/>
            <p:cNvGrpSpPr>
              <a:grpSpLocks noChangeAspect="1"/>
            </p:cNvGrpSpPr>
            <p:nvPr/>
          </p:nvGrpSpPr>
          <p:grpSpPr bwMode="auto">
            <a:xfrm rot="-3905314">
              <a:off x="2114" y="2480"/>
              <a:ext cx="109" cy="107"/>
              <a:chOff x="4826" y="2422"/>
              <a:chExt cx="157" cy="151"/>
            </a:xfrm>
          </p:grpSpPr>
          <p:sp>
            <p:nvSpPr>
              <p:cNvPr id="18478" name="Arc 39"/>
              <p:cNvSpPr>
                <a:spLocks noChangeAspect="1"/>
              </p:cNvSpPr>
              <p:nvPr/>
            </p:nvSpPr>
            <p:spPr bwMode="auto">
              <a:xfrm rot="-5400000">
                <a:off x="4829" y="2419"/>
                <a:ext cx="151" cy="157"/>
              </a:xfrm>
              <a:custGeom>
                <a:avLst/>
                <a:gdLst>
                  <a:gd name="T0" fmla="*/ 0 w 21600"/>
                  <a:gd name="T1" fmla="*/ 0 h 21600"/>
                  <a:gd name="T2" fmla="*/ 0 w 21600"/>
                  <a:gd name="T3" fmla="*/ 0 h 21600"/>
                  <a:gd name="T4" fmla="*/ 0 w 21600"/>
                  <a:gd name="T5" fmla="*/ 0 h 21600"/>
                  <a:gd name="T6" fmla="*/ 0 60000 65536"/>
                  <a:gd name="T7" fmla="*/ 0 60000 65536"/>
                  <a:gd name="T8" fmla="*/ 0 60000 65536"/>
                  <a:gd name="T9" fmla="*/ 0 w 21600"/>
                  <a:gd name="T10" fmla="*/ 0 h 21600"/>
                  <a:gd name="T11" fmla="*/ 21600 w 21600"/>
                  <a:gd name="T12" fmla="*/ 21600 h 21600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T9" t="T10" r="T11" b="T12"/>
                <a:pathLst>
                  <a:path w="21600" h="21600" fill="none" extrusionOk="0">
                    <a:moveTo>
                      <a:pt x="-1" y="0"/>
                    </a:moveTo>
                    <a:cubicBezTo>
                      <a:pt x="11929" y="0"/>
                      <a:pt x="21600" y="9670"/>
                      <a:pt x="21600" y="21600"/>
                    </a:cubicBezTo>
                  </a:path>
                  <a:path w="21600" h="21600" stroke="0" extrusionOk="0">
                    <a:moveTo>
                      <a:pt x="-1" y="0"/>
                    </a:moveTo>
                    <a:cubicBezTo>
                      <a:pt x="11929" y="0"/>
                      <a:pt x="21600" y="9670"/>
                      <a:pt x="21600" y="21600"/>
                    </a:cubicBezTo>
                    <a:lnTo>
                      <a:pt x="0" y="21600"/>
                    </a:lnTo>
                    <a:close/>
                  </a:path>
                </a:pathLst>
              </a:custGeom>
              <a:noFill/>
              <a:ln w="12700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8479" name="Oval 40"/>
              <p:cNvSpPr>
                <a:spLocks noChangeAspect="1" noChangeArrowheads="1"/>
              </p:cNvSpPr>
              <p:nvPr/>
            </p:nvSpPr>
            <p:spPr bwMode="auto">
              <a:xfrm rot="-5400000">
                <a:off x="4907" y="2511"/>
                <a:ext cx="25" cy="25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rgbClr val="0000FF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18473" name="Text Box 50"/>
            <p:cNvSpPr txBox="1">
              <a:spLocks noChangeAspect="1" noChangeArrowheads="1"/>
            </p:cNvSpPr>
            <p:nvPr/>
          </p:nvSpPr>
          <p:spPr bwMode="auto">
            <a:xfrm>
              <a:off x="1697" y="2795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П</a:t>
              </a:r>
              <a:r>
                <a:rPr lang="ru-RU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1</a:t>
              </a:r>
            </a:p>
          </p:txBody>
        </p:sp>
        <p:sp>
          <p:nvSpPr>
            <p:cNvPr id="18474" name="Text Box 51"/>
            <p:cNvSpPr txBox="1">
              <a:spLocks noChangeAspect="1" noChangeArrowheads="1"/>
            </p:cNvSpPr>
            <p:nvPr/>
          </p:nvSpPr>
          <p:spPr bwMode="auto">
            <a:xfrm>
              <a:off x="1973" y="2915"/>
              <a:ext cx="415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П</a:t>
              </a:r>
              <a:r>
                <a:rPr lang="en-US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4</a:t>
              </a:r>
              <a:endParaRPr lang="ru-RU" sz="2400" b="1" i="1" baseline="-20000">
                <a:solidFill>
                  <a:srgbClr val="0000FF"/>
                </a:solidFill>
                <a:latin typeface="GOST type B" pitchFamily="34" charset="0"/>
              </a:endParaRPr>
            </a:p>
          </p:txBody>
        </p:sp>
        <p:sp>
          <p:nvSpPr>
            <p:cNvPr id="18475" name="Line 52"/>
            <p:cNvSpPr>
              <a:spLocks noChangeAspect="1" noChangeShapeType="1"/>
            </p:cNvSpPr>
            <p:nvPr/>
          </p:nvSpPr>
          <p:spPr bwMode="auto">
            <a:xfrm rot="6924067" flipH="1">
              <a:off x="1639" y="2603"/>
              <a:ext cx="1126" cy="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 type="arrow" w="sm" len="lg"/>
              <a:tailEnd type="none" w="med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8476" name="Text Box 53"/>
            <p:cNvSpPr txBox="1">
              <a:spLocks noChangeAspect="1" noChangeArrowheads="1"/>
            </p:cNvSpPr>
            <p:nvPr/>
          </p:nvSpPr>
          <p:spPr bwMode="auto">
            <a:xfrm>
              <a:off x="1752" y="3002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solidFill>
                    <a:srgbClr val="0000FF"/>
                  </a:solidFill>
                  <a:latin typeface="GOST type B" pitchFamily="34" charset="0"/>
                </a:rPr>
                <a:t>x</a:t>
              </a:r>
              <a:r>
                <a:rPr lang="en-US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1</a:t>
              </a:r>
              <a:endParaRPr lang="ru-RU" sz="2400" b="1" i="1" baseline="-20000">
                <a:solidFill>
                  <a:srgbClr val="0000FF"/>
                </a:solidFill>
                <a:latin typeface="GOST type B" pitchFamily="34" charset="0"/>
              </a:endParaRPr>
            </a:p>
          </p:txBody>
        </p:sp>
        <p:sp>
          <p:nvSpPr>
            <p:cNvPr id="18477" name="Line 42"/>
            <p:cNvSpPr>
              <a:spLocks noChangeShapeType="1"/>
            </p:cNvSpPr>
            <p:nvPr/>
          </p:nvSpPr>
          <p:spPr bwMode="auto">
            <a:xfrm flipH="1" flipV="1">
              <a:off x="2026" y="2407"/>
              <a:ext cx="531" cy="250"/>
            </a:xfrm>
            <a:prstGeom prst="line">
              <a:avLst/>
            </a:pr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5" name="Group 118"/>
          <p:cNvGrpSpPr>
            <a:grpSpLocks/>
          </p:cNvGrpSpPr>
          <p:nvPr/>
        </p:nvGrpSpPr>
        <p:grpSpPr bwMode="auto">
          <a:xfrm>
            <a:off x="1312863" y="2568575"/>
            <a:ext cx="1290637" cy="1511300"/>
            <a:chOff x="1215" y="1586"/>
            <a:chExt cx="813" cy="952"/>
          </a:xfrm>
        </p:grpSpPr>
        <p:sp>
          <p:nvSpPr>
            <p:cNvPr id="18469" name="Line 11"/>
            <p:cNvSpPr>
              <a:spLocks noChangeShapeType="1"/>
            </p:cNvSpPr>
            <p:nvPr/>
          </p:nvSpPr>
          <p:spPr bwMode="auto">
            <a:xfrm flipV="1">
              <a:off x="2026" y="1586"/>
              <a:ext cx="0" cy="82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8470" name="Text Box 14"/>
            <p:cNvSpPr txBox="1">
              <a:spLocks noChangeAspect="1" noChangeArrowheads="1"/>
            </p:cNvSpPr>
            <p:nvPr/>
          </p:nvSpPr>
          <p:spPr bwMode="auto">
            <a:xfrm>
              <a:off x="1643" y="2250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latin typeface="GOST type B" pitchFamily="34" charset="0"/>
                </a:rPr>
                <a:t>h</a:t>
              </a:r>
              <a:r>
                <a:rPr lang="ru-RU" sz="2400" b="1" i="1" baseline="-20000">
                  <a:latin typeface="GOST type B" pitchFamily="34" charset="0"/>
                </a:rPr>
                <a:t>1</a:t>
              </a:r>
            </a:p>
          </p:txBody>
        </p:sp>
        <p:sp>
          <p:nvSpPr>
            <p:cNvPr id="18471" name="Line 8"/>
            <p:cNvSpPr>
              <a:spLocks noChangeShapeType="1"/>
            </p:cNvSpPr>
            <p:nvPr/>
          </p:nvSpPr>
          <p:spPr bwMode="auto">
            <a:xfrm>
              <a:off x="1215" y="2024"/>
              <a:ext cx="813" cy="383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18450" name="Text Box 95"/>
          <p:cNvSpPr txBox="1">
            <a:spLocks noChangeAspect="1" noChangeArrowheads="1"/>
          </p:cNvSpPr>
          <p:nvPr/>
        </p:nvSpPr>
        <p:spPr bwMode="auto">
          <a:xfrm>
            <a:off x="2514600" y="3259138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C</a:t>
            </a:r>
            <a:r>
              <a:rPr lang="ru-RU" sz="2400" b="1" i="1" baseline="-20000">
                <a:latin typeface="GOST type B" pitchFamily="34" charset="0"/>
              </a:rPr>
              <a:t>1</a:t>
            </a:r>
          </a:p>
        </p:txBody>
      </p:sp>
      <p:grpSp>
        <p:nvGrpSpPr>
          <p:cNvPr id="6" name="Group 127"/>
          <p:cNvGrpSpPr>
            <a:grpSpLocks/>
          </p:cNvGrpSpPr>
          <p:nvPr/>
        </p:nvGrpSpPr>
        <p:grpSpPr bwMode="auto">
          <a:xfrm>
            <a:off x="1979613" y="2816225"/>
            <a:ext cx="1349375" cy="1916113"/>
            <a:chOff x="1247" y="1774"/>
            <a:chExt cx="850" cy="1207"/>
          </a:xfrm>
        </p:grpSpPr>
        <p:sp>
          <p:nvSpPr>
            <p:cNvPr id="18467" name="Line 24"/>
            <p:cNvSpPr>
              <a:spLocks noChangeShapeType="1"/>
            </p:cNvSpPr>
            <p:nvPr/>
          </p:nvSpPr>
          <p:spPr bwMode="auto">
            <a:xfrm>
              <a:off x="1247" y="1774"/>
              <a:ext cx="105" cy="7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8468" name="Line 48"/>
            <p:cNvSpPr>
              <a:spLocks noChangeShapeType="1"/>
            </p:cNvSpPr>
            <p:nvPr/>
          </p:nvSpPr>
          <p:spPr bwMode="auto">
            <a:xfrm rot="20498165" flipV="1">
              <a:off x="1966" y="2967"/>
              <a:ext cx="131" cy="14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7" name="Group 123"/>
          <p:cNvGrpSpPr>
            <a:grpSpLocks/>
          </p:cNvGrpSpPr>
          <p:nvPr/>
        </p:nvGrpSpPr>
        <p:grpSpPr bwMode="auto">
          <a:xfrm>
            <a:off x="2947988" y="3870325"/>
            <a:ext cx="388937" cy="571500"/>
            <a:chOff x="2245" y="2406"/>
            <a:chExt cx="245" cy="360"/>
          </a:xfrm>
        </p:grpSpPr>
        <p:sp>
          <p:nvSpPr>
            <p:cNvPr id="18464" name="Line 98"/>
            <p:cNvSpPr>
              <a:spLocks noChangeShapeType="1"/>
            </p:cNvSpPr>
            <p:nvPr/>
          </p:nvSpPr>
          <p:spPr bwMode="auto">
            <a:xfrm flipH="1">
              <a:off x="2245" y="2406"/>
              <a:ext cx="173" cy="360"/>
            </a:xfrm>
            <a:prstGeom prst="line">
              <a:avLst/>
            </a:pr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8465" name="Arc 103"/>
            <p:cNvSpPr>
              <a:spLocks/>
            </p:cNvSpPr>
            <p:nvPr/>
          </p:nvSpPr>
          <p:spPr bwMode="auto">
            <a:xfrm rot="10217369">
              <a:off x="2346" y="2504"/>
              <a:ext cx="144" cy="56"/>
            </a:xfrm>
            <a:custGeom>
              <a:avLst/>
              <a:gdLst>
                <a:gd name="T0" fmla="*/ 0 w 27163"/>
                <a:gd name="T1" fmla="*/ 0 h 21600"/>
                <a:gd name="T2" fmla="*/ 0 w 27163"/>
                <a:gd name="T3" fmla="*/ 0 h 21600"/>
                <a:gd name="T4" fmla="*/ 0 w 27163"/>
                <a:gd name="T5" fmla="*/ 0 h 21600"/>
                <a:gd name="T6" fmla="*/ 0 60000 65536"/>
                <a:gd name="T7" fmla="*/ 0 60000 65536"/>
                <a:gd name="T8" fmla="*/ 0 60000 65536"/>
                <a:gd name="T9" fmla="*/ 0 w 27163"/>
                <a:gd name="T10" fmla="*/ 0 h 21600"/>
                <a:gd name="T11" fmla="*/ 27163 w 27163"/>
                <a:gd name="T12" fmla="*/ 21600 h 21600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7163" h="21600" fill="none" extrusionOk="0">
                  <a:moveTo>
                    <a:pt x="-1" y="3325"/>
                  </a:moveTo>
                  <a:cubicBezTo>
                    <a:pt x="3447" y="1153"/>
                    <a:pt x="7440" y="-1"/>
                    <a:pt x="11516" y="0"/>
                  </a:cubicBezTo>
                  <a:cubicBezTo>
                    <a:pt x="17430" y="0"/>
                    <a:pt x="23085" y="2425"/>
                    <a:pt x="27162" y="6709"/>
                  </a:cubicBezTo>
                </a:path>
                <a:path w="27163" h="21600" stroke="0" extrusionOk="0">
                  <a:moveTo>
                    <a:pt x="-1" y="3325"/>
                  </a:moveTo>
                  <a:cubicBezTo>
                    <a:pt x="3447" y="1153"/>
                    <a:pt x="7440" y="-1"/>
                    <a:pt x="11516" y="0"/>
                  </a:cubicBezTo>
                  <a:cubicBezTo>
                    <a:pt x="17430" y="0"/>
                    <a:pt x="23085" y="2425"/>
                    <a:pt x="27162" y="6709"/>
                  </a:cubicBezTo>
                  <a:lnTo>
                    <a:pt x="11516" y="21600"/>
                  </a:lnTo>
                  <a:close/>
                </a:path>
              </a:pathLst>
            </a:cu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8466" name="Rectangle 105"/>
            <p:cNvSpPr>
              <a:spLocks noChangeArrowheads="1"/>
            </p:cNvSpPr>
            <p:nvPr/>
          </p:nvSpPr>
          <p:spPr bwMode="auto">
            <a:xfrm>
              <a:off x="2271" y="2501"/>
              <a:ext cx="207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b="1" i="1">
                  <a:solidFill>
                    <a:srgbClr val="C42500"/>
                  </a:solidFill>
                  <a:sym typeface="Symbol" pitchFamily="18" charset="2"/>
                </a:rPr>
                <a:t></a:t>
              </a:r>
            </a:p>
          </p:txBody>
        </p:sp>
      </p:grpSp>
      <p:grpSp>
        <p:nvGrpSpPr>
          <p:cNvPr id="8" name="Group 120"/>
          <p:cNvGrpSpPr>
            <a:grpSpLocks/>
          </p:cNvGrpSpPr>
          <p:nvPr/>
        </p:nvGrpSpPr>
        <p:grpSpPr bwMode="auto">
          <a:xfrm>
            <a:off x="2068513" y="3398838"/>
            <a:ext cx="1924050" cy="1968500"/>
            <a:chOff x="1691" y="2109"/>
            <a:chExt cx="1212" cy="1240"/>
          </a:xfrm>
        </p:grpSpPr>
        <p:sp>
          <p:nvSpPr>
            <p:cNvPr id="18458" name="Line 87"/>
            <p:cNvSpPr>
              <a:spLocks noChangeShapeType="1"/>
            </p:cNvSpPr>
            <p:nvPr/>
          </p:nvSpPr>
          <p:spPr bwMode="auto">
            <a:xfrm flipH="1" flipV="1">
              <a:off x="2197" y="2303"/>
              <a:ext cx="223" cy="105"/>
            </a:xfrm>
            <a:prstGeom prst="line">
              <a:avLst/>
            </a:pr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8459" name="Line 88"/>
            <p:cNvSpPr>
              <a:spLocks noChangeShapeType="1"/>
            </p:cNvSpPr>
            <p:nvPr/>
          </p:nvSpPr>
          <p:spPr bwMode="auto">
            <a:xfrm flipH="1" flipV="1">
              <a:off x="1691" y="2600"/>
              <a:ext cx="1128" cy="531"/>
            </a:xfrm>
            <a:prstGeom prst="line">
              <a:avLst/>
            </a:pr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8460" name="Text Box 94"/>
            <p:cNvSpPr txBox="1">
              <a:spLocks noChangeAspect="1" noChangeArrowheads="1"/>
            </p:cNvSpPr>
            <p:nvPr/>
          </p:nvSpPr>
          <p:spPr bwMode="auto">
            <a:xfrm>
              <a:off x="2374" y="2627"/>
              <a:ext cx="315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42500"/>
                  </a:solidFill>
                  <a:latin typeface="GOST type B" pitchFamily="34" charset="0"/>
                </a:rPr>
                <a:t>А</a:t>
              </a:r>
              <a:r>
                <a:rPr lang="ru-RU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4</a:t>
              </a:r>
            </a:p>
          </p:txBody>
        </p:sp>
        <p:sp>
          <p:nvSpPr>
            <p:cNvPr id="18461" name="Text Box 96"/>
            <p:cNvSpPr txBox="1">
              <a:spLocks noChangeAspect="1" noChangeArrowheads="1"/>
            </p:cNvSpPr>
            <p:nvPr/>
          </p:nvSpPr>
          <p:spPr bwMode="auto">
            <a:xfrm>
              <a:off x="2583" y="3061"/>
              <a:ext cx="320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42500"/>
                  </a:solidFill>
                  <a:latin typeface="GOST type B" pitchFamily="34" charset="0"/>
                </a:rPr>
                <a:t>В</a:t>
              </a:r>
              <a:r>
                <a:rPr lang="ru-RU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4</a:t>
              </a:r>
            </a:p>
          </p:txBody>
        </p:sp>
        <p:sp>
          <p:nvSpPr>
            <p:cNvPr id="18462" name="Text Box 97"/>
            <p:cNvSpPr txBox="1">
              <a:spLocks noChangeAspect="1" noChangeArrowheads="1"/>
            </p:cNvSpPr>
            <p:nvPr/>
          </p:nvSpPr>
          <p:spPr bwMode="auto">
            <a:xfrm>
              <a:off x="2289" y="2109"/>
              <a:ext cx="28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solidFill>
                    <a:srgbClr val="C42500"/>
                  </a:solidFill>
                  <a:latin typeface="GOST type B" pitchFamily="34" charset="0"/>
                </a:rPr>
                <a:t>C</a:t>
              </a:r>
              <a:r>
                <a:rPr lang="ru-RU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4</a:t>
              </a:r>
            </a:p>
          </p:txBody>
        </p:sp>
        <p:sp>
          <p:nvSpPr>
            <p:cNvPr id="18463" name="Line 92"/>
            <p:cNvSpPr>
              <a:spLocks noChangeShapeType="1"/>
            </p:cNvSpPr>
            <p:nvPr/>
          </p:nvSpPr>
          <p:spPr bwMode="auto">
            <a:xfrm flipH="1" flipV="1">
              <a:off x="2417" y="2405"/>
              <a:ext cx="403" cy="727"/>
            </a:xfrm>
            <a:prstGeom prst="line">
              <a:avLst/>
            </a:prstGeom>
            <a:noFill/>
            <a:ln w="2857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18454" name="Text Box 125"/>
          <p:cNvSpPr txBox="1">
            <a:spLocks noChangeAspect="1" noChangeArrowheads="1"/>
          </p:cNvSpPr>
          <p:nvPr/>
        </p:nvSpPr>
        <p:spPr bwMode="auto">
          <a:xfrm>
            <a:off x="250825" y="3019425"/>
            <a:ext cx="481013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800" b="1" i="1">
                <a:latin typeface="GOST type B" pitchFamily="34" charset="0"/>
              </a:rPr>
              <a:t>x</a:t>
            </a:r>
            <a:endParaRPr lang="ru-RU" sz="2800" b="1" i="1" baseline="-20000">
              <a:latin typeface="GOST type B" pitchFamily="34" charset="0"/>
            </a:endParaRPr>
          </a:p>
        </p:txBody>
      </p:sp>
      <p:sp>
        <p:nvSpPr>
          <p:cNvPr id="54398" name="Rectangle 126"/>
          <p:cNvSpPr>
            <a:spLocks noChangeArrowheads="1"/>
          </p:cNvSpPr>
          <p:nvPr/>
        </p:nvSpPr>
        <p:spPr bwMode="auto">
          <a:xfrm>
            <a:off x="5795963" y="2097088"/>
            <a:ext cx="3475037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buFontTx/>
              <a:buAutoNum type="arabicPeriod"/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4</a:t>
            </a:r>
            <a:r>
              <a:rPr lang="ru-RU" sz="3200"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</a:t>
            </a:r>
            <a:r>
              <a:rPr lang="ru-RU" sz="320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</a:p>
          <a:p>
            <a:pPr marL="342900" indent="-342900">
              <a:defRPr/>
            </a:pP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 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4 </a:t>
            </a:r>
            <a:r>
              <a:rPr lang="ru-RU" sz="3200" b="1">
                <a:solidFill>
                  <a:srgbClr val="CC0099"/>
                </a:solidFill>
                <a:sym typeface="Symbol" pitchFamily="18" charset="2"/>
              </a:rPr>
              <a:t></a:t>
            </a:r>
            <a:r>
              <a:rPr lang="ru-RU">
                <a:sym typeface="Symbol" pitchFamily="18" charset="2"/>
              </a:rPr>
              <a:t> 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h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(АВС</a:t>
            </a:r>
            <a:r>
              <a:rPr lang="en-US" sz="28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)</a:t>
            </a:r>
            <a:r>
              <a:rPr lang="ru-RU"/>
              <a:t> 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2681288" y="136525"/>
            <a:ext cx="3824287" cy="8001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2800" b="1" dirty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Метрические задачи</a:t>
            </a:r>
          </a:p>
          <a:p>
            <a:pPr>
              <a:defRPr/>
            </a:pPr>
            <a:endParaRPr lang="ru-RU" dirty="0"/>
          </a:p>
        </p:txBody>
      </p:sp>
      <p:sp>
        <p:nvSpPr>
          <p:cNvPr id="18457" name="TextBox 48"/>
          <p:cNvSpPr txBox="1">
            <a:spLocks noChangeArrowheads="1"/>
          </p:cNvSpPr>
          <p:nvPr/>
        </p:nvSpPr>
        <p:spPr bwMode="auto">
          <a:xfrm>
            <a:off x="0" y="704850"/>
            <a:ext cx="1214438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/>
              <a:t>Задача 1.</a:t>
            </a:r>
          </a:p>
          <a:p>
            <a:pPr eaLnBrk="1" hangingPunct="1"/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3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43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7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3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543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18" presetID="18" presetClass="entr" presetSubtype="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20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2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9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3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4398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Line 4"/>
          <p:cNvSpPr>
            <a:spLocks noChangeAspect="1" noChangeShapeType="1"/>
          </p:cNvSpPr>
          <p:nvPr/>
        </p:nvSpPr>
        <p:spPr bwMode="auto">
          <a:xfrm flipH="1">
            <a:off x="395288" y="3105150"/>
            <a:ext cx="310515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arrow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59" name="Text Box 5"/>
          <p:cNvSpPr txBox="1">
            <a:spLocks noChangeAspect="1" noChangeArrowheads="1"/>
          </p:cNvSpPr>
          <p:nvPr/>
        </p:nvSpPr>
        <p:spPr bwMode="auto">
          <a:xfrm>
            <a:off x="254000" y="3021013"/>
            <a:ext cx="481013" cy="519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800" b="1" i="1">
                <a:latin typeface="GOST type B" pitchFamily="34" charset="0"/>
              </a:rPr>
              <a:t>x</a:t>
            </a:r>
            <a:endParaRPr lang="ru-RU" sz="2800" b="1" i="1" baseline="-20000">
              <a:latin typeface="GOST type B" pitchFamily="34" charset="0"/>
            </a:endParaRPr>
          </a:p>
        </p:txBody>
      </p:sp>
      <p:sp>
        <p:nvSpPr>
          <p:cNvPr id="19460" name="Line 6"/>
          <p:cNvSpPr>
            <a:spLocks noChangeShapeType="1"/>
          </p:cNvSpPr>
          <p:nvPr/>
        </p:nvSpPr>
        <p:spPr bwMode="auto">
          <a:xfrm flipV="1">
            <a:off x="1309688" y="2563813"/>
            <a:ext cx="0" cy="69532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61" name="Text Box 7"/>
          <p:cNvSpPr txBox="1">
            <a:spLocks noChangeAspect="1" noChangeArrowheads="1"/>
          </p:cNvSpPr>
          <p:nvPr/>
        </p:nvSpPr>
        <p:spPr bwMode="auto">
          <a:xfrm>
            <a:off x="863600" y="3160713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А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19462" name="Text Box 8"/>
          <p:cNvSpPr txBox="1">
            <a:spLocks noChangeAspect="1" noChangeArrowheads="1"/>
          </p:cNvSpPr>
          <p:nvPr/>
        </p:nvSpPr>
        <p:spPr bwMode="auto">
          <a:xfrm>
            <a:off x="866775" y="2292350"/>
            <a:ext cx="585788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А</a:t>
            </a:r>
            <a:r>
              <a:rPr lang="ru-RU" sz="2400" b="1" i="1" baseline="-20000">
                <a:latin typeface="GOST type B" pitchFamily="34" charset="0"/>
              </a:rPr>
              <a:t>2</a:t>
            </a:r>
          </a:p>
        </p:txBody>
      </p:sp>
      <p:sp>
        <p:nvSpPr>
          <p:cNvPr id="65546" name="Freeform 10"/>
          <p:cNvSpPr>
            <a:spLocks/>
          </p:cNvSpPr>
          <p:nvPr/>
        </p:nvSpPr>
        <p:spPr bwMode="auto">
          <a:xfrm rot="-1893636">
            <a:off x="2378075" y="4271963"/>
            <a:ext cx="125413" cy="141287"/>
          </a:xfrm>
          <a:custGeom>
            <a:avLst/>
            <a:gdLst>
              <a:gd name="T0" fmla="*/ 0 w 79"/>
              <a:gd name="T1" fmla="*/ 2147483647 h 89"/>
              <a:gd name="T2" fmla="*/ 2147483647 w 79"/>
              <a:gd name="T3" fmla="*/ 0 h 89"/>
              <a:gd name="T4" fmla="*/ 2147483647 w 79"/>
              <a:gd name="T5" fmla="*/ 2147483647 h 89"/>
              <a:gd name="T6" fmla="*/ 2147483647 w 79"/>
              <a:gd name="T7" fmla="*/ 2147483647 h 89"/>
              <a:gd name="T8" fmla="*/ 0 60000 65536"/>
              <a:gd name="T9" fmla="*/ 0 60000 65536"/>
              <a:gd name="T10" fmla="*/ 0 60000 65536"/>
              <a:gd name="T11" fmla="*/ 0 60000 65536"/>
              <a:gd name="T12" fmla="*/ 0 w 79"/>
              <a:gd name="T13" fmla="*/ 0 h 89"/>
              <a:gd name="T14" fmla="*/ 79 w 79"/>
              <a:gd name="T15" fmla="*/ 89 h 89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79" h="89">
                <a:moveTo>
                  <a:pt x="0" y="44"/>
                </a:moveTo>
                <a:lnTo>
                  <a:pt x="48" y="0"/>
                </a:lnTo>
                <a:lnTo>
                  <a:pt x="29" y="89"/>
                </a:lnTo>
                <a:lnTo>
                  <a:pt x="79" y="44"/>
                </a:lnTo>
              </a:path>
            </a:pathLst>
          </a:custGeom>
          <a:noFill/>
          <a:ln w="12700">
            <a:solidFill>
              <a:srgbClr val="0000FF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64" name="Line 13"/>
          <p:cNvSpPr>
            <a:spLocks noChangeShapeType="1"/>
          </p:cNvSpPr>
          <p:nvPr/>
        </p:nvSpPr>
        <p:spPr bwMode="auto">
          <a:xfrm>
            <a:off x="1992313" y="2822575"/>
            <a:ext cx="166687" cy="111125"/>
          </a:xfrm>
          <a:prstGeom prst="line">
            <a:avLst/>
          </a:prstGeom>
          <a:noFill/>
          <a:ln w="19050">
            <a:solidFill>
              <a:srgbClr val="0000FF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19465" name="Group 14"/>
          <p:cNvGrpSpPr>
            <a:grpSpLocks noChangeAspect="1"/>
          </p:cNvGrpSpPr>
          <p:nvPr/>
        </p:nvGrpSpPr>
        <p:grpSpPr bwMode="auto">
          <a:xfrm rot="-3905314">
            <a:off x="2740025" y="3986213"/>
            <a:ext cx="173038" cy="169862"/>
            <a:chOff x="4826" y="2422"/>
            <a:chExt cx="157" cy="151"/>
          </a:xfrm>
        </p:grpSpPr>
        <p:sp>
          <p:nvSpPr>
            <p:cNvPr id="19523" name="Arc 15"/>
            <p:cNvSpPr>
              <a:spLocks noChangeAspect="1"/>
            </p:cNvSpPr>
            <p:nvPr/>
          </p:nvSpPr>
          <p:spPr bwMode="auto">
            <a:xfrm rot="-5400000">
              <a:off x="4829" y="2419"/>
              <a:ext cx="151" cy="157"/>
            </a:xfrm>
            <a:custGeom>
              <a:avLst/>
              <a:gdLst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60000 65536"/>
                <a:gd name="T7" fmla="*/ 0 60000 65536"/>
                <a:gd name="T8" fmla="*/ 0 60000 65536"/>
                <a:gd name="T9" fmla="*/ 0 w 21600"/>
                <a:gd name="T10" fmla="*/ 0 h 21600"/>
                <a:gd name="T11" fmla="*/ 21600 w 21600"/>
                <a:gd name="T12" fmla="*/ 21600 h 21600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1600" h="21600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</a:path>
                <a:path w="21600" h="21600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19524" name="Oval 16"/>
            <p:cNvSpPr>
              <a:spLocks noChangeAspect="1" noChangeArrowheads="1"/>
            </p:cNvSpPr>
            <p:nvPr/>
          </p:nvSpPr>
          <p:spPr bwMode="auto">
            <a:xfrm rot="-5400000">
              <a:off x="4907" y="2511"/>
              <a:ext cx="25" cy="25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rgbClr val="0000FF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3" name="Group 69"/>
          <p:cNvGrpSpPr>
            <a:grpSpLocks/>
          </p:cNvGrpSpPr>
          <p:nvPr/>
        </p:nvGrpSpPr>
        <p:grpSpPr bwMode="auto">
          <a:xfrm>
            <a:off x="3762375" y="3184525"/>
            <a:ext cx="1619250" cy="1284288"/>
            <a:chOff x="2758" y="1975"/>
            <a:chExt cx="1020" cy="809"/>
          </a:xfrm>
        </p:grpSpPr>
        <p:sp>
          <p:nvSpPr>
            <p:cNvPr id="19521" name="Freeform 67"/>
            <p:cNvSpPr>
              <a:spLocks/>
            </p:cNvSpPr>
            <p:nvPr/>
          </p:nvSpPr>
          <p:spPr bwMode="auto">
            <a:xfrm>
              <a:off x="2758" y="1975"/>
              <a:ext cx="1020" cy="809"/>
            </a:xfrm>
            <a:custGeom>
              <a:avLst/>
              <a:gdLst>
                <a:gd name="T0" fmla="*/ 0 w 1020"/>
                <a:gd name="T1" fmla="*/ 246 h 809"/>
                <a:gd name="T2" fmla="*/ 685 w 1020"/>
                <a:gd name="T3" fmla="*/ 809 h 809"/>
                <a:gd name="T4" fmla="*/ 1020 w 1020"/>
                <a:gd name="T5" fmla="*/ 0 h 809"/>
                <a:gd name="T6" fmla="*/ 0 w 1020"/>
                <a:gd name="T7" fmla="*/ 246 h 809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1020"/>
                <a:gd name="T13" fmla="*/ 0 h 809"/>
                <a:gd name="T14" fmla="*/ 1020 w 1020"/>
                <a:gd name="T15" fmla="*/ 809 h 809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1020" h="809">
                  <a:moveTo>
                    <a:pt x="0" y="246"/>
                  </a:moveTo>
                  <a:lnTo>
                    <a:pt x="685" y="809"/>
                  </a:lnTo>
                  <a:lnTo>
                    <a:pt x="1020" y="0"/>
                  </a:lnTo>
                  <a:lnTo>
                    <a:pt x="0" y="246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19522" name="Text Box 17"/>
            <p:cNvSpPr txBox="1">
              <a:spLocks noChangeAspect="1" noChangeArrowheads="1"/>
            </p:cNvSpPr>
            <p:nvPr/>
          </p:nvSpPr>
          <p:spPr bwMode="auto">
            <a:xfrm>
              <a:off x="3120" y="2276"/>
              <a:ext cx="52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42500"/>
                  </a:solidFill>
                  <a:latin typeface="GOST type B" pitchFamily="34" charset="0"/>
                </a:rPr>
                <a:t>н.в.</a:t>
              </a:r>
              <a:endParaRPr lang="ru-RU" sz="2400" b="1" i="1" baseline="-20000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19467" name="Line 18"/>
          <p:cNvSpPr>
            <a:spLocks noChangeShapeType="1"/>
          </p:cNvSpPr>
          <p:nvPr/>
        </p:nvSpPr>
        <p:spPr bwMode="auto">
          <a:xfrm rot="20498165" flipV="1">
            <a:off x="3121025" y="4708525"/>
            <a:ext cx="207963" cy="22225"/>
          </a:xfrm>
          <a:prstGeom prst="line">
            <a:avLst/>
          </a:prstGeom>
          <a:noFill/>
          <a:ln w="19050">
            <a:solidFill>
              <a:srgbClr val="0000FF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68" name="Text Box 19"/>
          <p:cNvSpPr txBox="1">
            <a:spLocks noChangeAspect="1" noChangeArrowheads="1"/>
          </p:cNvSpPr>
          <p:nvPr/>
        </p:nvSpPr>
        <p:spPr bwMode="auto">
          <a:xfrm>
            <a:off x="2078038" y="4486275"/>
            <a:ext cx="48101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solidFill>
                  <a:srgbClr val="0000FF"/>
                </a:solidFill>
                <a:latin typeface="GOST type B" pitchFamily="34" charset="0"/>
              </a:rPr>
              <a:t>П</a:t>
            </a:r>
            <a:r>
              <a:rPr lang="ru-RU" sz="2400" b="1" i="1" baseline="-20000">
                <a:solidFill>
                  <a:srgbClr val="0000FF"/>
                </a:solidFill>
                <a:latin typeface="GOST type B" pitchFamily="34" charset="0"/>
              </a:rPr>
              <a:t>1</a:t>
            </a:r>
          </a:p>
        </p:txBody>
      </p:sp>
      <p:sp>
        <p:nvSpPr>
          <p:cNvPr id="19469" name="Text Box 20"/>
          <p:cNvSpPr txBox="1">
            <a:spLocks noChangeAspect="1" noChangeArrowheads="1"/>
          </p:cNvSpPr>
          <p:nvPr/>
        </p:nvSpPr>
        <p:spPr bwMode="auto">
          <a:xfrm>
            <a:off x="2516188" y="4676775"/>
            <a:ext cx="65881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solidFill>
                  <a:srgbClr val="0000FF"/>
                </a:solidFill>
                <a:latin typeface="GOST type B" pitchFamily="34" charset="0"/>
              </a:rPr>
              <a:t>П</a:t>
            </a:r>
            <a:r>
              <a:rPr lang="en-US" sz="2400" b="1" i="1" baseline="-20000">
                <a:solidFill>
                  <a:srgbClr val="0000FF"/>
                </a:solidFill>
                <a:latin typeface="GOST type B" pitchFamily="34" charset="0"/>
              </a:rPr>
              <a:t>4</a:t>
            </a:r>
            <a:endParaRPr lang="ru-RU" sz="2400" b="1" i="1" baseline="-20000">
              <a:solidFill>
                <a:srgbClr val="0000FF"/>
              </a:solidFill>
              <a:latin typeface="GOST type B" pitchFamily="34" charset="0"/>
            </a:endParaRPr>
          </a:p>
        </p:txBody>
      </p:sp>
      <p:sp>
        <p:nvSpPr>
          <p:cNvPr id="19470" name="Line 21"/>
          <p:cNvSpPr>
            <a:spLocks noChangeAspect="1" noChangeShapeType="1"/>
          </p:cNvSpPr>
          <p:nvPr/>
        </p:nvSpPr>
        <p:spPr bwMode="auto">
          <a:xfrm rot="6924067" flipH="1">
            <a:off x="1985962" y="4181476"/>
            <a:ext cx="1787525" cy="0"/>
          </a:xfrm>
          <a:prstGeom prst="line">
            <a:avLst/>
          </a:prstGeom>
          <a:noFill/>
          <a:ln w="19050">
            <a:solidFill>
              <a:srgbClr val="0000FF"/>
            </a:solidFill>
            <a:round/>
            <a:headEnd type="arrow" w="sm" len="lg"/>
            <a:tailEnd type="none" w="med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71" name="Text Box 22"/>
          <p:cNvSpPr txBox="1">
            <a:spLocks noChangeAspect="1" noChangeArrowheads="1"/>
          </p:cNvSpPr>
          <p:nvPr/>
        </p:nvSpPr>
        <p:spPr bwMode="auto">
          <a:xfrm>
            <a:off x="2165350" y="4814888"/>
            <a:ext cx="48101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solidFill>
                  <a:srgbClr val="0000FF"/>
                </a:solidFill>
                <a:latin typeface="GOST type B" pitchFamily="34" charset="0"/>
              </a:rPr>
              <a:t>x</a:t>
            </a:r>
            <a:r>
              <a:rPr lang="en-US" sz="2400" b="1" i="1" baseline="-20000">
                <a:solidFill>
                  <a:srgbClr val="0000FF"/>
                </a:solidFill>
                <a:latin typeface="GOST type B" pitchFamily="34" charset="0"/>
              </a:rPr>
              <a:t>1</a:t>
            </a:r>
            <a:endParaRPr lang="ru-RU" sz="2400" b="1" i="1" baseline="-20000">
              <a:solidFill>
                <a:srgbClr val="0000FF"/>
              </a:solidFill>
              <a:latin typeface="GOST type B" pitchFamily="34" charset="0"/>
            </a:endParaRPr>
          </a:p>
        </p:txBody>
      </p:sp>
      <p:sp>
        <p:nvSpPr>
          <p:cNvPr id="65564" name="Rectangle 28"/>
          <p:cNvSpPr>
            <a:spLocks noChangeArrowheads="1"/>
          </p:cNvSpPr>
          <p:nvPr/>
        </p:nvSpPr>
        <p:spPr bwMode="auto">
          <a:xfrm>
            <a:off x="5795963" y="2097088"/>
            <a:ext cx="3475037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buFontTx/>
              <a:buAutoNum type="arabicPeriod"/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4</a:t>
            </a:r>
            <a:r>
              <a:rPr lang="ru-RU" sz="3200"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</a:t>
            </a:r>
            <a:r>
              <a:rPr lang="ru-RU" sz="320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</a:p>
          <a:p>
            <a:pPr marL="342900" indent="-342900">
              <a:defRPr/>
            </a:pP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 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4 </a:t>
            </a:r>
            <a:r>
              <a:rPr lang="ru-RU" sz="3200" b="1">
                <a:solidFill>
                  <a:srgbClr val="CC0099"/>
                </a:solidFill>
                <a:sym typeface="Symbol" pitchFamily="18" charset="2"/>
              </a:rPr>
              <a:t></a:t>
            </a:r>
            <a:r>
              <a:rPr lang="ru-RU" sz="3200">
                <a:sym typeface="Symbol" pitchFamily="18" charset="2"/>
              </a:rPr>
              <a:t> 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h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(АВС</a:t>
            </a:r>
            <a:r>
              <a:rPr lang="en-US" sz="28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)</a:t>
            </a:r>
            <a:r>
              <a:rPr lang="ru-RU"/>
              <a:t> </a:t>
            </a:r>
          </a:p>
        </p:txBody>
      </p:sp>
      <p:sp>
        <p:nvSpPr>
          <p:cNvPr id="65565" name="Rectangle 29"/>
          <p:cNvSpPr>
            <a:spLocks noChangeArrowheads="1"/>
          </p:cNvSpPr>
          <p:nvPr/>
        </p:nvSpPr>
        <p:spPr bwMode="auto">
          <a:xfrm>
            <a:off x="5795963" y="3357563"/>
            <a:ext cx="3348037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defRPr/>
            </a:pPr>
            <a:r>
              <a:rPr lang="en-US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2.</a:t>
            </a:r>
            <a:r>
              <a:rPr lang="en-US" sz="24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en-US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5</a:t>
            </a:r>
            <a:r>
              <a:rPr lang="ru-RU" sz="3200"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</a:t>
            </a:r>
            <a:r>
              <a:rPr lang="ru-RU" sz="320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en-US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4</a:t>
            </a:r>
            <a:endParaRPr lang="ru-RU" sz="3200" b="1" baseline="-20000">
              <a:solidFill>
                <a:srgbClr val="CC0099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GOST type B" pitchFamily="34" charset="0"/>
              <a:sym typeface="Symbol" pitchFamily="18" charset="2"/>
            </a:endParaRPr>
          </a:p>
          <a:p>
            <a:pPr marL="342900" indent="-342900">
              <a:defRPr/>
            </a:pP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 </a:t>
            </a:r>
            <a:r>
              <a:rPr lang="ru-RU" sz="24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</a:t>
            </a:r>
            <a:r>
              <a:rPr lang="en-US" sz="24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en-US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5</a:t>
            </a:r>
            <a:r>
              <a:rPr lang="ru-RU" sz="28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</a:t>
            </a:r>
            <a:r>
              <a:rPr lang="ru-RU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(АВС</a:t>
            </a:r>
            <a:r>
              <a:rPr lang="en-US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)</a:t>
            </a:r>
            <a:r>
              <a:rPr lang="ru-RU"/>
              <a:t> </a:t>
            </a:r>
          </a:p>
        </p:txBody>
      </p:sp>
      <p:sp>
        <p:nvSpPr>
          <p:cNvPr id="19474" name="Text Box 31"/>
          <p:cNvSpPr txBox="1">
            <a:spLocks noChangeArrowheads="1"/>
          </p:cNvSpPr>
          <p:nvPr/>
        </p:nvSpPr>
        <p:spPr bwMode="auto">
          <a:xfrm>
            <a:off x="390525" y="5711825"/>
            <a:ext cx="8753475" cy="1146175"/>
          </a:xfrm>
          <a:prstGeom prst="rect">
            <a:avLst/>
          </a:prstGeom>
          <a:noFill/>
          <a:ln w="9525">
            <a:solidFill>
              <a:srgbClr val="FF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При втором преобразовании выбираем новую плоскость проекций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5000">
                <a:solidFill>
                  <a:srgbClr val="800080"/>
                </a:solidFill>
                <a:latin typeface="GOST type B" pitchFamily="34" charset="0"/>
              </a:rPr>
              <a:t>5 </a:t>
            </a:r>
            <a:r>
              <a:rPr lang="ru-RU" b="1">
                <a:solidFill>
                  <a:srgbClr val="800080"/>
                </a:solidFill>
              </a:rPr>
              <a:t>  так, чтобы плоскость заняла положение плоскости уровня. На</a:t>
            </a:r>
            <a:r>
              <a:rPr lang="ru-RU" sz="2000"/>
              <a:t>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5</a:t>
            </a:r>
            <a:r>
              <a:rPr lang="ru-RU"/>
              <a:t>  </a:t>
            </a:r>
            <a:r>
              <a:rPr lang="ru-RU" b="1">
                <a:solidFill>
                  <a:srgbClr val="800080"/>
                </a:solidFill>
              </a:rPr>
              <a:t>строим натуральную величину треугольника </a:t>
            </a:r>
          </a:p>
          <a:p>
            <a:pPr>
              <a:lnSpc>
                <a:spcPct val="90000"/>
              </a:lnSpc>
            </a:pPr>
            <a:endParaRPr lang="ru-RU" b="1">
              <a:solidFill>
                <a:srgbClr val="800080"/>
              </a:solidFill>
            </a:endParaRPr>
          </a:p>
        </p:txBody>
      </p:sp>
      <p:sp>
        <p:nvSpPr>
          <p:cNvPr id="19475" name="Freeform 34"/>
          <p:cNvSpPr>
            <a:spLocks/>
          </p:cNvSpPr>
          <p:nvPr/>
        </p:nvSpPr>
        <p:spPr bwMode="auto">
          <a:xfrm>
            <a:off x="1304925" y="1854200"/>
            <a:ext cx="1574800" cy="1089025"/>
          </a:xfrm>
          <a:custGeom>
            <a:avLst/>
            <a:gdLst>
              <a:gd name="T0" fmla="*/ 0 w 992"/>
              <a:gd name="T1" fmla="*/ 2147483647 h 686"/>
              <a:gd name="T2" fmla="*/ 2147483647 w 992"/>
              <a:gd name="T3" fmla="*/ 0 h 686"/>
              <a:gd name="T4" fmla="*/ 2147483647 w 992"/>
              <a:gd name="T5" fmla="*/ 2147483647 h 686"/>
              <a:gd name="T6" fmla="*/ 0 w 992"/>
              <a:gd name="T7" fmla="*/ 2147483647 h 686"/>
              <a:gd name="T8" fmla="*/ 0 60000 65536"/>
              <a:gd name="T9" fmla="*/ 0 60000 65536"/>
              <a:gd name="T10" fmla="*/ 0 60000 65536"/>
              <a:gd name="T11" fmla="*/ 0 60000 65536"/>
              <a:gd name="T12" fmla="*/ 0 w 992"/>
              <a:gd name="T13" fmla="*/ 0 h 686"/>
              <a:gd name="T14" fmla="*/ 992 w 992"/>
              <a:gd name="T15" fmla="*/ 686 h 68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92" h="686">
                <a:moveTo>
                  <a:pt x="0" y="452"/>
                </a:moveTo>
                <a:lnTo>
                  <a:pt x="482" y="0"/>
                </a:lnTo>
                <a:lnTo>
                  <a:pt x="992" y="686"/>
                </a:lnTo>
                <a:lnTo>
                  <a:pt x="0" y="452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9476" name="Line 35"/>
          <p:cNvSpPr>
            <a:spLocks noChangeShapeType="1"/>
          </p:cNvSpPr>
          <p:nvPr/>
        </p:nvSpPr>
        <p:spPr bwMode="auto">
          <a:xfrm>
            <a:off x="1309688" y="2566988"/>
            <a:ext cx="1292225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77" name="Freeform 36"/>
          <p:cNvSpPr>
            <a:spLocks/>
          </p:cNvSpPr>
          <p:nvPr/>
        </p:nvSpPr>
        <p:spPr bwMode="auto">
          <a:xfrm>
            <a:off x="1304925" y="3255963"/>
            <a:ext cx="1574800" cy="928687"/>
          </a:xfrm>
          <a:custGeom>
            <a:avLst/>
            <a:gdLst>
              <a:gd name="T0" fmla="*/ 0 w 992"/>
              <a:gd name="T1" fmla="*/ 0 h 585"/>
              <a:gd name="T2" fmla="*/ 2147483647 w 992"/>
              <a:gd name="T3" fmla="*/ 2147483647 h 585"/>
              <a:gd name="T4" fmla="*/ 2147483647 w 992"/>
              <a:gd name="T5" fmla="*/ 2147483647 h 585"/>
              <a:gd name="T6" fmla="*/ 2147483647 w 992"/>
              <a:gd name="T7" fmla="*/ 2147483647 h 585"/>
              <a:gd name="T8" fmla="*/ 0 w 992"/>
              <a:gd name="T9" fmla="*/ 0 h 585"/>
              <a:gd name="T10" fmla="*/ 0 60000 65536"/>
              <a:gd name="T11" fmla="*/ 0 60000 65536"/>
              <a:gd name="T12" fmla="*/ 0 60000 65536"/>
              <a:gd name="T13" fmla="*/ 0 60000 65536"/>
              <a:gd name="T14" fmla="*/ 0 60000 65536"/>
              <a:gd name="T15" fmla="*/ 0 w 992"/>
              <a:gd name="T16" fmla="*/ 0 h 585"/>
              <a:gd name="T17" fmla="*/ 992 w 992"/>
              <a:gd name="T18" fmla="*/ 585 h 585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992" h="585">
                <a:moveTo>
                  <a:pt x="0" y="0"/>
                </a:moveTo>
                <a:lnTo>
                  <a:pt x="481" y="583"/>
                </a:lnTo>
                <a:lnTo>
                  <a:pt x="482" y="585"/>
                </a:lnTo>
                <a:lnTo>
                  <a:pt x="992" y="28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19478" name="Line 37"/>
          <p:cNvSpPr>
            <a:spLocks noChangeShapeType="1"/>
          </p:cNvSpPr>
          <p:nvPr/>
        </p:nvSpPr>
        <p:spPr bwMode="auto">
          <a:xfrm flipV="1">
            <a:off x="2600325" y="2566988"/>
            <a:ext cx="0" cy="13096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79" name="Line 38"/>
          <p:cNvSpPr>
            <a:spLocks noChangeShapeType="1"/>
          </p:cNvSpPr>
          <p:nvPr/>
        </p:nvSpPr>
        <p:spPr bwMode="auto">
          <a:xfrm flipV="1">
            <a:off x="2070100" y="1855788"/>
            <a:ext cx="0" cy="231933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80" name="Line 39"/>
          <p:cNvSpPr>
            <a:spLocks noChangeShapeType="1"/>
          </p:cNvSpPr>
          <p:nvPr/>
        </p:nvSpPr>
        <p:spPr bwMode="auto">
          <a:xfrm flipV="1">
            <a:off x="2873375" y="2940050"/>
            <a:ext cx="1588" cy="77311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81" name="Text Box 40"/>
          <p:cNvSpPr txBox="1">
            <a:spLocks noChangeAspect="1" noChangeArrowheads="1"/>
          </p:cNvSpPr>
          <p:nvPr/>
        </p:nvSpPr>
        <p:spPr bwMode="auto">
          <a:xfrm>
            <a:off x="1992313" y="3621088"/>
            <a:ext cx="48101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h</a:t>
            </a:r>
            <a:r>
              <a:rPr lang="ru-RU" sz="2400" b="1" i="1" baseline="-20000">
                <a:latin typeface="GOST type B" pitchFamily="34" charset="0"/>
              </a:rPr>
              <a:t>1</a:t>
            </a:r>
          </a:p>
        </p:txBody>
      </p:sp>
      <p:sp>
        <p:nvSpPr>
          <p:cNvPr id="19482" name="Text Box 41"/>
          <p:cNvSpPr txBox="1">
            <a:spLocks noChangeAspect="1" noChangeArrowheads="1"/>
          </p:cNvSpPr>
          <p:nvPr/>
        </p:nvSpPr>
        <p:spPr bwMode="auto">
          <a:xfrm>
            <a:off x="2035175" y="2136775"/>
            <a:ext cx="48101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h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19483" name="Text Box 42"/>
          <p:cNvSpPr txBox="1">
            <a:spLocks noChangeAspect="1" noChangeArrowheads="1"/>
          </p:cNvSpPr>
          <p:nvPr/>
        </p:nvSpPr>
        <p:spPr bwMode="auto">
          <a:xfrm>
            <a:off x="1685925" y="4017963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B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19484" name="Text Box 43"/>
          <p:cNvSpPr txBox="1">
            <a:spLocks noChangeAspect="1" noChangeArrowheads="1"/>
          </p:cNvSpPr>
          <p:nvPr/>
        </p:nvSpPr>
        <p:spPr bwMode="auto">
          <a:xfrm>
            <a:off x="2849563" y="2608263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C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19485" name="Text Box 44"/>
          <p:cNvSpPr txBox="1">
            <a:spLocks noChangeAspect="1" noChangeArrowheads="1"/>
          </p:cNvSpPr>
          <p:nvPr/>
        </p:nvSpPr>
        <p:spPr bwMode="auto">
          <a:xfrm>
            <a:off x="2090738" y="1646238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B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19486" name="Line 45"/>
          <p:cNvSpPr>
            <a:spLocks noChangeShapeType="1"/>
          </p:cNvSpPr>
          <p:nvPr/>
        </p:nvSpPr>
        <p:spPr bwMode="auto">
          <a:xfrm flipH="1" flipV="1">
            <a:off x="2600325" y="3870325"/>
            <a:ext cx="842963" cy="396875"/>
          </a:xfrm>
          <a:prstGeom prst="line">
            <a:avLst/>
          </a:prstGeom>
          <a:noFill/>
          <a:ln w="9525">
            <a:solidFill>
              <a:srgbClr val="0000FF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87" name="Line 46"/>
          <p:cNvSpPr>
            <a:spLocks noChangeShapeType="1"/>
          </p:cNvSpPr>
          <p:nvPr/>
        </p:nvSpPr>
        <p:spPr bwMode="auto">
          <a:xfrm>
            <a:off x="1312863" y="3262313"/>
            <a:ext cx="1290637" cy="6080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88" name="Line 47"/>
          <p:cNvSpPr>
            <a:spLocks noChangeShapeType="1"/>
          </p:cNvSpPr>
          <p:nvPr/>
        </p:nvSpPr>
        <p:spPr bwMode="auto">
          <a:xfrm flipH="1" flipV="1">
            <a:off x="2871788" y="3705225"/>
            <a:ext cx="354012" cy="166688"/>
          </a:xfrm>
          <a:prstGeom prst="line">
            <a:avLst/>
          </a:prstGeom>
          <a:noFill/>
          <a:ln w="9525">
            <a:solidFill>
              <a:srgbClr val="0000FF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89" name="Line 48"/>
          <p:cNvSpPr>
            <a:spLocks noChangeShapeType="1"/>
          </p:cNvSpPr>
          <p:nvPr/>
        </p:nvSpPr>
        <p:spPr bwMode="auto">
          <a:xfrm flipH="1" flipV="1">
            <a:off x="2068513" y="4176713"/>
            <a:ext cx="1790700" cy="842962"/>
          </a:xfrm>
          <a:prstGeom prst="line">
            <a:avLst/>
          </a:prstGeom>
          <a:noFill/>
          <a:ln w="9525">
            <a:solidFill>
              <a:srgbClr val="0000FF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90" name="Text Box 49"/>
          <p:cNvSpPr txBox="1">
            <a:spLocks noChangeAspect="1" noChangeArrowheads="1"/>
          </p:cNvSpPr>
          <p:nvPr/>
        </p:nvSpPr>
        <p:spPr bwMode="auto">
          <a:xfrm>
            <a:off x="3152775" y="4219575"/>
            <a:ext cx="50006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solidFill>
                  <a:srgbClr val="C42500"/>
                </a:solidFill>
                <a:latin typeface="GOST type B" pitchFamily="34" charset="0"/>
              </a:rPr>
              <a:t>А</a:t>
            </a:r>
            <a:r>
              <a:rPr lang="ru-RU" sz="2400" b="1" i="1" baseline="-20000">
                <a:solidFill>
                  <a:srgbClr val="C42500"/>
                </a:solidFill>
                <a:latin typeface="GOST type B" pitchFamily="34" charset="0"/>
              </a:rPr>
              <a:t>4</a:t>
            </a:r>
          </a:p>
        </p:txBody>
      </p:sp>
      <p:sp>
        <p:nvSpPr>
          <p:cNvPr id="19491" name="Text Box 50"/>
          <p:cNvSpPr txBox="1">
            <a:spLocks noChangeAspect="1" noChangeArrowheads="1"/>
          </p:cNvSpPr>
          <p:nvPr/>
        </p:nvSpPr>
        <p:spPr bwMode="auto">
          <a:xfrm>
            <a:off x="2514600" y="325755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C</a:t>
            </a:r>
            <a:r>
              <a:rPr lang="ru-RU" sz="2400" b="1" i="1" baseline="-20000">
                <a:latin typeface="GOST type B" pitchFamily="34" charset="0"/>
              </a:rPr>
              <a:t>1</a:t>
            </a:r>
          </a:p>
        </p:txBody>
      </p:sp>
      <p:sp>
        <p:nvSpPr>
          <p:cNvPr id="19492" name="Text Box 51"/>
          <p:cNvSpPr txBox="1">
            <a:spLocks noChangeAspect="1" noChangeArrowheads="1"/>
          </p:cNvSpPr>
          <p:nvPr/>
        </p:nvSpPr>
        <p:spPr bwMode="auto">
          <a:xfrm>
            <a:off x="3484563" y="4908550"/>
            <a:ext cx="508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solidFill>
                  <a:srgbClr val="C42500"/>
                </a:solidFill>
                <a:latin typeface="GOST type B" pitchFamily="34" charset="0"/>
              </a:rPr>
              <a:t>В</a:t>
            </a:r>
            <a:r>
              <a:rPr lang="ru-RU" sz="2400" b="1" i="1" baseline="-20000">
                <a:solidFill>
                  <a:srgbClr val="C42500"/>
                </a:solidFill>
                <a:latin typeface="GOST type B" pitchFamily="34" charset="0"/>
              </a:rPr>
              <a:t>4</a:t>
            </a:r>
          </a:p>
        </p:txBody>
      </p:sp>
      <p:sp>
        <p:nvSpPr>
          <p:cNvPr id="19493" name="Text Box 52"/>
          <p:cNvSpPr txBox="1">
            <a:spLocks noChangeAspect="1" noChangeArrowheads="1"/>
          </p:cNvSpPr>
          <p:nvPr/>
        </p:nvSpPr>
        <p:spPr bwMode="auto">
          <a:xfrm>
            <a:off x="3017838" y="339725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solidFill>
                  <a:srgbClr val="C42500"/>
                </a:solidFill>
                <a:latin typeface="GOST type B" pitchFamily="34" charset="0"/>
              </a:rPr>
              <a:t>C</a:t>
            </a:r>
            <a:r>
              <a:rPr lang="ru-RU" sz="2400" b="1" i="1" baseline="-20000">
                <a:solidFill>
                  <a:srgbClr val="C42500"/>
                </a:solidFill>
                <a:latin typeface="GOST type B" pitchFamily="34" charset="0"/>
              </a:rPr>
              <a:t>4</a:t>
            </a:r>
          </a:p>
        </p:txBody>
      </p:sp>
      <p:sp>
        <p:nvSpPr>
          <p:cNvPr id="19494" name="Line 53"/>
          <p:cNvSpPr>
            <a:spLocks noChangeShapeType="1"/>
          </p:cNvSpPr>
          <p:nvPr/>
        </p:nvSpPr>
        <p:spPr bwMode="auto">
          <a:xfrm flipH="1">
            <a:off x="2947988" y="3868738"/>
            <a:ext cx="274637" cy="571500"/>
          </a:xfrm>
          <a:prstGeom prst="line">
            <a:avLst/>
          </a:prstGeom>
          <a:noFill/>
          <a:ln w="952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9495" name="Arc 54"/>
          <p:cNvSpPr>
            <a:spLocks/>
          </p:cNvSpPr>
          <p:nvPr/>
        </p:nvSpPr>
        <p:spPr bwMode="auto">
          <a:xfrm rot="10217369">
            <a:off x="3108325" y="4024313"/>
            <a:ext cx="228600" cy="88900"/>
          </a:xfrm>
          <a:custGeom>
            <a:avLst/>
            <a:gdLst>
              <a:gd name="T0" fmla="*/ 0 w 27163"/>
              <a:gd name="T1" fmla="*/ 954362 h 21600"/>
              <a:gd name="T2" fmla="*/ 136261046 w 27163"/>
              <a:gd name="T3" fmla="*/ 1925121 h 21600"/>
              <a:gd name="T4" fmla="*/ 57769088 w 27163"/>
              <a:gd name="T5" fmla="*/ 6197910 h 21600"/>
              <a:gd name="T6" fmla="*/ 0 60000 65536"/>
              <a:gd name="T7" fmla="*/ 0 60000 65536"/>
              <a:gd name="T8" fmla="*/ 0 60000 65536"/>
              <a:gd name="T9" fmla="*/ 0 w 27163"/>
              <a:gd name="T10" fmla="*/ 0 h 21600"/>
              <a:gd name="T11" fmla="*/ 27163 w 27163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7163" h="21600" fill="none" extrusionOk="0">
                <a:moveTo>
                  <a:pt x="-1" y="3325"/>
                </a:moveTo>
                <a:cubicBezTo>
                  <a:pt x="3447" y="1153"/>
                  <a:pt x="7440" y="-1"/>
                  <a:pt x="11516" y="0"/>
                </a:cubicBezTo>
                <a:cubicBezTo>
                  <a:pt x="17430" y="0"/>
                  <a:pt x="23085" y="2425"/>
                  <a:pt x="27162" y="6709"/>
                </a:cubicBezTo>
              </a:path>
              <a:path w="27163" h="21600" stroke="0" extrusionOk="0">
                <a:moveTo>
                  <a:pt x="-1" y="3325"/>
                </a:moveTo>
                <a:cubicBezTo>
                  <a:pt x="3447" y="1153"/>
                  <a:pt x="7440" y="-1"/>
                  <a:pt x="11516" y="0"/>
                </a:cubicBezTo>
                <a:cubicBezTo>
                  <a:pt x="17430" y="0"/>
                  <a:pt x="23085" y="2425"/>
                  <a:pt x="27162" y="6709"/>
                </a:cubicBezTo>
                <a:lnTo>
                  <a:pt x="11516" y="21600"/>
                </a:lnTo>
                <a:close/>
              </a:path>
            </a:pathLst>
          </a:custGeom>
          <a:noFill/>
          <a:ln w="19050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19496" name="Rectangle 55"/>
          <p:cNvSpPr>
            <a:spLocks noChangeArrowheads="1"/>
          </p:cNvSpPr>
          <p:nvPr/>
        </p:nvSpPr>
        <p:spPr bwMode="auto">
          <a:xfrm>
            <a:off x="2989263" y="4019550"/>
            <a:ext cx="32861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ru-RU" b="1" i="1">
                <a:solidFill>
                  <a:srgbClr val="C42500"/>
                </a:solidFill>
                <a:sym typeface="Symbol" pitchFamily="18" charset="2"/>
              </a:rPr>
              <a:t></a:t>
            </a:r>
          </a:p>
        </p:txBody>
      </p:sp>
      <p:grpSp>
        <p:nvGrpSpPr>
          <p:cNvPr id="4" name="Group 76"/>
          <p:cNvGrpSpPr>
            <a:grpSpLocks/>
          </p:cNvGrpSpPr>
          <p:nvPr/>
        </p:nvGrpSpPr>
        <p:grpSpPr bwMode="auto">
          <a:xfrm>
            <a:off x="3527425" y="3621088"/>
            <a:ext cx="1255713" cy="1901825"/>
            <a:chOff x="2222" y="2281"/>
            <a:chExt cx="791" cy="1198"/>
          </a:xfrm>
        </p:grpSpPr>
        <p:grpSp>
          <p:nvGrpSpPr>
            <p:cNvPr id="19511" name="Group 23"/>
            <p:cNvGrpSpPr>
              <a:grpSpLocks/>
            </p:cNvGrpSpPr>
            <p:nvPr/>
          </p:nvGrpSpPr>
          <p:grpSpPr bwMode="auto">
            <a:xfrm rot="-3090538">
              <a:off x="2154" y="2704"/>
              <a:ext cx="441" cy="209"/>
              <a:chOff x="2153" y="1945"/>
              <a:chExt cx="441" cy="209"/>
            </a:xfrm>
          </p:grpSpPr>
          <p:sp>
            <p:nvSpPr>
              <p:cNvPr id="19517" name="Line 24"/>
              <p:cNvSpPr>
                <a:spLocks noChangeShapeType="1"/>
              </p:cNvSpPr>
              <p:nvPr/>
            </p:nvSpPr>
            <p:spPr bwMode="auto">
              <a:xfrm rot="20179204" flipV="1">
                <a:off x="2203" y="2089"/>
                <a:ext cx="69" cy="65"/>
              </a:xfrm>
              <a:prstGeom prst="line">
                <a:avLst/>
              </a:prstGeom>
              <a:noFill/>
              <a:ln w="12700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9518" name="Line 25"/>
              <p:cNvSpPr>
                <a:spLocks noChangeShapeType="1"/>
              </p:cNvSpPr>
              <p:nvPr/>
            </p:nvSpPr>
            <p:spPr bwMode="auto">
              <a:xfrm rot="20179204" flipV="1">
                <a:off x="2153" y="2064"/>
                <a:ext cx="69" cy="65"/>
              </a:xfrm>
              <a:prstGeom prst="line">
                <a:avLst/>
              </a:prstGeom>
              <a:noFill/>
              <a:ln w="12700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9519" name="Line 26"/>
              <p:cNvSpPr>
                <a:spLocks noChangeShapeType="1"/>
              </p:cNvSpPr>
              <p:nvPr/>
            </p:nvSpPr>
            <p:spPr bwMode="auto">
              <a:xfrm rot="20179204" flipV="1">
                <a:off x="2525" y="1970"/>
                <a:ext cx="69" cy="65"/>
              </a:xfrm>
              <a:prstGeom prst="line">
                <a:avLst/>
              </a:prstGeom>
              <a:noFill/>
              <a:ln w="12700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9520" name="Line 27"/>
              <p:cNvSpPr>
                <a:spLocks noChangeShapeType="1"/>
              </p:cNvSpPr>
              <p:nvPr/>
            </p:nvSpPr>
            <p:spPr bwMode="auto">
              <a:xfrm rot="20179204" flipV="1">
                <a:off x="2475" y="1945"/>
                <a:ext cx="69" cy="65"/>
              </a:xfrm>
              <a:prstGeom prst="line">
                <a:avLst/>
              </a:prstGeom>
              <a:noFill/>
              <a:ln w="12700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  <p:grpSp>
          <p:nvGrpSpPr>
            <p:cNvPr id="19512" name="Group 75"/>
            <p:cNvGrpSpPr>
              <a:grpSpLocks/>
            </p:cNvGrpSpPr>
            <p:nvPr/>
          </p:nvGrpSpPr>
          <p:grpSpPr bwMode="auto">
            <a:xfrm>
              <a:off x="2222" y="2281"/>
              <a:ext cx="791" cy="1198"/>
              <a:chOff x="2222" y="2281"/>
              <a:chExt cx="791" cy="1198"/>
            </a:xfrm>
          </p:grpSpPr>
          <p:sp>
            <p:nvSpPr>
              <p:cNvPr id="19513" name="Text Box 56"/>
              <p:cNvSpPr txBox="1">
                <a:spLocks noChangeAspect="1" noChangeArrowheads="1"/>
              </p:cNvSpPr>
              <p:nvPr/>
            </p:nvSpPr>
            <p:spPr bwMode="auto">
              <a:xfrm>
                <a:off x="2707" y="3000"/>
                <a:ext cx="303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b="1" i="1">
                    <a:solidFill>
                      <a:srgbClr val="0000FF"/>
                    </a:solidFill>
                    <a:latin typeface="GOST type B" pitchFamily="34" charset="0"/>
                  </a:rPr>
                  <a:t>П</a:t>
                </a:r>
                <a:r>
                  <a:rPr lang="en-US" sz="2400" b="1" i="1" baseline="-20000">
                    <a:solidFill>
                      <a:srgbClr val="0000FF"/>
                    </a:solidFill>
                    <a:latin typeface="GOST type B" pitchFamily="34" charset="0"/>
                  </a:rPr>
                  <a:t>5</a:t>
                </a:r>
                <a:endParaRPr lang="ru-RU" sz="2400" b="1" i="1" baseline="-20000">
                  <a:solidFill>
                    <a:srgbClr val="0000FF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9514" name="Text Box 57"/>
              <p:cNvSpPr txBox="1">
                <a:spLocks noChangeAspect="1" noChangeArrowheads="1"/>
              </p:cNvSpPr>
              <p:nvPr/>
            </p:nvSpPr>
            <p:spPr bwMode="auto">
              <a:xfrm>
                <a:off x="2459" y="3144"/>
                <a:ext cx="415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b="1" i="1">
                    <a:solidFill>
                      <a:srgbClr val="0000FF"/>
                    </a:solidFill>
                    <a:latin typeface="GOST type B" pitchFamily="34" charset="0"/>
                  </a:rPr>
                  <a:t>П</a:t>
                </a:r>
                <a:r>
                  <a:rPr lang="en-US" sz="2400" b="1" i="1" baseline="-20000">
                    <a:solidFill>
                      <a:srgbClr val="0000FF"/>
                    </a:solidFill>
                    <a:latin typeface="GOST type B" pitchFamily="34" charset="0"/>
                  </a:rPr>
                  <a:t>4</a:t>
                </a:r>
                <a:endParaRPr lang="ru-RU" sz="2400" b="1" i="1" baseline="-20000">
                  <a:solidFill>
                    <a:srgbClr val="0000FF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19515" name="Freeform 58"/>
              <p:cNvSpPr>
                <a:spLocks noChangeAspect="1"/>
              </p:cNvSpPr>
              <p:nvPr/>
            </p:nvSpPr>
            <p:spPr bwMode="auto">
              <a:xfrm>
                <a:off x="2222" y="2281"/>
                <a:ext cx="566" cy="1022"/>
              </a:xfrm>
              <a:custGeom>
                <a:avLst/>
                <a:gdLst>
                  <a:gd name="T0" fmla="*/ 566 w 566"/>
                  <a:gd name="T1" fmla="*/ 1022 h 1022"/>
                  <a:gd name="T2" fmla="*/ 0 w 566"/>
                  <a:gd name="T3" fmla="*/ 0 h 1022"/>
                  <a:gd name="T4" fmla="*/ 0 60000 65536"/>
                  <a:gd name="T5" fmla="*/ 0 60000 65536"/>
                  <a:gd name="T6" fmla="*/ 0 w 566"/>
                  <a:gd name="T7" fmla="*/ 0 h 1022"/>
                  <a:gd name="T8" fmla="*/ 566 w 566"/>
                  <a:gd name="T9" fmla="*/ 1022 h 1022"/>
                </a:gdLst>
                <a:ahLst/>
                <a:cxnLst>
                  <a:cxn ang="T4">
                    <a:pos x="T0" y="T1"/>
                  </a:cxn>
                  <a:cxn ang="T5">
                    <a:pos x="T2" y="T3"/>
                  </a:cxn>
                </a:cxnLst>
                <a:rect l="T6" t="T7" r="T8" b="T9"/>
                <a:pathLst>
                  <a:path w="566" h="1022">
                    <a:moveTo>
                      <a:pt x="566" y="1022"/>
                    </a:moveTo>
                    <a:lnTo>
                      <a:pt x="0" y="0"/>
                    </a:lnTo>
                  </a:path>
                </a:pathLst>
              </a:custGeom>
              <a:noFill/>
              <a:ln w="19050">
                <a:solidFill>
                  <a:srgbClr val="0000FF"/>
                </a:solidFill>
                <a:round/>
                <a:headEnd type="arrow" w="sm" len="lg"/>
                <a:tailEnd type="none" w="med" len="lg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9516" name="Text Box 59"/>
              <p:cNvSpPr txBox="1">
                <a:spLocks noChangeAspect="1" noChangeArrowheads="1"/>
              </p:cNvSpPr>
              <p:nvPr/>
            </p:nvSpPr>
            <p:spPr bwMode="auto">
              <a:xfrm>
                <a:off x="2710" y="3191"/>
                <a:ext cx="303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2400" b="1" i="1">
                    <a:solidFill>
                      <a:srgbClr val="0000FF"/>
                    </a:solidFill>
                    <a:latin typeface="GOST type B" pitchFamily="34" charset="0"/>
                  </a:rPr>
                  <a:t>x</a:t>
                </a:r>
                <a:r>
                  <a:rPr lang="en-US" sz="2400" b="1" i="1" baseline="-20000">
                    <a:solidFill>
                      <a:srgbClr val="0000FF"/>
                    </a:solidFill>
                    <a:latin typeface="GOST type B" pitchFamily="34" charset="0"/>
                  </a:rPr>
                  <a:t>2</a:t>
                </a:r>
                <a:endParaRPr lang="ru-RU" sz="2400" b="1" i="1" baseline="-20000">
                  <a:solidFill>
                    <a:srgbClr val="0000FF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7" name="Group 68"/>
          <p:cNvGrpSpPr>
            <a:grpSpLocks/>
          </p:cNvGrpSpPr>
          <p:nvPr/>
        </p:nvGrpSpPr>
        <p:grpSpPr bwMode="auto">
          <a:xfrm>
            <a:off x="3224213" y="3189288"/>
            <a:ext cx="2151062" cy="1824037"/>
            <a:chOff x="2419" y="1978"/>
            <a:chExt cx="1355" cy="1149"/>
          </a:xfrm>
        </p:grpSpPr>
        <p:sp>
          <p:nvSpPr>
            <p:cNvPr id="19507" name="Line 2"/>
            <p:cNvSpPr>
              <a:spLocks noChangeShapeType="1"/>
            </p:cNvSpPr>
            <p:nvPr/>
          </p:nvSpPr>
          <p:spPr bwMode="auto">
            <a:xfrm flipV="1">
              <a:off x="2419" y="2224"/>
              <a:ext cx="334" cy="183"/>
            </a:xfrm>
            <a:prstGeom prst="line">
              <a:avLst/>
            </a:pr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9508" name="Freeform 12"/>
            <p:cNvSpPr>
              <a:spLocks/>
            </p:cNvSpPr>
            <p:nvPr/>
          </p:nvSpPr>
          <p:spPr bwMode="auto">
            <a:xfrm rot="5603726">
              <a:off x="3092" y="2908"/>
              <a:ext cx="79" cy="89"/>
            </a:xfrm>
            <a:custGeom>
              <a:avLst/>
              <a:gdLst>
                <a:gd name="T0" fmla="*/ 0 w 79"/>
                <a:gd name="T1" fmla="*/ 44 h 89"/>
                <a:gd name="T2" fmla="*/ 48 w 79"/>
                <a:gd name="T3" fmla="*/ 0 h 89"/>
                <a:gd name="T4" fmla="*/ 29 w 79"/>
                <a:gd name="T5" fmla="*/ 89 h 89"/>
                <a:gd name="T6" fmla="*/ 79 w 79"/>
                <a:gd name="T7" fmla="*/ 44 h 89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79"/>
                <a:gd name="T13" fmla="*/ 0 h 89"/>
                <a:gd name="T14" fmla="*/ 79 w 79"/>
                <a:gd name="T15" fmla="*/ 89 h 89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79" h="89">
                  <a:moveTo>
                    <a:pt x="0" y="44"/>
                  </a:moveTo>
                  <a:lnTo>
                    <a:pt x="48" y="0"/>
                  </a:lnTo>
                  <a:lnTo>
                    <a:pt x="29" y="89"/>
                  </a:lnTo>
                  <a:lnTo>
                    <a:pt x="79" y="44"/>
                  </a:lnTo>
                </a:path>
              </a:pathLst>
            </a:custGeom>
            <a:noFill/>
            <a:ln w="1270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9509" name="Freeform 63"/>
            <p:cNvSpPr>
              <a:spLocks/>
            </p:cNvSpPr>
            <p:nvPr/>
          </p:nvSpPr>
          <p:spPr bwMode="auto">
            <a:xfrm>
              <a:off x="2556" y="1978"/>
              <a:ext cx="1218" cy="670"/>
            </a:xfrm>
            <a:custGeom>
              <a:avLst/>
              <a:gdLst>
                <a:gd name="T0" fmla="*/ 0 w 891"/>
                <a:gd name="T1" fmla="*/ 1263 h 488"/>
                <a:gd name="T2" fmla="*/ 2276 w 891"/>
                <a:gd name="T3" fmla="*/ 0 h 488"/>
                <a:gd name="T4" fmla="*/ 0 60000 65536"/>
                <a:gd name="T5" fmla="*/ 0 60000 65536"/>
                <a:gd name="T6" fmla="*/ 0 w 891"/>
                <a:gd name="T7" fmla="*/ 0 h 488"/>
                <a:gd name="T8" fmla="*/ 891 w 891"/>
                <a:gd name="T9" fmla="*/ 488 h 488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891" h="488">
                  <a:moveTo>
                    <a:pt x="0" y="488"/>
                  </a:moveTo>
                  <a:lnTo>
                    <a:pt x="891" y="0"/>
                  </a:lnTo>
                </a:path>
              </a:pathLst>
            </a:cu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19510" name="Line 64"/>
            <p:cNvSpPr>
              <a:spLocks noChangeShapeType="1"/>
            </p:cNvSpPr>
            <p:nvPr/>
          </p:nvSpPr>
          <p:spPr bwMode="auto">
            <a:xfrm flipV="1">
              <a:off x="2817" y="2784"/>
              <a:ext cx="626" cy="343"/>
            </a:xfrm>
            <a:prstGeom prst="line">
              <a:avLst/>
            </a:pr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19499" name="Line 65"/>
          <p:cNvSpPr>
            <a:spLocks noChangeShapeType="1"/>
          </p:cNvSpPr>
          <p:nvPr/>
        </p:nvSpPr>
        <p:spPr bwMode="auto">
          <a:xfrm flipH="1" flipV="1">
            <a:off x="3221038" y="3867150"/>
            <a:ext cx="639762" cy="1154113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8" name="Group 74"/>
          <p:cNvGrpSpPr>
            <a:grpSpLocks/>
          </p:cNvGrpSpPr>
          <p:nvPr/>
        </p:nvGrpSpPr>
        <p:grpSpPr bwMode="auto">
          <a:xfrm>
            <a:off x="3551238" y="2730500"/>
            <a:ext cx="2052637" cy="2046288"/>
            <a:chOff x="2625" y="1689"/>
            <a:chExt cx="1293" cy="1289"/>
          </a:xfrm>
        </p:grpSpPr>
        <p:sp>
          <p:nvSpPr>
            <p:cNvPr id="19504" name="Text Box 70"/>
            <p:cNvSpPr txBox="1">
              <a:spLocks noChangeAspect="1" noChangeArrowheads="1"/>
            </p:cNvSpPr>
            <p:nvPr/>
          </p:nvSpPr>
          <p:spPr bwMode="auto">
            <a:xfrm>
              <a:off x="2625" y="1933"/>
              <a:ext cx="28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solidFill>
                    <a:srgbClr val="C42500"/>
                  </a:solidFill>
                  <a:latin typeface="GOST type B" pitchFamily="34" charset="0"/>
                </a:rPr>
                <a:t>C</a:t>
              </a:r>
              <a:r>
                <a:rPr lang="ru-RU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5</a:t>
              </a:r>
            </a:p>
          </p:txBody>
        </p:sp>
        <p:sp>
          <p:nvSpPr>
            <p:cNvPr id="19505" name="Text Box 72"/>
            <p:cNvSpPr txBox="1">
              <a:spLocks noChangeAspect="1" noChangeArrowheads="1"/>
            </p:cNvSpPr>
            <p:nvPr/>
          </p:nvSpPr>
          <p:spPr bwMode="auto">
            <a:xfrm>
              <a:off x="3603" y="1689"/>
              <a:ext cx="315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42500"/>
                  </a:solidFill>
                  <a:latin typeface="GOST type B" pitchFamily="34" charset="0"/>
                </a:rPr>
                <a:t>А</a:t>
              </a:r>
              <a:r>
                <a:rPr lang="ru-RU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5</a:t>
              </a:r>
            </a:p>
          </p:txBody>
        </p:sp>
        <p:sp>
          <p:nvSpPr>
            <p:cNvPr id="19506" name="Text Box 73"/>
            <p:cNvSpPr txBox="1">
              <a:spLocks noChangeAspect="1" noChangeArrowheads="1"/>
            </p:cNvSpPr>
            <p:nvPr/>
          </p:nvSpPr>
          <p:spPr bwMode="auto">
            <a:xfrm>
              <a:off x="3396" y="2690"/>
              <a:ext cx="320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42500"/>
                  </a:solidFill>
                  <a:latin typeface="GOST type B" pitchFamily="34" charset="0"/>
                </a:rPr>
                <a:t>В</a:t>
              </a:r>
              <a:r>
                <a:rPr lang="ru-RU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5</a:t>
              </a:r>
            </a:p>
          </p:txBody>
        </p:sp>
      </p:grpSp>
      <p:sp>
        <p:nvSpPr>
          <p:cNvPr id="67" name="TextBox 66"/>
          <p:cNvSpPr txBox="1"/>
          <p:nvPr/>
        </p:nvSpPr>
        <p:spPr>
          <a:xfrm>
            <a:off x="2681288" y="136525"/>
            <a:ext cx="3824287" cy="8001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ru-RU" sz="2800" b="1" dirty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Метрические задачи</a:t>
            </a:r>
          </a:p>
          <a:p>
            <a:pPr>
              <a:defRPr/>
            </a:pPr>
            <a:endParaRPr lang="ru-RU" dirty="0"/>
          </a:p>
        </p:txBody>
      </p:sp>
      <p:sp>
        <p:nvSpPr>
          <p:cNvPr id="19502" name="TextBox 67"/>
          <p:cNvSpPr txBox="1">
            <a:spLocks noChangeArrowheads="1"/>
          </p:cNvSpPr>
          <p:nvPr/>
        </p:nvSpPr>
        <p:spPr bwMode="auto">
          <a:xfrm>
            <a:off x="0" y="704850"/>
            <a:ext cx="1214438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/>
              <a:t>Задача 1.</a:t>
            </a:r>
          </a:p>
          <a:p>
            <a:pPr eaLnBrk="1" hangingPunct="1"/>
            <a:endParaRPr lang="ru-RU"/>
          </a:p>
        </p:txBody>
      </p:sp>
      <p:sp>
        <p:nvSpPr>
          <p:cNvPr id="19503" name="Text Box 76"/>
          <p:cNvSpPr txBox="1">
            <a:spLocks noChangeArrowheads="1"/>
          </p:cNvSpPr>
          <p:nvPr/>
        </p:nvSpPr>
        <p:spPr bwMode="auto">
          <a:xfrm>
            <a:off x="1096963" y="603250"/>
            <a:ext cx="7881937" cy="11382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000" b="1">
                <a:solidFill>
                  <a:srgbClr val="CC0099"/>
                </a:solidFill>
              </a:rPr>
              <a:t>  Определить натуральную величину треугольника </a:t>
            </a:r>
            <a:r>
              <a:rPr lang="ru-RU" sz="2400" b="1" i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(АВС</a:t>
            </a:r>
            <a:r>
              <a:rPr lang="en-US" sz="2400" b="1" i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)</a:t>
            </a:r>
            <a:r>
              <a:rPr lang="ru-RU"/>
              <a:t>           </a:t>
            </a:r>
            <a:r>
              <a:rPr lang="ru-RU" sz="2000" b="1">
                <a:solidFill>
                  <a:srgbClr val="CC0099"/>
                </a:solidFill>
              </a:rPr>
              <a:t>и  угол наклона его к плоскости </a:t>
            </a:r>
            <a:r>
              <a:rPr lang="ru-RU" sz="2400" b="1" i="1">
                <a:solidFill>
                  <a:srgbClr val="CC0099"/>
                </a:solidFill>
                <a:latin typeface="GOST type B" pitchFamily="34" charset="0"/>
              </a:rPr>
              <a:t>П</a:t>
            </a:r>
            <a:r>
              <a:rPr lang="ru-RU" sz="2400" b="1" i="1" baseline="-20000">
                <a:solidFill>
                  <a:srgbClr val="CC0099"/>
                </a:solidFill>
                <a:latin typeface="GOST type B" pitchFamily="34" charset="0"/>
              </a:rPr>
              <a:t>1</a:t>
            </a:r>
            <a:r>
              <a:rPr lang="ru-RU" sz="2000" b="1">
                <a:solidFill>
                  <a:srgbClr val="CC0099"/>
                </a:solidFill>
              </a:rPr>
              <a:t>   способом перемены плоскостей проекций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55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8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655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5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2000"/>
                                        <p:tgtEl>
                                          <p:spTgt spid="655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26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5546" grpId="0" animBg="1"/>
      <p:bldP spid="65565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83" name="Line 87"/>
          <p:cNvSpPr>
            <a:spLocks noChangeShapeType="1"/>
          </p:cNvSpPr>
          <p:nvPr/>
        </p:nvSpPr>
        <p:spPr bwMode="auto">
          <a:xfrm flipH="1">
            <a:off x="3460750" y="4348163"/>
            <a:ext cx="601663" cy="0"/>
          </a:xfrm>
          <a:prstGeom prst="line">
            <a:avLst/>
          </a:prstGeom>
          <a:noFill/>
          <a:ln w="19050">
            <a:solidFill>
              <a:srgbClr val="CC3300"/>
            </a:solidFill>
            <a:prstDash val="dash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80898" name="Rectangle 2"/>
          <p:cNvSpPr>
            <a:spLocks noChangeArrowheads="1"/>
          </p:cNvSpPr>
          <p:nvPr/>
        </p:nvSpPr>
        <p:spPr bwMode="auto">
          <a:xfrm>
            <a:off x="22225" y="28575"/>
            <a:ext cx="9121775" cy="598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anchor="ctr"/>
          <a:lstStyle/>
          <a:p>
            <a:pPr algn="ctr">
              <a:defRPr/>
            </a:pPr>
            <a:r>
              <a:rPr lang="ru-RU" sz="3200" b="1" dirty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Метрические задачи</a:t>
            </a:r>
          </a:p>
        </p:txBody>
      </p:sp>
      <p:sp>
        <p:nvSpPr>
          <p:cNvPr id="20484" name="Text Box 3"/>
          <p:cNvSpPr txBox="1">
            <a:spLocks noChangeArrowheads="1"/>
          </p:cNvSpPr>
          <p:nvPr/>
        </p:nvSpPr>
        <p:spPr bwMode="auto">
          <a:xfrm>
            <a:off x="146050" y="617538"/>
            <a:ext cx="147637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/>
              <a:t>Задача 2.</a:t>
            </a:r>
          </a:p>
        </p:txBody>
      </p:sp>
      <p:sp>
        <p:nvSpPr>
          <p:cNvPr id="20485" name="Text Box 4"/>
          <p:cNvSpPr txBox="1">
            <a:spLocks noChangeArrowheads="1"/>
          </p:cNvSpPr>
          <p:nvPr/>
        </p:nvSpPr>
        <p:spPr bwMode="auto">
          <a:xfrm>
            <a:off x="1227138" y="549275"/>
            <a:ext cx="7916862" cy="82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000" b="1">
                <a:solidFill>
                  <a:srgbClr val="CC0099"/>
                </a:solidFill>
              </a:rPr>
              <a:t>Определить расстояние от точки  </a:t>
            </a:r>
            <a:r>
              <a:rPr lang="ru-RU" sz="2400" b="1" i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К</a:t>
            </a:r>
            <a:r>
              <a:rPr lang="ru-RU">
                <a:solidFill>
                  <a:srgbClr val="CC0099"/>
                </a:solidFill>
              </a:rPr>
              <a:t> </a:t>
            </a:r>
            <a:r>
              <a:rPr lang="en-US">
                <a:solidFill>
                  <a:srgbClr val="CC0099"/>
                </a:solidFill>
              </a:rPr>
              <a:t> </a:t>
            </a:r>
            <a:r>
              <a:rPr lang="ru-RU" sz="2000" b="1">
                <a:solidFill>
                  <a:srgbClr val="CC0099"/>
                </a:solidFill>
              </a:rPr>
              <a:t>до плоскости частного положения </a:t>
            </a:r>
            <a:r>
              <a:rPr lang="ru-RU" sz="2400" b="1" i="1">
                <a:solidFill>
                  <a:srgbClr val="CC0099"/>
                </a:solidFill>
                <a:sym typeface="Symbol" pitchFamily="18" charset="2"/>
              </a:rPr>
              <a:t>(</a:t>
            </a:r>
            <a:r>
              <a:rPr lang="ru-RU" sz="2400" b="1" i="1" baseline="-20000">
                <a:solidFill>
                  <a:srgbClr val="CC0099"/>
                </a:solidFill>
                <a:sym typeface="Symbol" pitchFamily="18" charset="2"/>
              </a:rPr>
              <a:t>1</a:t>
            </a:r>
            <a:r>
              <a:rPr lang="ru-RU" sz="2400" b="1" i="1">
                <a:solidFill>
                  <a:srgbClr val="CC0099"/>
                </a:solidFill>
                <a:sym typeface="Symbol" pitchFamily="18" charset="2"/>
              </a:rPr>
              <a:t>, </a:t>
            </a:r>
            <a:r>
              <a:rPr lang="ru-RU" sz="2400" b="1" i="1" baseline="-20000">
                <a:solidFill>
                  <a:srgbClr val="CC0099"/>
                </a:solidFill>
                <a:sym typeface="Symbol" pitchFamily="18" charset="2"/>
              </a:rPr>
              <a:t>2</a:t>
            </a:r>
            <a:r>
              <a:rPr lang="ru-RU" sz="2400" b="1" i="1">
                <a:solidFill>
                  <a:srgbClr val="CC0099"/>
                </a:solidFill>
                <a:sym typeface="Symbol" pitchFamily="18" charset="2"/>
              </a:rPr>
              <a:t>)</a:t>
            </a:r>
            <a:r>
              <a:rPr lang="ru-RU" sz="2400" b="1" i="1">
                <a:sym typeface="Symbol" pitchFamily="18" charset="2"/>
              </a:rPr>
              <a:t> </a:t>
            </a:r>
          </a:p>
        </p:txBody>
      </p:sp>
      <p:sp>
        <p:nvSpPr>
          <p:cNvPr id="20486" name="Line 5"/>
          <p:cNvSpPr>
            <a:spLocks noChangeAspect="1" noChangeShapeType="1"/>
          </p:cNvSpPr>
          <p:nvPr/>
        </p:nvSpPr>
        <p:spPr bwMode="auto">
          <a:xfrm flipH="1">
            <a:off x="1000125" y="3429000"/>
            <a:ext cx="50546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arrow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0487" name="Text Box 6"/>
          <p:cNvSpPr txBox="1">
            <a:spLocks noChangeAspect="1" noChangeArrowheads="1"/>
          </p:cNvSpPr>
          <p:nvPr/>
        </p:nvSpPr>
        <p:spPr bwMode="auto">
          <a:xfrm>
            <a:off x="858838" y="3344863"/>
            <a:ext cx="48101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x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20488" name="Line 9"/>
          <p:cNvSpPr>
            <a:spLocks noChangeShapeType="1"/>
          </p:cNvSpPr>
          <p:nvPr/>
        </p:nvSpPr>
        <p:spPr bwMode="auto">
          <a:xfrm>
            <a:off x="2608263" y="3424238"/>
            <a:ext cx="0" cy="1457325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0489" name="Line 11"/>
          <p:cNvSpPr>
            <a:spLocks noChangeShapeType="1"/>
          </p:cNvSpPr>
          <p:nvPr/>
        </p:nvSpPr>
        <p:spPr bwMode="auto">
          <a:xfrm flipV="1">
            <a:off x="2608263" y="2001838"/>
            <a:ext cx="1198562" cy="14224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0490" name="Text Box 13"/>
          <p:cNvSpPr txBox="1">
            <a:spLocks noChangeArrowheads="1"/>
          </p:cNvSpPr>
          <p:nvPr/>
        </p:nvSpPr>
        <p:spPr bwMode="auto">
          <a:xfrm>
            <a:off x="390525" y="5708650"/>
            <a:ext cx="8753475" cy="1146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Проекции искомого расстояния будут перпендикулярны следам данной плоскости. В силу этого  </a:t>
            </a:r>
            <a:r>
              <a:rPr lang="en-US" sz="2000" b="1" i="1">
                <a:solidFill>
                  <a:srgbClr val="800080"/>
                </a:solidFill>
                <a:latin typeface="GOST type B" pitchFamily="34" charset="0"/>
              </a:rPr>
              <a:t>N</a:t>
            </a:r>
            <a:r>
              <a:rPr lang="en-US" sz="2000" b="1" i="1" baseline="-20000">
                <a:solidFill>
                  <a:srgbClr val="800080"/>
                </a:solidFill>
                <a:latin typeface="GOST type B" pitchFamily="34" charset="0"/>
              </a:rPr>
              <a:t>2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 </a:t>
            </a:r>
            <a:r>
              <a:rPr lang="en-US" sz="2000" b="1" i="1">
                <a:solidFill>
                  <a:srgbClr val="800080"/>
                </a:solidFill>
                <a:latin typeface="GOST type B" pitchFamily="34" charset="0"/>
              </a:rPr>
              <a:t>K</a:t>
            </a:r>
            <a:r>
              <a:rPr lang="en-US" sz="2000" b="1" i="1" baseline="-25000">
                <a:solidFill>
                  <a:srgbClr val="800080"/>
                </a:solidFill>
                <a:latin typeface="GOST type B" pitchFamily="34" charset="0"/>
              </a:rPr>
              <a:t>2</a:t>
            </a:r>
            <a:r>
              <a:rPr lang="ru-RU" b="1">
                <a:solidFill>
                  <a:srgbClr val="800080"/>
                </a:solidFill>
              </a:rPr>
              <a:t>  есть натуральная величина расстояния. Перпендикуляр  </a:t>
            </a:r>
            <a:r>
              <a:rPr lang="en-US" sz="2000" b="1" i="1">
                <a:solidFill>
                  <a:srgbClr val="800080"/>
                </a:solidFill>
                <a:latin typeface="GOST type B" pitchFamily="34" charset="0"/>
              </a:rPr>
              <a:t>NK </a:t>
            </a:r>
            <a:r>
              <a:rPr lang="ru-RU" b="1">
                <a:solidFill>
                  <a:srgbClr val="800080"/>
                </a:solidFill>
              </a:rPr>
              <a:t>проходит под плоскостью </a:t>
            </a:r>
            <a:r>
              <a:rPr lang="ru-RU" sz="2000" b="1" i="1">
                <a:solidFill>
                  <a:srgbClr val="800080"/>
                </a:solidFill>
                <a:sym typeface="Symbol" pitchFamily="18" charset="2"/>
              </a:rPr>
              <a:t></a:t>
            </a:r>
            <a:r>
              <a:rPr lang="ru-RU" sz="1400" b="1" i="1">
                <a:solidFill>
                  <a:srgbClr val="800080"/>
                </a:solidFill>
                <a:sym typeface="Symbol" pitchFamily="18" charset="2"/>
              </a:rPr>
              <a:t> </a:t>
            </a:r>
            <a:r>
              <a:rPr lang="ru-RU" b="1">
                <a:solidFill>
                  <a:srgbClr val="800080"/>
                </a:solidFill>
              </a:rPr>
              <a:t>, поэтому его горизон-тальная проекция невидима</a:t>
            </a:r>
          </a:p>
        </p:txBody>
      </p:sp>
      <p:sp>
        <p:nvSpPr>
          <p:cNvPr id="20491" name="Text Box 23"/>
          <p:cNvSpPr txBox="1">
            <a:spLocks noChangeAspect="1" noChangeArrowheads="1"/>
          </p:cNvSpPr>
          <p:nvPr/>
        </p:nvSpPr>
        <p:spPr bwMode="auto">
          <a:xfrm>
            <a:off x="2430463" y="2571750"/>
            <a:ext cx="5842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800" b="1" i="1">
                <a:sym typeface="Symbol" pitchFamily="18" charset="2"/>
              </a:rPr>
              <a:t></a:t>
            </a:r>
            <a:r>
              <a:rPr lang="ru-RU" sz="800"/>
              <a:t> </a:t>
            </a:r>
            <a:r>
              <a:rPr lang="ru-RU" sz="2800" b="1" i="1" baseline="-20000">
                <a:latin typeface="GOST type B" pitchFamily="34" charset="0"/>
              </a:rPr>
              <a:t>2</a:t>
            </a:r>
          </a:p>
        </p:txBody>
      </p:sp>
      <p:sp>
        <p:nvSpPr>
          <p:cNvPr id="20492" name="Text Box 70"/>
          <p:cNvSpPr txBox="1">
            <a:spLocks noChangeAspect="1" noChangeArrowheads="1"/>
          </p:cNvSpPr>
          <p:nvPr/>
        </p:nvSpPr>
        <p:spPr bwMode="auto">
          <a:xfrm>
            <a:off x="4089400" y="4167188"/>
            <a:ext cx="481013" cy="519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800" b="1" i="1">
                <a:latin typeface="GOST type B" pitchFamily="34" charset="0"/>
              </a:rPr>
              <a:t>K</a:t>
            </a:r>
            <a:r>
              <a:rPr lang="en-US" sz="2800" b="1" i="1" baseline="-20000">
                <a:latin typeface="GOST type B" pitchFamily="34" charset="0"/>
              </a:rPr>
              <a:t>1</a:t>
            </a:r>
            <a:endParaRPr lang="ru-RU" sz="2800" b="1" i="1" baseline="-20000">
              <a:latin typeface="GOST type B" pitchFamily="34" charset="0"/>
            </a:endParaRPr>
          </a:p>
        </p:txBody>
      </p:sp>
      <p:sp>
        <p:nvSpPr>
          <p:cNvPr id="20493" name="Line 71"/>
          <p:cNvSpPr>
            <a:spLocks noChangeShapeType="1"/>
          </p:cNvSpPr>
          <p:nvPr/>
        </p:nvSpPr>
        <p:spPr bwMode="auto">
          <a:xfrm flipH="1">
            <a:off x="4075113" y="2836863"/>
            <a:ext cx="0" cy="149383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0494" name="Oval 73"/>
          <p:cNvSpPr>
            <a:spLocks noChangeAspect="1" noChangeArrowheads="1"/>
          </p:cNvSpPr>
          <p:nvPr/>
        </p:nvSpPr>
        <p:spPr bwMode="auto">
          <a:xfrm>
            <a:off x="4017963" y="4295775"/>
            <a:ext cx="114300" cy="1143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495" name="Text Box 75"/>
          <p:cNvSpPr txBox="1">
            <a:spLocks noChangeAspect="1" noChangeArrowheads="1"/>
          </p:cNvSpPr>
          <p:nvPr/>
        </p:nvSpPr>
        <p:spPr bwMode="auto">
          <a:xfrm>
            <a:off x="2028825" y="4159250"/>
            <a:ext cx="5842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800" b="1" i="1">
                <a:sym typeface="Symbol" pitchFamily="18" charset="2"/>
              </a:rPr>
              <a:t></a:t>
            </a:r>
            <a:r>
              <a:rPr lang="ru-RU" sz="800"/>
              <a:t> </a:t>
            </a:r>
            <a:r>
              <a:rPr lang="ru-RU" sz="2800" b="1" i="1" baseline="-20000">
                <a:latin typeface="GOST type B" pitchFamily="34" charset="0"/>
              </a:rPr>
              <a:t>1</a:t>
            </a:r>
          </a:p>
        </p:txBody>
      </p:sp>
      <p:grpSp>
        <p:nvGrpSpPr>
          <p:cNvPr id="2" name="Group 94"/>
          <p:cNvGrpSpPr>
            <a:grpSpLocks/>
          </p:cNvGrpSpPr>
          <p:nvPr/>
        </p:nvGrpSpPr>
        <p:grpSpPr bwMode="auto">
          <a:xfrm>
            <a:off x="2960688" y="2386013"/>
            <a:ext cx="581025" cy="2205037"/>
            <a:chOff x="1865" y="1503"/>
            <a:chExt cx="366" cy="1389"/>
          </a:xfrm>
        </p:grpSpPr>
        <p:sp>
          <p:nvSpPr>
            <p:cNvPr id="20512" name="Text Box 7"/>
            <p:cNvSpPr txBox="1">
              <a:spLocks noChangeAspect="1" noChangeArrowheads="1"/>
            </p:cNvSpPr>
            <p:nvPr/>
          </p:nvSpPr>
          <p:spPr bwMode="auto">
            <a:xfrm>
              <a:off x="1865" y="2565"/>
              <a:ext cx="322" cy="32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800" b="1" i="1">
                  <a:solidFill>
                    <a:srgbClr val="CC3300"/>
                  </a:solidFill>
                  <a:latin typeface="GOST type B" pitchFamily="34" charset="0"/>
                </a:rPr>
                <a:t>N</a:t>
              </a:r>
              <a:r>
                <a:rPr lang="ru-RU" sz="2800" b="1" i="1" baseline="-20000">
                  <a:solidFill>
                    <a:srgbClr val="CC3300"/>
                  </a:solidFill>
                  <a:latin typeface="GOST type B" pitchFamily="34" charset="0"/>
                </a:rPr>
                <a:t>1</a:t>
              </a:r>
            </a:p>
          </p:txBody>
        </p:sp>
        <p:sp>
          <p:nvSpPr>
            <p:cNvPr id="20513" name="Line 14"/>
            <p:cNvSpPr>
              <a:spLocks noChangeShapeType="1"/>
            </p:cNvSpPr>
            <p:nvPr/>
          </p:nvSpPr>
          <p:spPr bwMode="auto">
            <a:xfrm>
              <a:off x="2193" y="1503"/>
              <a:ext cx="0" cy="1229"/>
            </a:xfrm>
            <a:prstGeom prst="line">
              <a:avLst/>
            </a:prstGeom>
            <a:noFill/>
            <a:ln w="19050">
              <a:solidFill>
                <a:srgbClr val="CC33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0514" name="Oval 88"/>
            <p:cNvSpPr>
              <a:spLocks noChangeAspect="1" noChangeArrowheads="1"/>
            </p:cNvSpPr>
            <p:nvPr/>
          </p:nvSpPr>
          <p:spPr bwMode="auto">
            <a:xfrm>
              <a:off x="2159" y="2700"/>
              <a:ext cx="72" cy="72"/>
            </a:xfrm>
            <a:prstGeom prst="ellipse">
              <a:avLst/>
            </a:prstGeom>
            <a:solidFill>
              <a:srgbClr val="CC33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3" name="Group 93"/>
          <p:cNvGrpSpPr>
            <a:grpSpLocks/>
          </p:cNvGrpSpPr>
          <p:nvPr/>
        </p:nvGrpSpPr>
        <p:grpSpPr bwMode="auto">
          <a:xfrm>
            <a:off x="2963863" y="1882775"/>
            <a:ext cx="1174750" cy="876300"/>
            <a:chOff x="1867" y="1186"/>
            <a:chExt cx="740" cy="552"/>
          </a:xfrm>
        </p:grpSpPr>
        <p:grpSp>
          <p:nvGrpSpPr>
            <p:cNvPr id="20505" name="Group 91"/>
            <p:cNvGrpSpPr>
              <a:grpSpLocks/>
            </p:cNvGrpSpPr>
            <p:nvPr/>
          </p:nvGrpSpPr>
          <p:grpSpPr bwMode="auto">
            <a:xfrm>
              <a:off x="2290" y="1375"/>
              <a:ext cx="76" cy="216"/>
              <a:chOff x="2290" y="1375"/>
              <a:chExt cx="76" cy="216"/>
            </a:xfrm>
          </p:grpSpPr>
          <p:sp>
            <p:nvSpPr>
              <p:cNvPr id="20510" name="Freeform 83"/>
              <p:cNvSpPr>
                <a:spLocks/>
              </p:cNvSpPr>
              <p:nvPr/>
            </p:nvSpPr>
            <p:spPr bwMode="auto">
              <a:xfrm>
                <a:off x="2292" y="1375"/>
                <a:ext cx="74" cy="216"/>
              </a:xfrm>
              <a:custGeom>
                <a:avLst/>
                <a:gdLst>
                  <a:gd name="T0" fmla="*/ 0 w 64"/>
                  <a:gd name="T1" fmla="*/ 0 h 219"/>
                  <a:gd name="T2" fmla="*/ 57 w 64"/>
                  <a:gd name="T3" fmla="*/ 46 h 219"/>
                  <a:gd name="T4" fmla="*/ 84 w 64"/>
                  <a:gd name="T5" fmla="*/ 109 h 219"/>
                  <a:gd name="T6" fmla="*/ 68 w 64"/>
                  <a:gd name="T7" fmla="*/ 168 h 219"/>
                  <a:gd name="T8" fmla="*/ 32 w 64"/>
                  <a:gd name="T9" fmla="*/ 213 h 219"/>
                  <a:gd name="T10" fmla="*/ 0 60000 65536"/>
                  <a:gd name="T11" fmla="*/ 0 60000 65536"/>
                  <a:gd name="T12" fmla="*/ 0 60000 65536"/>
                  <a:gd name="T13" fmla="*/ 0 60000 65536"/>
                  <a:gd name="T14" fmla="*/ 0 60000 65536"/>
                  <a:gd name="T15" fmla="*/ 0 w 64"/>
                  <a:gd name="T16" fmla="*/ 0 h 219"/>
                  <a:gd name="T17" fmla="*/ 64 w 64"/>
                  <a:gd name="T18" fmla="*/ 219 h 219"/>
                </a:gdLst>
                <a:ahLst/>
                <a:cxnLst>
                  <a:cxn ang="T10">
                    <a:pos x="T0" y="T1"/>
                  </a:cxn>
                  <a:cxn ang="T11">
                    <a:pos x="T2" y="T3"/>
                  </a:cxn>
                  <a:cxn ang="T12">
                    <a:pos x="T4" y="T5"/>
                  </a:cxn>
                  <a:cxn ang="T13">
                    <a:pos x="T6" y="T7"/>
                  </a:cxn>
                  <a:cxn ang="T14">
                    <a:pos x="T8" y="T9"/>
                  </a:cxn>
                </a:cxnLst>
                <a:rect l="T15" t="T16" r="T17" b="T18"/>
                <a:pathLst>
                  <a:path w="64" h="219">
                    <a:moveTo>
                      <a:pt x="0" y="0"/>
                    </a:moveTo>
                    <a:cubicBezTo>
                      <a:pt x="7" y="8"/>
                      <a:pt x="32" y="29"/>
                      <a:pt x="42" y="48"/>
                    </a:cubicBezTo>
                    <a:cubicBezTo>
                      <a:pt x="52" y="67"/>
                      <a:pt x="62" y="92"/>
                      <a:pt x="63" y="113"/>
                    </a:cubicBezTo>
                    <a:cubicBezTo>
                      <a:pt x="64" y="134"/>
                      <a:pt x="57" y="155"/>
                      <a:pt x="51" y="172"/>
                    </a:cubicBezTo>
                    <a:cubicBezTo>
                      <a:pt x="45" y="189"/>
                      <a:pt x="30" y="209"/>
                      <a:pt x="24" y="219"/>
                    </a:cubicBezTo>
                  </a:path>
                </a:pathLst>
              </a:custGeom>
              <a:noFill/>
              <a:ln w="12700">
                <a:solidFill>
                  <a:srgbClr val="CC33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20511" name="Oval 77"/>
              <p:cNvSpPr>
                <a:spLocks noChangeAspect="1" noChangeArrowheads="1"/>
              </p:cNvSpPr>
              <p:nvPr/>
            </p:nvSpPr>
            <p:spPr bwMode="auto">
              <a:xfrm>
                <a:off x="2290" y="1479"/>
                <a:ext cx="18" cy="18"/>
              </a:xfrm>
              <a:prstGeom prst="ellipse">
                <a:avLst/>
              </a:prstGeom>
              <a:solidFill>
                <a:srgbClr val="CC33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grpSp>
          <p:nvGrpSpPr>
            <p:cNvPr id="20506" name="Group 92"/>
            <p:cNvGrpSpPr>
              <a:grpSpLocks/>
            </p:cNvGrpSpPr>
            <p:nvPr/>
          </p:nvGrpSpPr>
          <p:grpSpPr bwMode="auto">
            <a:xfrm>
              <a:off x="1867" y="1186"/>
              <a:ext cx="740" cy="552"/>
              <a:chOff x="1867" y="1186"/>
              <a:chExt cx="740" cy="552"/>
            </a:xfrm>
          </p:grpSpPr>
          <p:sp>
            <p:nvSpPr>
              <p:cNvPr id="20507" name="Text Box 8"/>
              <p:cNvSpPr txBox="1">
                <a:spLocks noChangeAspect="1" noChangeArrowheads="1"/>
              </p:cNvSpPr>
              <p:nvPr/>
            </p:nvSpPr>
            <p:spPr bwMode="auto">
              <a:xfrm>
                <a:off x="1867" y="1186"/>
                <a:ext cx="368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2800" b="1" i="1">
                    <a:solidFill>
                      <a:srgbClr val="CC3300"/>
                    </a:solidFill>
                    <a:latin typeface="GOST type B" pitchFamily="34" charset="0"/>
                  </a:rPr>
                  <a:t>N</a:t>
                </a:r>
                <a:r>
                  <a:rPr lang="ru-RU" sz="2800" b="1" i="1" baseline="-20000">
                    <a:solidFill>
                      <a:srgbClr val="CC3300"/>
                    </a:solidFill>
                    <a:latin typeface="GOST type B" pitchFamily="34" charset="0"/>
                  </a:rPr>
                  <a:t>2</a:t>
                </a:r>
              </a:p>
            </p:txBody>
          </p:sp>
          <p:sp>
            <p:nvSpPr>
              <p:cNvPr id="20508" name="Line 12"/>
              <p:cNvSpPr>
                <a:spLocks noChangeShapeType="1"/>
              </p:cNvSpPr>
              <p:nvPr/>
            </p:nvSpPr>
            <p:spPr bwMode="auto">
              <a:xfrm rot="938102">
                <a:off x="2167" y="1552"/>
                <a:ext cx="440" cy="186"/>
              </a:xfrm>
              <a:prstGeom prst="line">
                <a:avLst/>
              </a:prstGeom>
              <a:noFill/>
              <a:ln w="38100">
                <a:solidFill>
                  <a:srgbClr val="CC33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20509" name="Oval 82"/>
              <p:cNvSpPr>
                <a:spLocks noChangeAspect="1" noChangeArrowheads="1"/>
              </p:cNvSpPr>
              <p:nvPr/>
            </p:nvSpPr>
            <p:spPr bwMode="auto">
              <a:xfrm>
                <a:off x="2162" y="1465"/>
                <a:ext cx="72" cy="72"/>
              </a:xfrm>
              <a:prstGeom prst="ellipse">
                <a:avLst/>
              </a:prstGeom>
              <a:solidFill>
                <a:srgbClr val="CC33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</p:grpSp>
      <p:sp>
        <p:nvSpPr>
          <p:cNvPr id="20498" name="Text Box 72"/>
          <p:cNvSpPr txBox="1">
            <a:spLocks noChangeAspect="1" noChangeArrowheads="1"/>
          </p:cNvSpPr>
          <p:nvPr/>
        </p:nvSpPr>
        <p:spPr bwMode="auto">
          <a:xfrm>
            <a:off x="4057650" y="2436813"/>
            <a:ext cx="530225" cy="519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800" b="1" i="1">
                <a:latin typeface="GOST type B" pitchFamily="34" charset="0"/>
              </a:rPr>
              <a:t>K</a:t>
            </a:r>
            <a:r>
              <a:rPr lang="en-US" sz="2800" b="1" i="1" baseline="-20000">
                <a:latin typeface="GOST type B" pitchFamily="34" charset="0"/>
              </a:rPr>
              <a:t>2</a:t>
            </a:r>
            <a:endParaRPr lang="ru-RU" sz="2800" b="1" i="1" baseline="-20000">
              <a:latin typeface="GOST type B" pitchFamily="34" charset="0"/>
            </a:endParaRPr>
          </a:p>
        </p:txBody>
      </p:sp>
      <p:sp>
        <p:nvSpPr>
          <p:cNvPr id="20499" name="Oval 74"/>
          <p:cNvSpPr>
            <a:spLocks noChangeAspect="1" noChangeArrowheads="1"/>
          </p:cNvSpPr>
          <p:nvPr/>
        </p:nvSpPr>
        <p:spPr bwMode="auto">
          <a:xfrm>
            <a:off x="4016375" y="2779713"/>
            <a:ext cx="114300" cy="1143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6" name="Group 100"/>
          <p:cNvGrpSpPr>
            <a:grpSpLocks/>
          </p:cNvGrpSpPr>
          <p:nvPr/>
        </p:nvGrpSpPr>
        <p:grpSpPr bwMode="auto">
          <a:xfrm>
            <a:off x="3784600" y="1971675"/>
            <a:ext cx="960438" cy="644525"/>
            <a:chOff x="2384" y="1242"/>
            <a:chExt cx="605" cy="406"/>
          </a:xfrm>
        </p:grpSpPr>
        <p:sp>
          <p:nvSpPr>
            <p:cNvPr id="20502" name="Text Box 96"/>
            <p:cNvSpPr txBox="1">
              <a:spLocks noChangeAspect="1" noChangeArrowheads="1"/>
            </p:cNvSpPr>
            <p:nvPr/>
          </p:nvSpPr>
          <p:spPr bwMode="auto">
            <a:xfrm>
              <a:off x="2461" y="1242"/>
              <a:ext cx="52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42500"/>
                  </a:solidFill>
                  <a:latin typeface="GOST type B" pitchFamily="34" charset="0"/>
                </a:rPr>
                <a:t>н.в.</a:t>
              </a:r>
              <a:endParaRPr lang="ru-RU" sz="2400" b="1" i="1" baseline="-20000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  <p:sp>
          <p:nvSpPr>
            <p:cNvPr id="20503" name="Line 98"/>
            <p:cNvSpPr>
              <a:spLocks noChangeShapeType="1"/>
            </p:cNvSpPr>
            <p:nvPr/>
          </p:nvSpPr>
          <p:spPr bwMode="auto">
            <a:xfrm flipV="1">
              <a:off x="2384" y="1489"/>
              <a:ext cx="108" cy="159"/>
            </a:xfrm>
            <a:prstGeom prst="line">
              <a:avLst/>
            </a:prstGeom>
            <a:noFill/>
            <a:ln w="9525">
              <a:solidFill>
                <a:srgbClr val="CC33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0504" name="Line 99"/>
            <p:cNvSpPr>
              <a:spLocks noChangeShapeType="1"/>
            </p:cNvSpPr>
            <p:nvPr/>
          </p:nvSpPr>
          <p:spPr bwMode="auto">
            <a:xfrm>
              <a:off x="2492" y="1487"/>
              <a:ext cx="387" cy="0"/>
            </a:xfrm>
            <a:prstGeom prst="line">
              <a:avLst/>
            </a:prstGeom>
            <a:noFill/>
            <a:ln w="9525">
              <a:solidFill>
                <a:srgbClr val="CC33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80997" name="Rectangle 101"/>
          <p:cNvSpPr>
            <a:spLocks noChangeArrowheads="1"/>
          </p:cNvSpPr>
          <p:nvPr/>
        </p:nvSpPr>
        <p:spPr bwMode="auto">
          <a:xfrm>
            <a:off x="6505575" y="4141788"/>
            <a:ext cx="2314575" cy="774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lnSpc>
                <a:spcPct val="80000"/>
              </a:lnSpc>
              <a:defRPr/>
            </a:pPr>
            <a:r>
              <a:rPr lang="en-US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KN </a:t>
            </a:r>
            <a:r>
              <a:rPr lang="ru-RU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- искомое расстояние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9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1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9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2000"/>
                                        <p:tgtEl>
                                          <p:spTgt spid="809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 nodeType="afterGroup">
                            <p:stCondLst>
                              <p:cond delay="6000"/>
                            </p:stCondLst>
                            <p:childTnLst>
                              <p:par>
                                <p:cTn id="1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9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" dur="500"/>
                                        <p:tgtEl>
                                          <p:spTgt spid="809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0983" grpId="0" animBg="1"/>
      <p:bldP spid="80997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Rectangle 24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692150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2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Способы задания  плоскости</a:t>
            </a:r>
          </a:p>
        </p:txBody>
      </p:sp>
      <p:grpSp>
        <p:nvGrpSpPr>
          <p:cNvPr id="2" name="Group 373"/>
          <p:cNvGrpSpPr>
            <a:grpSpLocks/>
          </p:cNvGrpSpPr>
          <p:nvPr/>
        </p:nvGrpSpPr>
        <p:grpSpPr bwMode="auto">
          <a:xfrm>
            <a:off x="2474913" y="896938"/>
            <a:ext cx="2343150" cy="4203700"/>
            <a:chOff x="1559" y="565"/>
            <a:chExt cx="1476" cy="2648"/>
          </a:xfrm>
        </p:grpSpPr>
        <p:sp>
          <p:nvSpPr>
            <p:cNvPr id="4219" name="Rectangle 123"/>
            <p:cNvSpPr>
              <a:spLocks noChangeArrowheads="1"/>
            </p:cNvSpPr>
            <p:nvPr/>
          </p:nvSpPr>
          <p:spPr bwMode="auto">
            <a:xfrm>
              <a:off x="2061" y="2848"/>
              <a:ext cx="777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(В,</a:t>
              </a:r>
              <a:r>
                <a:rPr lang="en-US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m)</a:t>
              </a:r>
              <a:endParaRPr lang="ru-RU" sz="3200" b="1">
                <a:solidFill>
                  <a:srgbClr val="C425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endParaRPr>
            </a:p>
          </p:txBody>
        </p:sp>
        <p:grpSp>
          <p:nvGrpSpPr>
            <p:cNvPr id="3195" name="Group 372"/>
            <p:cNvGrpSpPr>
              <a:grpSpLocks/>
            </p:cNvGrpSpPr>
            <p:nvPr/>
          </p:nvGrpSpPr>
          <p:grpSpPr bwMode="auto">
            <a:xfrm>
              <a:off x="1559" y="871"/>
              <a:ext cx="1476" cy="1839"/>
              <a:chOff x="1732" y="798"/>
              <a:chExt cx="1476" cy="1839"/>
            </a:xfrm>
          </p:grpSpPr>
          <p:sp>
            <p:nvSpPr>
              <p:cNvPr id="3197" name="Freeform 87"/>
              <p:cNvSpPr>
                <a:spLocks/>
              </p:cNvSpPr>
              <p:nvPr/>
            </p:nvSpPr>
            <p:spPr bwMode="auto">
              <a:xfrm>
                <a:off x="1751" y="884"/>
                <a:ext cx="1345" cy="750"/>
              </a:xfrm>
              <a:custGeom>
                <a:avLst/>
                <a:gdLst>
                  <a:gd name="T0" fmla="*/ 219 w 1395"/>
                  <a:gd name="T1" fmla="*/ 45 h 1209"/>
                  <a:gd name="T2" fmla="*/ 138 w 1395"/>
                  <a:gd name="T3" fmla="*/ 69 h 1209"/>
                  <a:gd name="T4" fmla="*/ 93 w 1395"/>
                  <a:gd name="T5" fmla="*/ 92 h 1209"/>
                  <a:gd name="T6" fmla="*/ 38 w 1395"/>
                  <a:gd name="T7" fmla="*/ 131 h 1209"/>
                  <a:gd name="T8" fmla="*/ 24 w 1395"/>
                  <a:gd name="T9" fmla="*/ 141 h 1209"/>
                  <a:gd name="T10" fmla="*/ 74 w 1395"/>
                  <a:gd name="T11" fmla="*/ 230 h 1209"/>
                  <a:gd name="T12" fmla="*/ 106 w 1395"/>
                  <a:gd name="T13" fmla="*/ 242 h 1209"/>
                  <a:gd name="T14" fmla="*/ 124 w 1395"/>
                  <a:gd name="T15" fmla="*/ 243 h 1209"/>
                  <a:gd name="T16" fmla="*/ 143 w 1395"/>
                  <a:gd name="T17" fmla="*/ 247 h 1209"/>
                  <a:gd name="T18" fmla="*/ 188 w 1395"/>
                  <a:gd name="T19" fmla="*/ 255 h 1209"/>
                  <a:gd name="T20" fmla="*/ 276 w 1395"/>
                  <a:gd name="T21" fmla="*/ 272 h 1209"/>
                  <a:gd name="T22" fmla="*/ 351 w 1395"/>
                  <a:gd name="T23" fmla="*/ 285 h 1209"/>
                  <a:gd name="T24" fmla="*/ 389 w 1395"/>
                  <a:gd name="T25" fmla="*/ 288 h 1209"/>
                  <a:gd name="T26" fmla="*/ 711 w 1395"/>
                  <a:gd name="T27" fmla="*/ 282 h 1209"/>
                  <a:gd name="T28" fmla="*/ 767 w 1395"/>
                  <a:gd name="T29" fmla="*/ 275 h 1209"/>
                  <a:gd name="T30" fmla="*/ 880 w 1395"/>
                  <a:gd name="T31" fmla="*/ 255 h 1209"/>
                  <a:gd name="T32" fmla="*/ 918 w 1395"/>
                  <a:gd name="T33" fmla="*/ 247 h 1209"/>
                  <a:gd name="T34" fmla="*/ 974 w 1395"/>
                  <a:gd name="T35" fmla="*/ 239 h 1209"/>
                  <a:gd name="T36" fmla="*/ 1025 w 1395"/>
                  <a:gd name="T37" fmla="*/ 220 h 1209"/>
                  <a:gd name="T38" fmla="*/ 1144 w 1395"/>
                  <a:gd name="T39" fmla="*/ 180 h 1209"/>
                  <a:gd name="T40" fmla="*/ 1207 w 1395"/>
                  <a:gd name="T41" fmla="*/ 154 h 1209"/>
                  <a:gd name="T42" fmla="*/ 1232 w 1395"/>
                  <a:gd name="T43" fmla="*/ 140 h 1209"/>
                  <a:gd name="T44" fmla="*/ 1138 w 1395"/>
                  <a:gd name="T45" fmla="*/ 33 h 1209"/>
                  <a:gd name="T46" fmla="*/ 1044 w 1395"/>
                  <a:gd name="T47" fmla="*/ 19 h 1209"/>
                  <a:gd name="T48" fmla="*/ 949 w 1395"/>
                  <a:gd name="T49" fmla="*/ 9 h 1209"/>
                  <a:gd name="T50" fmla="*/ 817 w 1395"/>
                  <a:gd name="T51" fmla="*/ 0 h 1209"/>
                  <a:gd name="T52" fmla="*/ 547 w 1395"/>
                  <a:gd name="T53" fmla="*/ 7 h 1209"/>
                  <a:gd name="T54" fmla="*/ 445 w 1395"/>
                  <a:gd name="T55" fmla="*/ 17 h 1209"/>
                  <a:gd name="T56" fmla="*/ 358 w 1395"/>
                  <a:gd name="T57" fmla="*/ 27 h 1209"/>
                  <a:gd name="T58" fmla="*/ 251 w 1395"/>
                  <a:gd name="T59" fmla="*/ 32 h 1209"/>
                  <a:gd name="T60" fmla="*/ 219 w 1395"/>
                  <a:gd name="T61" fmla="*/ 45 h 1209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w 1395"/>
                  <a:gd name="T94" fmla="*/ 0 h 1209"/>
                  <a:gd name="T95" fmla="*/ 1395 w 1395"/>
                  <a:gd name="T96" fmla="*/ 1209 h 1209"/>
                </a:gdLst>
                <a:ahLst/>
                <a:cxnLst>
                  <a:cxn ang="T62">
                    <a:pos x="T0" y="T1"/>
                  </a:cxn>
                  <a:cxn ang="T63">
                    <a:pos x="T2" y="T3"/>
                  </a:cxn>
                  <a:cxn ang="T64">
                    <a:pos x="T4" y="T5"/>
                  </a:cxn>
                  <a:cxn ang="T65">
                    <a:pos x="T6" y="T7"/>
                  </a:cxn>
                  <a:cxn ang="T66">
                    <a:pos x="T8" y="T9"/>
                  </a:cxn>
                  <a:cxn ang="T67">
                    <a:pos x="T10" y="T11"/>
                  </a:cxn>
                  <a:cxn ang="T68">
                    <a:pos x="T12" y="T13"/>
                  </a:cxn>
                  <a:cxn ang="T69">
                    <a:pos x="T14" y="T15"/>
                  </a:cxn>
                  <a:cxn ang="T70">
                    <a:pos x="T16" y="T17"/>
                  </a:cxn>
                  <a:cxn ang="T71">
                    <a:pos x="T18" y="T19"/>
                  </a:cxn>
                  <a:cxn ang="T72">
                    <a:pos x="T20" y="T21"/>
                  </a:cxn>
                  <a:cxn ang="T73">
                    <a:pos x="T22" y="T23"/>
                  </a:cxn>
                  <a:cxn ang="T74">
                    <a:pos x="T24" y="T25"/>
                  </a:cxn>
                  <a:cxn ang="T75">
                    <a:pos x="T26" y="T27"/>
                  </a:cxn>
                  <a:cxn ang="T76">
                    <a:pos x="T28" y="T29"/>
                  </a:cxn>
                  <a:cxn ang="T77">
                    <a:pos x="T30" y="T31"/>
                  </a:cxn>
                  <a:cxn ang="T78">
                    <a:pos x="T32" y="T33"/>
                  </a:cxn>
                  <a:cxn ang="T79">
                    <a:pos x="T34" y="T35"/>
                  </a:cxn>
                  <a:cxn ang="T80">
                    <a:pos x="T36" y="T37"/>
                  </a:cxn>
                  <a:cxn ang="T81">
                    <a:pos x="T38" y="T39"/>
                  </a:cxn>
                  <a:cxn ang="T82">
                    <a:pos x="T40" y="T41"/>
                  </a:cxn>
                  <a:cxn ang="T83">
                    <a:pos x="T42" y="T43"/>
                  </a:cxn>
                  <a:cxn ang="T84">
                    <a:pos x="T44" y="T45"/>
                  </a:cxn>
                  <a:cxn ang="T85">
                    <a:pos x="T46" y="T47"/>
                  </a:cxn>
                  <a:cxn ang="T86">
                    <a:pos x="T48" y="T49"/>
                  </a:cxn>
                  <a:cxn ang="T87">
                    <a:pos x="T50" y="T51"/>
                  </a:cxn>
                  <a:cxn ang="T88">
                    <a:pos x="T52" y="T53"/>
                  </a:cxn>
                  <a:cxn ang="T89">
                    <a:pos x="T54" y="T55"/>
                  </a:cxn>
                  <a:cxn ang="T90">
                    <a:pos x="T56" y="T57"/>
                  </a:cxn>
                  <a:cxn ang="T91">
                    <a:pos x="T58" y="T59"/>
                  </a:cxn>
                  <a:cxn ang="T92">
                    <a:pos x="T60" y="T61"/>
                  </a:cxn>
                </a:cxnLst>
                <a:rect l="T93" t="T94" r="T95" b="T96"/>
                <a:pathLst>
                  <a:path w="1395" h="1209">
                    <a:moveTo>
                      <a:pt x="244" y="190"/>
                    </a:moveTo>
                    <a:cubicBezTo>
                      <a:pt x="207" y="215"/>
                      <a:pt x="185" y="256"/>
                      <a:pt x="153" y="288"/>
                    </a:cubicBezTo>
                    <a:cubicBezTo>
                      <a:pt x="142" y="322"/>
                      <a:pt x="124" y="357"/>
                      <a:pt x="104" y="387"/>
                    </a:cubicBezTo>
                    <a:cubicBezTo>
                      <a:pt x="90" y="441"/>
                      <a:pt x="66" y="498"/>
                      <a:pt x="41" y="548"/>
                    </a:cubicBezTo>
                    <a:cubicBezTo>
                      <a:pt x="34" y="561"/>
                      <a:pt x="27" y="590"/>
                      <a:pt x="27" y="590"/>
                    </a:cubicBezTo>
                    <a:cubicBezTo>
                      <a:pt x="33" y="703"/>
                      <a:pt x="0" y="866"/>
                      <a:pt x="83" y="963"/>
                    </a:cubicBezTo>
                    <a:cubicBezTo>
                      <a:pt x="96" y="978"/>
                      <a:pt x="102" y="999"/>
                      <a:pt x="118" y="1012"/>
                    </a:cubicBezTo>
                    <a:cubicBezTo>
                      <a:pt x="124" y="1017"/>
                      <a:pt x="132" y="1016"/>
                      <a:pt x="139" y="1019"/>
                    </a:cubicBezTo>
                    <a:cubicBezTo>
                      <a:pt x="147" y="1023"/>
                      <a:pt x="154" y="1028"/>
                      <a:pt x="160" y="1033"/>
                    </a:cubicBezTo>
                    <a:cubicBezTo>
                      <a:pt x="202" y="1069"/>
                      <a:pt x="170" y="1055"/>
                      <a:pt x="209" y="1068"/>
                    </a:cubicBezTo>
                    <a:cubicBezTo>
                      <a:pt x="235" y="1094"/>
                      <a:pt x="272" y="1126"/>
                      <a:pt x="308" y="1138"/>
                    </a:cubicBezTo>
                    <a:cubicBezTo>
                      <a:pt x="333" y="1163"/>
                      <a:pt x="360" y="1181"/>
                      <a:pt x="392" y="1195"/>
                    </a:cubicBezTo>
                    <a:cubicBezTo>
                      <a:pt x="405" y="1201"/>
                      <a:pt x="434" y="1209"/>
                      <a:pt x="434" y="1209"/>
                    </a:cubicBezTo>
                    <a:cubicBezTo>
                      <a:pt x="584" y="1201"/>
                      <a:pt x="623" y="1187"/>
                      <a:pt x="792" y="1181"/>
                    </a:cubicBezTo>
                    <a:cubicBezTo>
                      <a:pt x="821" y="1174"/>
                      <a:pt x="829" y="1161"/>
                      <a:pt x="856" y="1152"/>
                    </a:cubicBezTo>
                    <a:cubicBezTo>
                      <a:pt x="894" y="1114"/>
                      <a:pt x="930" y="1085"/>
                      <a:pt x="982" y="1068"/>
                    </a:cubicBezTo>
                    <a:cubicBezTo>
                      <a:pt x="1013" y="1058"/>
                      <a:pt x="995" y="1049"/>
                      <a:pt x="1024" y="1033"/>
                    </a:cubicBezTo>
                    <a:cubicBezTo>
                      <a:pt x="1079" y="1002"/>
                      <a:pt x="1051" y="1035"/>
                      <a:pt x="1087" y="1005"/>
                    </a:cubicBezTo>
                    <a:cubicBezTo>
                      <a:pt x="1117" y="980"/>
                      <a:pt x="1120" y="949"/>
                      <a:pt x="1144" y="921"/>
                    </a:cubicBezTo>
                    <a:cubicBezTo>
                      <a:pt x="1190" y="867"/>
                      <a:pt x="1226" y="803"/>
                      <a:pt x="1277" y="752"/>
                    </a:cubicBezTo>
                    <a:cubicBezTo>
                      <a:pt x="1290" y="714"/>
                      <a:pt x="1324" y="681"/>
                      <a:pt x="1347" y="647"/>
                    </a:cubicBezTo>
                    <a:cubicBezTo>
                      <a:pt x="1360" y="628"/>
                      <a:pt x="1375" y="583"/>
                      <a:pt x="1375" y="583"/>
                    </a:cubicBezTo>
                    <a:cubicBezTo>
                      <a:pt x="1372" y="474"/>
                      <a:pt x="1395" y="224"/>
                      <a:pt x="1270" y="141"/>
                    </a:cubicBezTo>
                    <a:cubicBezTo>
                      <a:pt x="1245" y="103"/>
                      <a:pt x="1205" y="93"/>
                      <a:pt x="1165" y="78"/>
                    </a:cubicBezTo>
                    <a:cubicBezTo>
                      <a:pt x="1130" y="65"/>
                      <a:pt x="1095" y="47"/>
                      <a:pt x="1059" y="36"/>
                    </a:cubicBezTo>
                    <a:cubicBezTo>
                      <a:pt x="1011" y="22"/>
                      <a:pt x="960" y="16"/>
                      <a:pt x="912" y="0"/>
                    </a:cubicBezTo>
                    <a:cubicBezTo>
                      <a:pt x="810" y="6"/>
                      <a:pt x="710" y="9"/>
                      <a:pt x="610" y="29"/>
                    </a:cubicBezTo>
                    <a:cubicBezTo>
                      <a:pt x="575" y="52"/>
                      <a:pt x="536" y="58"/>
                      <a:pt x="497" y="71"/>
                    </a:cubicBezTo>
                    <a:cubicBezTo>
                      <a:pt x="465" y="82"/>
                      <a:pt x="432" y="107"/>
                      <a:pt x="399" y="113"/>
                    </a:cubicBezTo>
                    <a:cubicBezTo>
                      <a:pt x="359" y="120"/>
                      <a:pt x="320" y="126"/>
                      <a:pt x="280" y="134"/>
                    </a:cubicBezTo>
                    <a:cubicBezTo>
                      <a:pt x="254" y="159"/>
                      <a:pt x="268" y="142"/>
                      <a:pt x="244" y="19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EDC1E8">
                      <a:alpha val="59000"/>
                    </a:srgbClr>
                  </a:gs>
                  <a:gs pos="100000">
                    <a:srgbClr val="D8B0D3"/>
                  </a:gs>
                </a:gsLst>
                <a:path path="rect">
                  <a:fillToRect l="50000" t="50000" r="50000" b="50000"/>
                </a:path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3198" name="Freeform 88"/>
              <p:cNvSpPr>
                <a:spLocks/>
              </p:cNvSpPr>
              <p:nvPr/>
            </p:nvSpPr>
            <p:spPr bwMode="auto">
              <a:xfrm rot="560365">
                <a:off x="1821" y="1887"/>
                <a:ext cx="1387" cy="750"/>
              </a:xfrm>
              <a:custGeom>
                <a:avLst/>
                <a:gdLst>
                  <a:gd name="T0" fmla="*/ 241 w 1395"/>
                  <a:gd name="T1" fmla="*/ 45 h 1209"/>
                  <a:gd name="T2" fmla="*/ 150 w 1395"/>
                  <a:gd name="T3" fmla="*/ 69 h 1209"/>
                  <a:gd name="T4" fmla="*/ 101 w 1395"/>
                  <a:gd name="T5" fmla="*/ 92 h 1209"/>
                  <a:gd name="T6" fmla="*/ 41 w 1395"/>
                  <a:gd name="T7" fmla="*/ 131 h 1209"/>
                  <a:gd name="T8" fmla="*/ 27 w 1395"/>
                  <a:gd name="T9" fmla="*/ 141 h 1209"/>
                  <a:gd name="T10" fmla="*/ 83 w 1395"/>
                  <a:gd name="T11" fmla="*/ 230 h 1209"/>
                  <a:gd name="T12" fmla="*/ 115 w 1395"/>
                  <a:gd name="T13" fmla="*/ 242 h 1209"/>
                  <a:gd name="T14" fmla="*/ 136 w 1395"/>
                  <a:gd name="T15" fmla="*/ 243 h 1209"/>
                  <a:gd name="T16" fmla="*/ 157 w 1395"/>
                  <a:gd name="T17" fmla="*/ 247 h 1209"/>
                  <a:gd name="T18" fmla="*/ 206 w 1395"/>
                  <a:gd name="T19" fmla="*/ 255 h 1209"/>
                  <a:gd name="T20" fmla="*/ 302 w 1395"/>
                  <a:gd name="T21" fmla="*/ 272 h 1209"/>
                  <a:gd name="T22" fmla="*/ 386 w 1395"/>
                  <a:gd name="T23" fmla="*/ 285 h 1209"/>
                  <a:gd name="T24" fmla="*/ 428 w 1395"/>
                  <a:gd name="T25" fmla="*/ 288 h 1209"/>
                  <a:gd name="T26" fmla="*/ 778 w 1395"/>
                  <a:gd name="T27" fmla="*/ 282 h 1209"/>
                  <a:gd name="T28" fmla="*/ 841 w 1395"/>
                  <a:gd name="T29" fmla="*/ 275 h 1209"/>
                  <a:gd name="T30" fmla="*/ 964 w 1395"/>
                  <a:gd name="T31" fmla="*/ 255 h 1209"/>
                  <a:gd name="T32" fmla="*/ 1006 w 1395"/>
                  <a:gd name="T33" fmla="*/ 247 h 1209"/>
                  <a:gd name="T34" fmla="*/ 1069 w 1395"/>
                  <a:gd name="T35" fmla="*/ 239 h 1209"/>
                  <a:gd name="T36" fmla="*/ 1124 w 1395"/>
                  <a:gd name="T37" fmla="*/ 220 h 1209"/>
                  <a:gd name="T38" fmla="*/ 1256 w 1395"/>
                  <a:gd name="T39" fmla="*/ 180 h 1209"/>
                  <a:gd name="T40" fmla="*/ 1323 w 1395"/>
                  <a:gd name="T41" fmla="*/ 154 h 1209"/>
                  <a:gd name="T42" fmla="*/ 1351 w 1395"/>
                  <a:gd name="T43" fmla="*/ 140 h 1209"/>
                  <a:gd name="T44" fmla="*/ 1249 w 1395"/>
                  <a:gd name="T45" fmla="*/ 33 h 1209"/>
                  <a:gd name="T46" fmla="*/ 1144 w 1395"/>
                  <a:gd name="T47" fmla="*/ 19 h 1209"/>
                  <a:gd name="T48" fmla="*/ 1041 w 1395"/>
                  <a:gd name="T49" fmla="*/ 9 h 1209"/>
                  <a:gd name="T50" fmla="*/ 897 w 1395"/>
                  <a:gd name="T51" fmla="*/ 0 h 1209"/>
                  <a:gd name="T52" fmla="*/ 601 w 1395"/>
                  <a:gd name="T53" fmla="*/ 7 h 1209"/>
                  <a:gd name="T54" fmla="*/ 488 w 1395"/>
                  <a:gd name="T55" fmla="*/ 17 h 1209"/>
                  <a:gd name="T56" fmla="*/ 393 w 1395"/>
                  <a:gd name="T57" fmla="*/ 27 h 1209"/>
                  <a:gd name="T58" fmla="*/ 274 w 1395"/>
                  <a:gd name="T59" fmla="*/ 32 h 1209"/>
                  <a:gd name="T60" fmla="*/ 241 w 1395"/>
                  <a:gd name="T61" fmla="*/ 45 h 1209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w 1395"/>
                  <a:gd name="T94" fmla="*/ 0 h 1209"/>
                  <a:gd name="T95" fmla="*/ 1395 w 1395"/>
                  <a:gd name="T96" fmla="*/ 1209 h 1209"/>
                </a:gdLst>
                <a:ahLst/>
                <a:cxnLst>
                  <a:cxn ang="T62">
                    <a:pos x="T0" y="T1"/>
                  </a:cxn>
                  <a:cxn ang="T63">
                    <a:pos x="T2" y="T3"/>
                  </a:cxn>
                  <a:cxn ang="T64">
                    <a:pos x="T4" y="T5"/>
                  </a:cxn>
                  <a:cxn ang="T65">
                    <a:pos x="T6" y="T7"/>
                  </a:cxn>
                  <a:cxn ang="T66">
                    <a:pos x="T8" y="T9"/>
                  </a:cxn>
                  <a:cxn ang="T67">
                    <a:pos x="T10" y="T11"/>
                  </a:cxn>
                  <a:cxn ang="T68">
                    <a:pos x="T12" y="T13"/>
                  </a:cxn>
                  <a:cxn ang="T69">
                    <a:pos x="T14" y="T15"/>
                  </a:cxn>
                  <a:cxn ang="T70">
                    <a:pos x="T16" y="T17"/>
                  </a:cxn>
                  <a:cxn ang="T71">
                    <a:pos x="T18" y="T19"/>
                  </a:cxn>
                  <a:cxn ang="T72">
                    <a:pos x="T20" y="T21"/>
                  </a:cxn>
                  <a:cxn ang="T73">
                    <a:pos x="T22" y="T23"/>
                  </a:cxn>
                  <a:cxn ang="T74">
                    <a:pos x="T24" y="T25"/>
                  </a:cxn>
                  <a:cxn ang="T75">
                    <a:pos x="T26" y="T27"/>
                  </a:cxn>
                  <a:cxn ang="T76">
                    <a:pos x="T28" y="T29"/>
                  </a:cxn>
                  <a:cxn ang="T77">
                    <a:pos x="T30" y="T31"/>
                  </a:cxn>
                  <a:cxn ang="T78">
                    <a:pos x="T32" y="T33"/>
                  </a:cxn>
                  <a:cxn ang="T79">
                    <a:pos x="T34" y="T35"/>
                  </a:cxn>
                  <a:cxn ang="T80">
                    <a:pos x="T36" y="T37"/>
                  </a:cxn>
                  <a:cxn ang="T81">
                    <a:pos x="T38" y="T39"/>
                  </a:cxn>
                  <a:cxn ang="T82">
                    <a:pos x="T40" y="T41"/>
                  </a:cxn>
                  <a:cxn ang="T83">
                    <a:pos x="T42" y="T43"/>
                  </a:cxn>
                  <a:cxn ang="T84">
                    <a:pos x="T44" y="T45"/>
                  </a:cxn>
                  <a:cxn ang="T85">
                    <a:pos x="T46" y="T47"/>
                  </a:cxn>
                  <a:cxn ang="T86">
                    <a:pos x="T48" y="T49"/>
                  </a:cxn>
                  <a:cxn ang="T87">
                    <a:pos x="T50" y="T51"/>
                  </a:cxn>
                  <a:cxn ang="T88">
                    <a:pos x="T52" y="T53"/>
                  </a:cxn>
                  <a:cxn ang="T89">
                    <a:pos x="T54" y="T55"/>
                  </a:cxn>
                  <a:cxn ang="T90">
                    <a:pos x="T56" y="T57"/>
                  </a:cxn>
                  <a:cxn ang="T91">
                    <a:pos x="T58" y="T59"/>
                  </a:cxn>
                  <a:cxn ang="T92">
                    <a:pos x="T60" y="T61"/>
                  </a:cxn>
                </a:cxnLst>
                <a:rect l="T93" t="T94" r="T95" b="T96"/>
                <a:pathLst>
                  <a:path w="1395" h="1209">
                    <a:moveTo>
                      <a:pt x="244" y="190"/>
                    </a:moveTo>
                    <a:cubicBezTo>
                      <a:pt x="207" y="215"/>
                      <a:pt x="185" y="256"/>
                      <a:pt x="153" y="288"/>
                    </a:cubicBezTo>
                    <a:cubicBezTo>
                      <a:pt x="142" y="322"/>
                      <a:pt x="124" y="357"/>
                      <a:pt x="104" y="387"/>
                    </a:cubicBezTo>
                    <a:cubicBezTo>
                      <a:pt x="90" y="441"/>
                      <a:pt x="66" y="498"/>
                      <a:pt x="41" y="548"/>
                    </a:cubicBezTo>
                    <a:cubicBezTo>
                      <a:pt x="34" y="561"/>
                      <a:pt x="27" y="590"/>
                      <a:pt x="27" y="590"/>
                    </a:cubicBezTo>
                    <a:cubicBezTo>
                      <a:pt x="33" y="703"/>
                      <a:pt x="0" y="866"/>
                      <a:pt x="83" y="963"/>
                    </a:cubicBezTo>
                    <a:cubicBezTo>
                      <a:pt x="96" y="978"/>
                      <a:pt x="102" y="999"/>
                      <a:pt x="118" y="1012"/>
                    </a:cubicBezTo>
                    <a:cubicBezTo>
                      <a:pt x="124" y="1017"/>
                      <a:pt x="132" y="1016"/>
                      <a:pt x="139" y="1019"/>
                    </a:cubicBezTo>
                    <a:cubicBezTo>
                      <a:pt x="147" y="1023"/>
                      <a:pt x="154" y="1028"/>
                      <a:pt x="160" y="1033"/>
                    </a:cubicBezTo>
                    <a:cubicBezTo>
                      <a:pt x="202" y="1069"/>
                      <a:pt x="170" y="1055"/>
                      <a:pt x="209" y="1068"/>
                    </a:cubicBezTo>
                    <a:cubicBezTo>
                      <a:pt x="235" y="1094"/>
                      <a:pt x="272" y="1126"/>
                      <a:pt x="308" y="1138"/>
                    </a:cubicBezTo>
                    <a:cubicBezTo>
                      <a:pt x="333" y="1163"/>
                      <a:pt x="360" y="1181"/>
                      <a:pt x="392" y="1195"/>
                    </a:cubicBezTo>
                    <a:cubicBezTo>
                      <a:pt x="405" y="1201"/>
                      <a:pt x="434" y="1209"/>
                      <a:pt x="434" y="1209"/>
                    </a:cubicBezTo>
                    <a:cubicBezTo>
                      <a:pt x="584" y="1201"/>
                      <a:pt x="623" y="1187"/>
                      <a:pt x="792" y="1181"/>
                    </a:cubicBezTo>
                    <a:cubicBezTo>
                      <a:pt x="821" y="1174"/>
                      <a:pt x="829" y="1161"/>
                      <a:pt x="856" y="1152"/>
                    </a:cubicBezTo>
                    <a:cubicBezTo>
                      <a:pt x="894" y="1114"/>
                      <a:pt x="930" y="1085"/>
                      <a:pt x="982" y="1068"/>
                    </a:cubicBezTo>
                    <a:cubicBezTo>
                      <a:pt x="1013" y="1058"/>
                      <a:pt x="995" y="1049"/>
                      <a:pt x="1024" y="1033"/>
                    </a:cubicBezTo>
                    <a:cubicBezTo>
                      <a:pt x="1079" y="1002"/>
                      <a:pt x="1051" y="1035"/>
                      <a:pt x="1087" y="1005"/>
                    </a:cubicBezTo>
                    <a:cubicBezTo>
                      <a:pt x="1117" y="980"/>
                      <a:pt x="1120" y="949"/>
                      <a:pt x="1144" y="921"/>
                    </a:cubicBezTo>
                    <a:cubicBezTo>
                      <a:pt x="1190" y="867"/>
                      <a:pt x="1226" y="803"/>
                      <a:pt x="1277" y="752"/>
                    </a:cubicBezTo>
                    <a:cubicBezTo>
                      <a:pt x="1290" y="714"/>
                      <a:pt x="1324" y="681"/>
                      <a:pt x="1347" y="647"/>
                    </a:cubicBezTo>
                    <a:cubicBezTo>
                      <a:pt x="1360" y="628"/>
                      <a:pt x="1375" y="583"/>
                      <a:pt x="1375" y="583"/>
                    </a:cubicBezTo>
                    <a:cubicBezTo>
                      <a:pt x="1372" y="474"/>
                      <a:pt x="1395" y="224"/>
                      <a:pt x="1270" y="141"/>
                    </a:cubicBezTo>
                    <a:cubicBezTo>
                      <a:pt x="1245" y="103"/>
                      <a:pt x="1205" y="93"/>
                      <a:pt x="1165" y="78"/>
                    </a:cubicBezTo>
                    <a:cubicBezTo>
                      <a:pt x="1130" y="65"/>
                      <a:pt x="1095" y="47"/>
                      <a:pt x="1059" y="36"/>
                    </a:cubicBezTo>
                    <a:cubicBezTo>
                      <a:pt x="1011" y="22"/>
                      <a:pt x="960" y="16"/>
                      <a:pt x="912" y="0"/>
                    </a:cubicBezTo>
                    <a:cubicBezTo>
                      <a:pt x="810" y="6"/>
                      <a:pt x="710" y="9"/>
                      <a:pt x="610" y="29"/>
                    </a:cubicBezTo>
                    <a:cubicBezTo>
                      <a:pt x="575" y="52"/>
                      <a:pt x="536" y="58"/>
                      <a:pt x="497" y="71"/>
                    </a:cubicBezTo>
                    <a:cubicBezTo>
                      <a:pt x="465" y="82"/>
                      <a:pt x="432" y="107"/>
                      <a:pt x="399" y="113"/>
                    </a:cubicBezTo>
                    <a:cubicBezTo>
                      <a:pt x="359" y="120"/>
                      <a:pt x="320" y="126"/>
                      <a:pt x="280" y="134"/>
                    </a:cubicBezTo>
                    <a:cubicBezTo>
                      <a:pt x="254" y="159"/>
                      <a:pt x="268" y="142"/>
                      <a:pt x="244" y="190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rgbClr val="EDC1E8">
                      <a:alpha val="59000"/>
                    </a:srgbClr>
                  </a:gs>
                  <a:gs pos="100000">
                    <a:srgbClr val="D8B0D3"/>
                  </a:gs>
                </a:gsLst>
                <a:path path="rect">
                  <a:fillToRect l="50000" t="50000" r="50000" b="50000"/>
                </a:path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3199" name="Line 89"/>
              <p:cNvSpPr>
                <a:spLocks noChangeAspect="1" noChangeShapeType="1"/>
              </p:cNvSpPr>
              <p:nvPr/>
            </p:nvSpPr>
            <p:spPr bwMode="auto">
              <a:xfrm>
                <a:off x="2856" y="1294"/>
                <a:ext cx="0" cy="1006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200" name="Line 91"/>
              <p:cNvSpPr>
                <a:spLocks noChangeAspect="1" noChangeShapeType="1"/>
              </p:cNvSpPr>
              <p:nvPr/>
            </p:nvSpPr>
            <p:spPr bwMode="auto">
              <a:xfrm>
                <a:off x="2112" y="1346"/>
                <a:ext cx="0" cy="1106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3201" name="Group 92"/>
              <p:cNvGrpSpPr>
                <a:grpSpLocks/>
              </p:cNvGrpSpPr>
              <p:nvPr/>
            </p:nvGrpSpPr>
            <p:grpSpPr bwMode="auto">
              <a:xfrm>
                <a:off x="1732" y="1109"/>
                <a:ext cx="352" cy="400"/>
                <a:chOff x="1200" y="1488"/>
                <a:chExt cx="352" cy="400"/>
              </a:xfrm>
            </p:grpSpPr>
            <p:sp>
              <p:nvSpPr>
                <p:cNvPr id="3223" name="Text Box 9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В</a:t>
                  </a:r>
                </a:p>
              </p:txBody>
            </p:sp>
            <p:sp>
              <p:nvSpPr>
                <p:cNvPr id="3224" name="Text Box 94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3202" name="Oval 95"/>
              <p:cNvSpPr>
                <a:spLocks noChangeAspect="1" noChangeArrowheads="1"/>
              </p:cNvSpPr>
              <p:nvPr/>
            </p:nvSpPr>
            <p:spPr bwMode="auto">
              <a:xfrm>
                <a:off x="2073" y="1303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3203" name="Group 100"/>
              <p:cNvGrpSpPr>
                <a:grpSpLocks/>
              </p:cNvGrpSpPr>
              <p:nvPr/>
            </p:nvGrpSpPr>
            <p:grpSpPr bwMode="auto">
              <a:xfrm>
                <a:off x="2123" y="798"/>
                <a:ext cx="352" cy="400"/>
                <a:chOff x="1200" y="1488"/>
                <a:chExt cx="352" cy="400"/>
              </a:xfrm>
            </p:grpSpPr>
            <p:sp>
              <p:nvSpPr>
                <p:cNvPr id="3221" name="Text Box 101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m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3222" name="Text Box 102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3204" name="Group 104"/>
              <p:cNvGrpSpPr>
                <a:grpSpLocks/>
              </p:cNvGrpSpPr>
              <p:nvPr/>
            </p:nvGrpSpPr>
            <p:grpSpPr bwMode="auto">
              <a:xfrm>
                <a:off x="2083" y="2224"/>
                <a:ext cx="352" cy="400"/>
                <a:chOff x="1200" y="1488"/>
                <a:chExt cx="352" cy="400"/>
              </a:xfrm>
            </p:grpSpPr>
            <p:sp>
              <p:nvSpPr>
                <p:cNvPr id="3219" name="Text Box 105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В</a:t>
                  </a:r>
                </a:p>
              </p:txBody>
            </p:sp>
            <p:sp>
              <p:nvSpPr>
                <p:cNvPr id="3220" name="Text Box 10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3205" name="Oval 107"/>
              <p:cNvSpPr>
                <a:spLocks noChangeAspect="1" noChangeArrowheads="1"/>
              </p:cNvSpPr>
              <p:nvPr/>
            </p:nvSpPr>
            <p:spPr bwMode="auto">
              <a:xfrm>
                <a:off x="2073" y="2408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3206" name="Group 198"/>
              <p:cNvGrpSpPr>
                <a:grpSpLocks/>
              </p:cNvGrpSpPr>
              <p:nvPr/>
            </p:nvGrpSpPr>
            <p:grpSpPr bwMode="auto">
              <a:xfrm>
                <a:off x="2343" y="2141"/>
                <a:ext cx="322" cy="404"/>
                <a:chOff x="968" y="1826"/>
                <a:chExt cx="322" cy="404"/>
              </a:xfrm>
            </p:grpSpPr>
            <p:sp>
              <p:nvSpPr>
                <p:cNvPr id="3217" name="Text Box 11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968" y="1826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m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3218" name="Text Box 114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098" y="194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</a:p>
              </p:txBody>
            </p:sp>
          </p:grpSp>
          <p:grpSp>
            <p:nvGrpSpPr>
              <p:cNvPr id="3207" name="Group 116"/>
              <p:cNvGrpSpPr>
                <a:grpSpLocks/>
              </p:cNvGrpSpPr>
              <p:nvPr/>
            </p:nvGrpSpPr>
            <p:grpSpPr bwMode="auto">
              <a:xfrm>
                <a:off x="2859" y="2064"/>
                <a:ext cx="327" cy="371"/>
                <a:chOff x="4766" y="2225"/>
                <a:chExt cx="327" cy="371"/>
              </a:xfrm>
            </p:grpSpPr>
            <p:sp>
              <p:nvSpPr>
                <p:cNvPr id="3215" name="Rectangle 117"/>
                <p:cNvSpPr>
                  <a:spLocks noChangeArrowheads="1"/>
                </p:cNvSpPr>
                <p:nvPr/>
              </p:nvSpPr>
              <p:spPr bwMode="auto">
                <a:xfrm>
                  <a:off x="4766" y="2225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3216" name="Text Box 118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901" y="2365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3208" name="Group 119"/>
              <p:cNvGrpSpPr>
                <a:grpSpLocks/>
              </p:cNvGrpSpPr>
              <p:nvPr/>
            </p:nvGrpSpPr>
            <p:grpSpPr bwMode="auto">
              <a:xfrm>
                <a:off x="2627" y="879"/>
                <a:ext cx="347" cy="343"/>
                <a:chOff x="4287" y="1544"/>
                <a:chExt cx="347" cy="343"/>
              </a:xfrm>
            </p:grpSpPr>
            <p:sp>
              <p:nvSpPr>
                <p:cNvPr id="3213" name="Rectangle 120"/>
                <p:cNvSpPr>
                  <a:spLocks noChangeArrowheads="1"/>
                </p:cNvSpPr>
                <p:nvPr/>
              </p:nvSpPr>
              <p:spPr bwMode="auto">
                <a:xfrm>
                  <a:off x="4287" y="1544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3214" name="Text Box 121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442" y="1656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3209" name="Line 199"/>
              <p:cNvSpPr>
                <a:spLocks noChangeShapeType="1"/>
              </p:cNvSpPr>
              <p:nvPr/>
            </p:nvSpPr>
            <p:spPr bwMode="auto">
              <a:xfrm>
                <a:off x="2028" y="1097"/>
                <a:ext cx="835" cy="183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3210" name="Line 200"/>
              <p:cNvSpPr>
                <a:spLocks noChangeShapeType="1"/>
              </p:cNvSpPr>
              <p:nvPr/>
            </p:nvSpPr>
            <p:spPr bwMode="auto">
              <a:xfrm>
                <a:off x="2053" y="2007"/>
                <a:ext cx="789" cy="291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3211" name="Oval 115"/>
              <p:cNvSpPr>
                <a:spLocks noChangeAspect="1" noChangeArrowheads="1"/>
              </p:cNvSpPr>
              <p:nvPr/>
            </p:nvSpPr>
            <p:spPr bwMode="auto">
              <a:xfrm>
                <a:off x="2836" y="2290"/>
                <a:ext cx="34" cy="34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212" name="Oval 201"/>
              <p:cNvSpPr>
                <a:spLocks noChangeAspect="1" noChangeArrowheads="1"/>
              </p:cNvSpPr>
              <p:nvPr/>
            </p:nvSpPr>
            <p:spPr bwMode="auto">
              <a:xfrm>
                <a:off x="2839" y="1269"/>
                <a:ext cx="34" cy="34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4417" name="Text Box 321"/>
            <p:cNvSpPr txBox="1">
              <a:spLocks noChangeArrowheads="1"/>
            </p:cNvSpPr>
            <p:nvPr/>
          </p:nvSpPr>
          <p:spPr bwMode="auto">
            <a:xfrm>
              <a:off x="1730" y="565"/>
              <a:ext cx="223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>
              <a:outerShdw dist="28398" dir="1593903" algn="ctr" rotWithShape="0">
                <a:schemeClr val="bg2"/>
              </a:outerShdw>
            </a:effectLst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24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2</a:t>
              </a:r>
            </a:p>
          </p:txBody>
        </p:sp>
      </p:grpSp>
      <p:grpSp>
        <p:nvGrpSpPr>
          <p:cNvPr id="10" name="Group 327"/>
          <p:cNvGrpSpPr>
            <a:grpSpLocks/>
          </p:cNvGrpSpPr>
          <p:nvPr/>
        </p:nvGrpSpPr>
        <p:grpSpPr bwMode="auto">
          <a:xfrm>
            <a:off x="7153275" y="896938"/>
            <a:ext cx="1906588" cy="4203700"/>
            <a:chOff x="2337" y="565"/>
            <a:chExt cx="1201" cy="2648"/>
          </a:xfrm>
        </p:grpSpPr>
        <p:sp>
          <p:nvSpPr>
            <p:cNvPr id="4323" name="Rectangle 227"/>
            <p:cNvSpPr>
              <a:spLocks noChangeArrowheads="1"/>
            </p:cNvSpPr>
            <p:nvPr/>
          </p:nvSpPr>
          <p:spPr bwMode="auto">
            <a:xfrm>
              <a:off x="2574" y="2848"/>
              <a:ext cx="895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(</a:t>
              </a:r>
              <a:r>
                <a:rPr lang="en-US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n</a:t>
              </a:r>
              <a:r>
                <a:rPr lang="ru-RU" sz="24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</a:t>
              </a:r>
              <a:r>
                <a:rPr lang="ru-RU">
                  <a:solidFill>
                    <a:srgbClr val="C42500"/>
                  </a:solidFill>
                  <a:sym typeface="Symbol" pitchFamily="18" charset="2"/>
                </a:rPr>
                <a:t> </a:t>
              </a:r>
              <a:r>
                <a:rPr lang="en-US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m)</a:t>
              </a:r>
              <a:endParaRPr lang="ru-RU" sz="3200" b="1">
                <a:solidFill>
                  <a:srgbClr val="C425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endParaRPr>
            </a:p>
          </p:txBody>
        </p:sp>
        <p:grpSp>
          <p:nvGrpSpPr>
            <p:cNvPr id="3157" name="Group 319"/>
            <p:cNvGrpSpPr>
              <a:grpSpLocks/>
            </p:cNvGrpSpPr>
            <p:nvPr/>
          </p:nvGrpSpPr>
          <p:grpSpPr bwMode="auto">
            <a:xfrm>
              <a:off x="2452" y="816"/>
              <a:ext cx="1086" cy="1977"/>
              <a:chOff x="2319" y="732"/>
              <a:chExt cx="1086" cy="1977"/>
            </a:xfrm>
          </p:grpSpPr>
          <p:grpSp>
            <p:nvGrpSpPr>
              <p:cNvPr id="3159" name="Group 310"/>
              <p:cNvGrpSpPr>
                <a:grpSpLocks/>
              </p:cNvGrpSpPr>
              <p:nvPr/>
            </p:nvGrpSpPr>
            <p:grpSpPr bwMode="auto">
              <a:xfrm>
                <a:off x="2347" y="890"/>
                <a:ext cx="1058" cy="629"/>
                <a:chOff x="2347" y="883"/>
                <a:chExt cx="1058" cy="629"/>
              </a:xfrm>
            </p:grpSpPr>
            <p:sp>
              <p:nvSpPr>
                <p:cNvPr id="3191" name="AutoShape 304"/>
                <p:cNvSpPr>
                  <a:spLocks noChangeArrowheads="1"/>
                </p:cNvSpPr>
                <p:nvPr/>
              </p:nvSpPr>
              <p:spPr bwMode="auto">
                <a:xfrm rot="20394182" flipV="1">
                  <a:off x="2374" y="1007"/>
                  <a:ext cx="997" cy="385"/>
                </a:xfrm>
                <a:prstGeom prst="parallelogram">
                  <a:avLst>
                    <a:gd name="adj" fmla="val 32766"/>
                  </a:avLst>
                </a:prstGeom>
                <a:gradFill rotWithShape="1">
                  <a:gsLst>
                    <a:gs pos="0">
                      <a:srgbClr val="EDC1E8"/>
                    </a:gs>
                    <a:gs pos="100000">
                      <a:srgbClr val="CEA8CA"/>
                    </a:gs>
                  </a:gsLst>
                  <a:path path="shape">
                    <a:fillToRect l="50000" t="50000" r="50000" b="50000"/>
                  </a:path>
                </a:gra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192" name="Freeform 308"/>
                <p:cNvSpPr>
                  <a:spLocks/>
                </p:cNvSpPr>
                <p:nvPr/>
              </p:nvSpPr>
              <p:spPr bwMode="auto">
                <a:xfrm flipV="1">
                  <a:off x="3156" y="883"/>
                  <a:ext cx="249" cy="325"/>
                </a:xfrm>
                <a:custGeom>
                  <a:avLst/>
                  <a:gdLst>
                    <a:gd name="T0" fmla="*/ 0 w 211"/>
                    <a:gd name="T1" fmla="*/ 1426 h 152"/>
                    <a:gd name="T2" fmla="*/ 93 w 211"/>
                    <a:gd name="T3" fmla="*/ 1358 h 152"/>
                    <a:gd name="T4" fmla="*/ 153 w 211"/>
                    <a:gd name="T5" fmla="*/ 1176 h 152"/>
                    <a:gd name="T6" fmla="*/ 231 w 211"/>
                    <a:gd name="T7" fmla="*/ 823 h 152"/>
                    <a:gd name="T8" fmla="*/ 327 w 211"/>
                    <a:gd name="T9" fmla="*/ 393 h 152"/>
                    <a:gd name="T10" fmla="*/ 347 w 211"/>
                    <a:gd name="T11" fmla="*/ 0 h 152"/>
                    <a:gd name="T12" fmla="*/ 0 60000 65536"/>
                    <a:gd name="T13" fmla="*/ 0 60000 65536"/>
                    <a:gd name="T14" fmla="*/ 0 60000 65536"/>
                    <a:gd name="T15" fmla="*/ 0 60000 65536"/>
                    <a:gd name="T16" fmla="*/ 0 60000 65536"/>
                    <a:gd name="T17" fmla="*/ 0 60000 65536"/>
                    <a:gd name="T18" fmla="*/ 0 w 211"/>
                    <a:gd name="T19" fmla="*/ 0 h 152"/>
                    <a:gd name="T20" fmla="*/ 211 w 211"/>
                    <a:gd name="T21" fmla="*/ 152 h 152"/>
                  </a:gdLst>
                  <a:ahLst/>
                  <a:cxnLst>
                    <a:cxn ang="T12">
                      <a:pos x="T0" y="T1"/>
                    </a:cxn>
                    <a:cxn ang="T13">
                      <a:pos x="T2" y="T3"/>
                    </a:cxn>
                    <a:cxn ang="T14">
                      <a:pos x="T4" y="T5"/>
                    </a:cxn>
                    <a:cxn ang="T15">
                      <a:pos x="T6" y="T7"/>
                    </a:cxn>
                    <a:cxn ang="T16">
                      <a:pos x="T8" y="T9"/>
                    </a:cxn>
                    <a:cxn ang="T17">
                      <a:pos x="T10" y="T11"/>
                    </a:cxn>
                  </a:cxnLst>
                  <a:rect l="T18" t="T19" r="T20" b="T21"/>
                  <a:pathLst>
                    <a:path w="211" h="152">
                      <a:moveTo>
                        <a:pt x="0" y="146"/>
                      </a:moveTo>
                      <a:cubicBezTo>
                        <a:pt x="21" y="152"/>
                        <a:pt x="38" y="144"/>
                        <a:pt x="57" y="139"/>
                      </a:cubicBezTo>
                      <a:cubicBezTo>
                        <a:pt x="68" y="132"/>
                        <a:pt x="80" y="124"/>
                        <a:pt x="93" y="120"/>
                      </a:cubicBezTo>
                      <a:cubicBezTo>
                        <a:pt x="98" y="112"/>
                        <a:pt x="132" y="87"/>
                        <a:pt x="141" y="84"/>
                      </a:cubicBezTo>
                      <a:cubicBezTo>
                        <a:pt x="152" y="61"/>
                        <a:pt x="179" y="54"/>
                        <a:pt x="199" y="40"/>
                      </a:cubicBezTo>
                      <a:cubicBezTo>
                        <a:pt x="202" y="28"/>
                        <a:pt x="201" y="4"/>
                        <a:pt x="211" y="0"/>
                      </a:cubicBezTo>
                    </a:path>
                  </a:pathLst>
                </a:custGeom>
                <a:gradFill rotWithShape="1">
                  <a:gsLst>
                    <a:gs pos="0">
                      <a:srgbClr val="D2AECE"/>
                    </a:gs>
                    <a:gs pos="100000">
                      <a:srgbClr val="C89CC3"/>
                    </a:gs>
                  </a:gsLst>
                  <a:lin ang="2700000" scaled="1"/>
                </a:gra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193" name="Freeform 309"/>
                <p:cNvSpPr>
                  <a:spLocks/>
                </p:cNvSpPr>
                <p:nvPr/>
              </p:nvSpPr>
              <p:spPr bwMode="auto">
                <a:xfrm flipV="1">
                  <a:off x="2347" y="1199"/>
                  <a:ext cx="248" cy="313"/>
                </a:xfrm>
                <a:custGeom>
                  <a:avLst/>
                  <a:gdLst>
                    <a:gd name="T0" fmla="*/ 0 w 200"/>
                    <a:gd name="T1" fmla="*/ 1169 h 162"/>
                    <a:gd name="T2" fmla="*/ 50 w 200"/>
                    <a:gd name="T3" fmla="*/ 798 h 162"/>
                    <a:gd name="T4" fmla="*/ 66 w 200"/>
                    <a:gd name="T5" fmla="*/ 736 h 162"/>
                    <a:gd name="T6" fmla="*/ 78 w 200"/>
                    <a:gd name="T7" fmla="*/ 705 h 162"/>
                    <a:gd name="T8" fmla="*/ 92 w 200"/>
                    <a:gd name="T9" fmla="*/ 665 h 162"/>
                    <a:gd name="T10" fmla="*/ 120 w 200"/>
                    <a:gd name="T11" fmla="*/ 578 h 162"/>
                    <a:gd name="T12" fmla="*/ 135 w 200"/>
                    <a:gd name="T13" fmla="*/ 533 h 162"/>
                    <a:gd name="T14" fmla="*/ 172 w 200"/>
                    <a:gd name="T15" fmla="*/ 361 h 162"/>
                    <a:gd name="T16" fmla="*/ 217 w 200"/>
                    <a:gd name="T17" fmla="*/ 85 h 162"/>
                    <a:gd name="T18" fmla="*/ 325 w 200"/>
                    <a:gd name="T19" fmla="*/ 79 h 162"/>
                    <a:gd name="T20" fmla="*/ 331 w 200"/>
                    <a:gd name="T21" fmla="*/ 71 h 162"/>
                    <a:gd name="T22" fmla="*/ 379 w 200"/>
                    <a:gd name="T23" fmla="*/ 29 h 162"/>
                    <a:gd name="T24" fmla="*/ 372 w 200"/>
                    <a:gd name="T25" fmla="*/ 37 h 162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60000 65536"/>
                    <a:gd name="T37" fmla="*/ 0 60000 65536"/>
                    <a:gd name="T38" fmla="*/ 0 60000 65536"/>
                    <a:gd name="T39" fmla="*/ 0 w 200"/>
                    <a:gd name="T40" fmla="*/ 0 h 162"/>
                    <a:gd name="T41" fmla="*/ 200 w 200"/>
                    <a:gd name="T42" fmla="*/ 162 h 162"/>
                  </a:gdLst>
                  <a:ahLst/>
                  <a:cxnLst>
                    <a:cxn ang="T26">
                      <a:pos x="T0" y="T1"/>
                    </a:cxn>
                    <a:cxn ang="T27">
                      <a:pos x="T2" y="T3"/>
                    </a:cxn>
                    <a:cxn ang="T28">
                      <a:pos x="T4" y="T5"/>
                    </a:cxn>
                    <a:cxn ang="T29">
                      <a:pos x="T6" y="T7"/>
                    </a:cxn>
                    <a:cxn ang="T30">
                      <a:pos x="T8" y="T9"/>
                    </a:cxn>
                    <a:cxn ang="T31">
                      <a:pos x="T10" y="T11"/>
                    </a:cxn>
                    <a:cxn ang="T32">
                      <a:pos x="T12" y="T13"/>
                    </a:cxn>
                    <a:cxn ang="T33">
                      <a:pos x="T14" y="T15"/>
                    </a:cxn>
                    <a:cxn ang="T34">
                      <a:pos x="T16" y="T17"/>
                    </a:cxn>
                    <a:cxn ang="T35">
                      <a:pos x="T18" y="T19"/>
                    </a:cxn>
                    <a:cxn ang="T36">
                      <a:pos x="T20" y="T21"/>
                    </a:cxn>
                    <a:cxn ang="T37">
                      <a:pos x="T22" y="T23"/>
                    </a:cxn>
                    <a:cxn ang="T38">
                      <a:pos x="T24" y="T25"/>
                    </a:cxn>
                  </a:cxnLst>
                  <a:rect l="T39" t="T40" r="T41" b="T42"/>
                  <a:pathLst>
                    <a:path w="200" h="162">
                      <a:moveTo>
                        <a:pt x="0" y="162"/>
                      </a:moveTo>
                      <a:cubicBezTo>
                        <a:pt x="1" y="127"/>
                        <a:pt x="1" y="128"/>
                        <a:pt x="26" y="111"/>
                      </a:cubicBezTo>
                      <a:cubicBezTo>
                        <a:pt x="27" y="107"/>
                        <a:pt x="32" y="105"/>
                        <a:pt x="35" y="102"/>
                      </a:cubicBezTo>
                      <a:cubicBezTo>
                        <a:pt x="37" y="100"/>
                        <a:pt x="41" y="98"/>
                        <a:pt x="41" y="98"/>
                      </a:cubicBezTo>
                      <a:cubicBezTo>
                        <a:pt x="42" y="94"/>
                        <a:pt x="44" y="94"/>
                        <a:pt x="48" y="92"/>
                      </a:cubicBezTo>
                      <a:cubicBezTo>
                        <a:pt x="50" y="86"/>
                        <a:pt x="58" y="83"/>
                        <a:pt x="63" y="80"/>
                      </a:cubicBezTo>
                      <a:cubicBezTo>
                        <a:pt x="65" y="77"/>
                        <a:pt x="67" y="75"/>
                        <a:pt x="71" y="74"/>
                      </a:cubicBezTo>
                      <a:cubicBezTo>
                        <a:pt x="76" y="66"/>
                        <a:pt x="83" y="57"/>
                        <a:pt x="90" y="50"/>
                      </a:cubicBezTo>
                      <a:cubicBezTo>
                        <a:pt x="93" y="40"/>
                        <a:pt x="100" y="12"/>
                        <a:pt x="114" y="12"/>
                      </a:cubicBezTo>
                      <a:cubicBezTo>
                        <a:pt x="133" y="12"/>
                        <a:pt x="151" y="11"/>
                        <a:pt x="170" y="11"/>
                      </a:cubicBezTo>
                      <a:cubicBezTo>
                        <a:pt x="171" y="11"/>
                        <a:pt x="173" y="10"/>
                        <a:pt x="173" y="10"/>
                      </a:cubicBezTo>
                      <a:cubicBezTo>
                        <a:pt x="184" y="5"/>
                        <a:pt x="188" y="0"/>
                        <a:pt x="199" y="4"/>
                      </a:cubicBezTo>
                      <a:cubicBezTo>
                        <a:pt x="200" y="4"/>
                        <a:pt x="195" y="5"/>
                        <a:pt x="195" y="5"/>
                      </a:cubicBezTo>
                    </a:path>
                  </a:pathLst>
                </a:custGeom>
                <a:gradFill rotWithShape="1">
                  <a:gsLst>
                    <a:gs pos="0">
                      <a:srgbClr val="D2AEC8"/>
                    </a:gs>
                    <a:gs pos="100000">
                      <a:srgbClr val="CCA4C7"/>
                    </a:gs>
                  </a:gsLst>
                  <a:lin ang="2700000" scaled="1"/>
                </a:gra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</p:grpSp>
          <p:sp>
            <p:nvSpPr>
              <p:cNvPr id="3160" name="AutoShape 301"/>
              <p:cNvSpPr>
                <a:spLocks noChangeArrowheads="1"/>
              </p:cNvSpPr>
              <p:nvPr/>
            </p:nvSpPr>
            <p:spPr bwMode="auto">
              <a:xfrm rot="1205818">
                <a:off x="2372" y="2108"/>
                <a:ext cx="997" cy="385"/>
              </a:xfrm>
              <a:prstGeom prst="parallelogram">
                <a:avLst>
                  <a:gd name="adj" fmla="val 32766"/>
                </a:avLst>
              </a:prstGeom>
              <a:gradFill rotWithShape="1">
                <a:gsLst>
                  <a:gs pos="0">
                    <a:srgbClr val="EDC1E8"/>
                  </a:gs>
                  <a:gs pos="100000">
                    <a:srgbClr val="CEA8CA"/>
                  </a:gs>
                </a:gsLst>
                <a:path path="shape">
                  <a:fillToRect l="50000" t="50000" r="50000" b="50000"/>
                </a:path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1" name="Line 205"/>
              <p:cNvSpPr>
                <a:spLocks noChangeAspect="1" noChangeShapeType="1"/>
              </p:cNvSpPr>
              <p:nvPr/>
            </p:nvSpPr>
            <p:spPr bwMode="auto">
              <a:xfrm>
                <a:off x="2600" y="1515"/>
                <a:ext cx="0" cy="481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3162" name="Group 288"/>
              <p:cNvGrpSpPr>
                <a:grpSpLocks/>
              </p:cNvGrpSpPr>
              <p:nvPr/>
            </p:nvGrpSpPr>
            <p:grpSpPr bwMode="auto">
              <a:xfrm>
                <a:off x="2854" y="1259"/>
                <a:ext cx="319" cy="373"/>
                <a:chOff x="2765" y="707"/>
                <a:chExt cx="319" cy="373"/>
              </a:xfrm>
            </p:grpSpPr>
            <p:sp>
              <p:nvSpPr>
                <p:cNvPr id="3189" name="Text Box 212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2765" y="707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n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3190" name="Text Box 21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2892" y="849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3163" name="Group 218"/>
              <p:cNvGrpSpPr>
                <a:grpSpLocks/>
              </p:cNvGrpSpPr>
              <p:nvPr/>
            </p:nvGrpSpPr>
            <p:grpSpPr bwMode="auto">
              <a:xfrm>
                <a:off x="2772" y="1751"/>
                <a:ext cx="322" cy="404"/>
                <a:chOff x="968" y="1826"/>
                <a:chExt cx="322" cy="404"/>
              </a:xfrm>
            </p:grpSpPr>
            <p:sp>
              <p:nvSpPr>
                <p:cNvPr id="3187" name="Text Box 219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968" y="1826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n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3188" name="Text Box 22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098" y="194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</a:p>
              </p:txBody>
            </p:sp>
          </p:grpSp>
          <p:grpSp>
            <p:nvGrpSpPr>
              <p:cNvPr id="3164" name="Group 224"/>
              <p:cNvGrpSpPr>
                <a:grpSpLocks/>
              </p:cNvGrpSpPr>
              <p:nvPr/>
            </p:nvGrpSpPr>
            <p:grpSpPr bwMode="auto">
              <a:xfrm>
                <a:off x="2966" y="909"/>
                <a:ext cx="347" cy="343"/>
                <a:chOff x="4287" y="1544"/>
                <a:chExt cx="347" cy="343"/>
              </a:xfrm>
            </p:grpSpPr>
            <p:sp>
              <p:nvSpPr>
                <p:cNvPr id="3185" name="Rectangle 225"/>
                <p:cNvSpPr>
                  <a:spLocks noChangeArrowheads="1"/>
                </p:cNvSpPr>
                <p:nvPr/>
              </p:nvSpPr>
              <p:spPr bwMode="auto">
                <a:xfrm>
                  <a:off x="4287" y="1544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3186" name="Text Box 22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442" y="1656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3165" name="Line 228"/>
              <p:cNvSpPr>
                <a:spLocks noChangeShapeType="1"/>
              </p:cNvSpPr>
              <p:nvPr/>
            </p:nvSpPr>
            <p:spPr bwMode="auto">
              <a:xfrm flipV="1">
                <a:off x="2603" y="1213"/>
                <a:ext cx="799" cy="303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3166" name="Oval 231"/>
              <p:cNvSpPr>
                <a:spLocks noChangeAspect="1" noChangeArrowheads="1"/>
              </p:cNvSpPr>
              <p:nvPr/>
            </p:nvSpPr>
            <p:spPr bwMode="auto">
              <a:xfrm>
                <a:off x="2583" y="1496"/>
                <a:ext cx="34" cy="34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67" name="Line 261"/>
              <p:cNvSpPr>
                <a:spLocks noChangeAspect="1" noChangeShapeType="1"/>
              </p:cNvSpPr>
              <p:nvPr/>
            </p:nvSpPr>
            <p:spPr bwMode="auto">
              <a:xfrm>
                <a:off x="2341" y="1208"/>
                <a:ext cx="0" cy="1092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3168" name="Group 262"/>
              <p:cNvGrpSpPr>
                <a:grpSpLocks/>
              </p:cNvGrpSpPr>
              <p:nvPr/>
            </p:nvGrpSpPr>
            <p:grpSpPr bwMode="auto">
              <a:xfrm>
                <a:off x="2332" y="732"/>
                <a:ext cx="352" cy="400"/>
                <a:chOff x="1200" y="1488"/>
                <a:chExt cx="352" cy="400"/>
              </a:xfrm>
            </p:grpSpPr>
            <p:sp>
              <p:nvSpPr>
                <p:cNvPr id="3183" name="Text Box 26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m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3184" name="Text Box 264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3169" name="Group 276"/>
              <p:cNvGrpSpPr>
                <a:grpSpLocks/>
              </p:cNvGrpSpPr>
              <p:nvPr/>
            </p:nvGrpSpPr>
            <p:grpSpPr bwMode="auto">
              <a:xfrm>
                <a:off x="2361" y="2305"/>
                <a:ext cx="346" cy="404"/>
                <a:chOff x="2774" y="2166"/>
                <a:chExt cx="346" cy="404"/>
              </a:xfrm>
            </p:grpSpPr>
            <p:sp>
              <p:nvSpPr>
                <p:cNvPr id="3181" name="Text Box 26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2774" y="2166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m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3182" name="Text Box 267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2928" y="2282"/>
                  <a:ext cx="19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</a:p>
              </p:txBody>
            </p:sp>
          </p:grpSp>
          <p:sp>
            <p:nvSpPr>
              <p:cNvPr id="3170" name="Line 271"/>
              <p:cNvSpPr>
                <a:spLocks noChangeShapeType="1"/>
              </p:cNvSpPr>
              <p:nvPr/>
            </p:nvSpPr>
            <p:spPr bwMode="auto">
              <a:xfrm flipV="1">
                <a:off x="2340" y="895"/>
                <a:ext cx="828" cy="305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3171" name="Oval 274"/>
              <p:cNvSpPr>
                <a:spLocks noChangeAspect="1" noChangeArrowheads="1"/>
              </p:cNvSpPr>
              <p:nvPr/>
            </p:nvSpPr>
            <p:spPr bwMode="auto">
              <a:xfrm>
                <a:off x="2326" y="1190"/>
                <a:ext cx="34" cy="34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72" name="Freeform 297"/>
              <p:cNvSpPr>
                <a:spLocks/>
              </p:cNvSpPr>
              <p:nvPr/>
            </p:nvSpPr>
            <p:spPr bwMode="auto">
              <a:xfrm>
                <a:off x="3153" y="2289"/>
                <a:ext cx="249" cy="325"/>
              </a:xfrm>
              <a:custGeom>
                <a:avLst/>
                <a:gdLst>
                  <a:gd name="T0" fmla="*/ 0 w 211"/>
                  <a:gd name="T1" fmla="*/ 1426 h 152"/>
                  <a:gd name="T2" fmla="*/ 93 w 211"/>
                  <a:gd name="T3" fmla="*/ 1358 h 152"/>
                  <a:gd name="T4" fmla="*/ 153 w 211"/>
                  <a:gd name="T5" fmla="*/ 1176 h 152"/>
                  <a:gd name="T6" fmla="*/ 231 w 211"/>
                  <a:gd name="T7" fmla="*/ 823 h 152"/>
                  <a:gd name="T8" fmla="*/ 327 w 211"/>
                  <a:gd name="T9" fmla="*/ 393 h 152"/>
                  <a:gd name="T10" fmla="*/ 347 w 211"/>
                  <a:gd name="T11" fmla="*/ 0 h 15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w 211"/>
                  <a:gd name="T19" fmla="*/ 0 h 152"/>
                  <a:gd name="T20" fmla="*/ 211 w 211"/>
                  <a:gd name="T21" fmla="*/ 152 h 152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T18" t="T19" r="T20" b="T21"/>
                <a:pathLst>
                  <a:path w="211" h="152">
                    <a:moveTo>
                      <a:pt x="0" y="146"/>
                    </a:moveTo>
                    <a:cubicBezTo>
                      <a:pt x="21" y="152"/>
                      <a:pt x="38" y="144"/>
                      <a:pt x="57" y="139"/>
                    </a:cubicBezTo>
                    <a:cubicBezTo>
                      <a:pt x="68" y="132"/>
                      <a:pt x="80" y="124"/>
                      <a:pt x="93" y="120"/>
                    </a:cubicBezTo>
                    <a:cubicBezTo>
                      <a:pt x="98" y="112"/>
                      <a:pt x="132" y="87"/>
                      <a:pt x="141" y="84"/>
                    </a:cubicBezTo>
                    <a:cubicBezTo>
                      <a:pt x="152" y="61"/>
                      <a:pt x="179" y="54"/>
                      <a:pt x="199" y="40"/>
                    </a:cubicBezTo>
                    <a:cubicBezTo>
                      <a:pt x="202" y="28"/>
                      <a:pt x="201" y="4"/>
                      <a:pt x="211" y="0"/>
                    </a:cubicBezTo>
                  </a:path>
                </a:pathLst>
              </a:custGeom>
              <a:gradFill rotWithShape="1">
                <a:gsLst>
                  <a:gs pos="0">
                    <a:srgbClr val="D2AECE"/>
                  </a:gs>
                  <a:gs pos="100000">
                    <a:srgbClr val="C89CC3"/>
                  </a:gs>
                </a:gsLst>
                <a:lin ang="27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3173" name="Freeform 302"/>
              <p:cNvSpPr>
                <a:spLocks/>
              </p:cNvSpPr>
              <p:nvPr/>
            </p:nvSpPr>
            <p:spPr bwMode="auto">
              <a:xfrm>
                <a:off x="2345" y="1993"/>
                <a:ext cx="248" cy="313"/>
              </a:xfrm>
              <a:custGeom>
                <a:avLst/>
                <a:gdLst>
                  <a:gd name="T0" fmla="*/ 0 w 200"/>
                  <a:gd name="T1" fmla="*/ 1169 h 162"/>
                  <a:gd name="T2" fmla="*/ 50 w 200"/>
                  <a:gd name="T3" fmla="*/ 798 h 162"/>
                  <a:gd name="T4" fmla="*/ 66 w 200"/>
                  <a:gd name="T5" fmla="*/ 736 h 162"/>
                  <a:gd name="T6" fmla="*/ 78 w 200"/>
                  <a:gd name="T7" fmla="*/ 705 h 162"/>
                  <a:gd name="T8" fmla="*/ 92 w 200"/>
                  <a:gd name="T9" fmla="*/ 665 h 162"/>
                  <a:gd name="T10" fmla="*/ 120 w 200"/>
                  <a:gd name="T11" fmla="*/ 578 h 162"/>
                  <a:gd name="T12" fmla="*/ 135 w 200"/>
                  <a:gd name="T13" fmla="*/ 533 h 162"/>
                  <a:gd name="T14" fmla="*/ 172 w 200"/>
                  <a:gd name="T15" fmla="*/ 361 h 162"/>
                  <a:gd name="T16" fmla="*/ 217 w 200"/>
                  <a:gd name="T17" fmla="*/ 85 h 162"/>
                  <a:gd name="T18" fmla="*/ 325 w 200"/>
                  <a:gd name="T19" fmla="*/ 79 h 162"/>
                  <a:gd name="T20" fmla="*/ 331 w 200"/>
                  <a:gd name="T21" fmla="*/ 71 h 162"/>
                  <a:gd name="T22" fmla="*/ 379 w 200"/>
                  <a:gd name="T23" fmla="*/ 29 h 162"/>
                  <a:gd name="T24" fmla="*/ 372 w 200"/>
                  <a:gd name="T25" fmla="*/ 37 h 162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w 200"/>
                  <a:gd name="T40" fmla="*/ 0 h 162"/>
                  <a:gd name="T41" fmla="*/ 200 w 200"/>
                  <a:gd name="T42" fmla="*/ 162 h 162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T39" t="T40" r="T41" b="T42"/>
                <a:pathLst>
                  <a:path w="200" h="162">
                    <a:moveTo>
                      <a:pt x="0" y="162"/>
                    </a:moveTo>
                    <a:cubicBezTo>
                      <a:pt x="1" y="127"/>
                      <a:pt x="1" y="128"/>
                      <a:pt x="26" y="111"/>
                    </a:cubicBezTo>
                    <a:cubicBezTo>
                      <a:pt x="27" y="107"/>
                      <a:pt x="32" y="105"/>
                      <a:pt x="35" y="102"/>
                    </a:cubicBezTo>
                    <a:cubicBezTo>
                      <a:pt x="37" y="100"/>
                      <a:pt x="41" y="98"/>
                      <a:pt x="41" y="98"/>
                    </a:cubicBezTo>
                    <a:cubicBezTo>
                      <a:pt x="42" y="94"/>
                      <a:pt x="44" y="94"/>
                      <a:pt x="48" y="92"/>
                    </a:cubicBezTo>
                    <a:cubicBezTo>
                      <a:pt x="50" y="86"/>
                      <a:pt x="58" y="83"/>
                      <a:pt x="63" y="80"/>
                    </a:cubicBezTo>
                    <a:cubicBezTo>
                      <a:pt x="65" y="77"/>
                      <a:pt x="67" y="75"/>
                      <a:pt x="71" y="74"/>
                    </a:cubicBezTo>
                    <a:cubicBezTo>
                      <a:pt x="76" y="66"/>
                      <a:pt x="83" y="57"/>
                      <a:pt x="90" y="50"/>
                    </a:cubicBezTo>
                    <a:cubicBezTo>
                      <a:pt x="93" y="40"/>
                      <a:pt x="100" y="12"/>
                      <a:pt x="114" y="12"/>
                    </a:cubicBezTo>
                    <a:cubicBezTo>
                      <a:pt x="133" y="12"/>
                      <a:pt x="151" y="11"/>
                      <a:pt x="170" y="11"/>
                    </a:cubicBezTo>
                    <a:cubicBezTo>
                      <a:pt x="171" y="11"/>
                      <a:pt x="173" y="10"/>
                      <a:pt x="173" y="10"/>
                    </a:cubicBezTo>
                    <a:cubicBezTo>
                      <a:pt x="184" y="5"/>
                      <a:pt x="188" y="0"/>
                      <a:pt x="199" y="4"/>
                    </a:cubicBezTo>
                    <a:cubicBezTo>
                      <a:pt x="200" y="4"/>
                      <a:pt x="195" y="5"/>
                      <a:pt x="195" y="5"/>
                    </a:cubicBezTo>
                  </a:path>
                </a:pathLst>
              </a:custGeom>
              <a:gradFill rotWithShape="1">
                <a:gsLst>
                  <a:gs pos="0">
                    <a:srgbClr val="D2AEC8"/>
                  </a:gs>
                  <a:gs pos="100000">
                    <a:srgbClr val="CCA4C7"/>
                  </a:gs>
                </a:gsLst>
                <a:lin ang="2700000" scaled="1"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3174" name="Group 221"/>
              <p:cNvGrpSpPr>
                <a:grpSpLocks/>
              </p:cNvGrpSpPr>
              <p:nvPr/>
            </p:nvGrpSpPr>
            <p:grpSpPr bwMode="auto">
              <a:xfrm>
                <a:off x="2957" y="2152"/>
                <a:ext cx="327" cy="371"/>
                <a:chOff x="4766" y="2225"/>
                <a:chExt cx="327" cy="371"/>
              </a:xfrm>
            </p:grpSpPr>
            <p:sp>
              <p:nvSpPr>
                <p:cNvPr id="3179" name="Rectangle 222"/>
                <p:cNvSpPr>
                  <a:spLocks noChangeArrowheads="1"/>
                </p:cNvSpPr>
                <p:nvPr/>
              </p:nvSpPr>
              <p:spPr bwMode="auto">
                <a:xfrm>
                  <a:off x="4766" y="2225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3180" name="Text Box 22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901" y="2365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3175" name="Line 272"/>
              <p:cNvSpPr>
                <a:spLocks noChangeShapeType="1"/>
              </p:cNvSpPr>
              <p:nvPr/>
            </p:nvSpPr>
            <p:spPr bwMode="auto">
              <a:xfrm>
                <a:off x="2333" y="2306"/>
                <a:ext cx="822" cy="304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3176" name="Line 229"/>
              <p:cNvSpPr>
                <a:spLocks noChangeShapeType="1"/>
              </p:cNvSpPr>
              <p:nvPr/>
            </p:nvSpPr>
            <p:spPr bwMode="auto">
              <a:xfrm>
                <a:off x="2594" y="1996"/>
                <a:ext cx="803" cy="295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3177" name="Oval 230"/>
              <p:cNvSpPr>
                <a:spLocks noChangeAspect="1" noChangeArrowheads="1"/>
              </p:cNvSpPr>
              <p:nvPr/>
            </p:nvSpPr>
            <p:spPr bwMode="auto">
              <a:xfrm>
                <a:off x="2580" y="1977"/>
                <a:ext cx="34" cy="34"/>
              </a:xfrm>
              <a:prstGeom prst="ellipse">
                <a:avLst/>
              </a:prstGeom>
              <a:solidFill>
                <a:srgbClr val="FF66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3178" name="Oval 273"/>
              <p:cNvSpPr>
                <a:spLocks noChangeAspect="1" noChangeArrowheads="1"/>
              </p:cNvSpPr>
              <p:nvPr/>
            </p:nvSpPr>
            <p:spPr bwMode="auto">
              <a:xfrm>
                <a:off x="2319" y="2288"/>
                <a:ext cx="34" cy="34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4419" name="Text Box 323"/>
            <p:cNvSpPr txBox="1">
              <a:spLocks noChangeArrowheads="1"/>
            </p:cNvSpPr>
            <p:nvPr/>
          </p:nvSpPr>
          <p:spPr bwMode="auto">
            <a:xfrm>
              <a:off x="2337" y="565"/>
              <a:ext cx="223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24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4</a:t>
              </a:r>
            </a:p>
          </p:txBody>
        </p:sp>
      </p:grpSp>
      <p:grpSp>
        <p:nvGrpSpPr>
          <p:cNvPr id="19" name="Group 376"/>
          <p:cNvGrpSpPr>
            <a:grpSpLocks/>
          </p:cNvGrpSpPr>
          <p:nvPr/>
        </p:nvGrpSpPr>
        <p:grpSpPr bwMode="auto">
          <a:xfrm>
            <a:off x="5037138" y="911225"/>
            <a:ext cx="1943100" cy="4181475"/>
            <a:chOff x="3173" y="574"/>
            <a:chExt cx="1224" cy="2634"/>
          </a:xfrm>
        </p:grpSpPr>
        <p:grpSp>
          <p:nvGrpSpPr>
            <p:cNvPr id="3119" name="Group 289"/>
            <p:cNvGrpSpPr>
              <a:grpSpLocks/>
            </p:cNvGrpSpPr>
            <p:nvPr/>
          </p:nvGrpSpPr>
          <p:grpSpPr bwMode="auto">
            <a:xfrm>
              <a:off x="3832" y="607"/>
              <a:ext cx="319" cy="373"/>
              <a:chOff x="2765" y="707"/>
              <a:chExt cx="319" cy="373"/>
            </a:xfrm>
          </p:grpSpPr>
          <p:sp>
            <p:nvSpPr>
              <p:cNvPr id="3154" name="Text Box 290"/>
              <p:cNvSpPr txBox="1">
                <a:spLocks noChangeAspect="1" noChangeArrowheads="1"/>
              </p:cNvSpPr>
              <p:nvPr/>
            </p:nvSpPr>
            <p:spPr bwMode="auto">
              <a:xfrm>
                <a:off x="2765" y="707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C42500"/>
                    </a:solidFill>
                    <a:latin typeface="GOST type B" pitchFamily="34" charset="0"/>
                  </a:rPr>
                  <a:t>n</a:t>
                </a:r>
                <a:endParaRPr lang="ru-RU" sz="3200" b="1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3155" name="Text Box 291"/>
              <p:cNvSpPr txBox="1">
                <a:spLocks noChangeAspect="1" noChangeArrowheads="1"/>
              </p:cNvSpPr>
              <p:nvPr/>
            </p:nvSpPr>
            <p:spPr bwMode="auto">
              <a:xfrm>
                <a:off x="2892" y="849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3120" name="Group 375"/>
            <p:cNvGrpSpPr>
              <a:grpSpLocks/>
            </p:cNvGrpSpPr>
            <p:nvPr/>
          </p:nvGrpSpPr>
          <p:grpSpPr bwMode="auto">
            <a:xfrm>
              <a:off x="3173" y="574"/>
              <a:ext cx="1224" cy="2634"/>
              <a:chOff x="3173" y="574"/>
              <a:chExt cx="1224" cy="2634"/>
            </a:xfrm>
          </p:grpSpPr>
          <p:sp>
            <p:nvSpPr>
              <p:cNvPr id="4352" name="Rectangle 256"/>
              <p:cNvSpPr>
                <a:spLocks noChangeArrowheads="1"/>
              </p:cNvSpPr>
              <p:nvPr/>
            </p:nvSpPr>
            <p:spPr bwMode="auto">
              <a:xfrm>
                <a:off x="3359" y="2843"/>
                <a:ext cx="981" cy="36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>
                  <a:defRPr/>
                </a:pPr>
                <a:r>
                  <a:rPr lang="ru-RU" sz="3200" b="1">
                    <a:solidFill>
                      <a:srgbClr val="C42500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sym typeface="Symbol" pitchFamily="18" charset="2"/>
                  </a:rPr>
                  <a:t></a:t>
                </a:r>
                <a:r>
                  <a:rPr lang="ru-RU" sz="3200" b="1">
                    <a:solidFill>
                      <a:srgbClr val="C42500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GOST type B" pitchFamily="34" charset="0"/>
                    <a:sym typeface="Symbol" pitchFamily="18" charset="2"/>
                  </a:rPr>
                  <a:t>(</a:t>
                </a:r>
                <a:r>
                  <a:rPr lang="en-US" sz="3200" b="1">
                    <a:solidFill>
                      <a:srgbClr val="C42500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GOST type B" pitchFamily="34" charset="0"/>
                    <a:sym typeface="Symbol" pitchFamily="18" charset="2"/>
                  </a:rPr>
                  <a:t>n</a:t>
                </a:r>
                <a:r>
                  <a:rPr lang="ru-RU">
                    <a:solidFill>
                      <a:srgbClr val="C42500"/>
                    </a:solidFill>
                    <a:sym typeface="Symbol" pitchFamily="18" charset="2"/>
                  </a:rPr>
                  <a:t> </a:t>
                </a:r>
                <a:r>
                  <a:rPr lang="ru-RU" sz="2800" b="1">
                    <a:solidFill>
                      <a:srgbClr val="C42500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sym typeface="Symbol" pitchFamily="18" charset="2"/>
                  </a:rPr>
                  <a:t></a:t>
                </a:r>
                <a:r>
                  <a:rPr lang="ru-RU" sz="2800" b="1">
                    <a:solidFill>
                      <a:srgbClr val="C42500"/>
                    </a:solidFill>
                    <a:sym typeface="Symbol" pitchFamily="18" charset="2"/>
                  </a:rPr>
                  <a:t> </a:t>
                </a:r>
                <a:r>
                  <a:rPr lang="en-US" sz="3200" b="1">
                    <a:solidFill>
                      <a:srgbClr val="C42500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GOST type B" pitchFamily="34" charset="0"/>
                    <a:sym typeface="Symbol" pitchFamily="18" charset="2"/>
                  </a:rPr>
                  <a:t>m)</a:t>
                </a:r>
                <a:endPara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endParaRPr>
              </a:p>
            </p:txBody>
          </p:sp>
          <p:grpSp>
            <p:nvGrpSpPr>
              <p:cNvPr id="3122" name="Group 374"/>
              <p:cNvGrpSpPr>
                <a:grpSpLocks/>
              </p:cNvGrpSpPr>
              <p:nvPr/>
            </p:nvGrpSpPr>
            <p:grpSpPr bwMode="auto">
              <a:xfrm>
                <a:off x="3243" y="883"/>
                <a:ext cx="1154" cy="2006"/>
                <a:chOff x="3243" y="773"/>
                <a:chExt cx="1154" cy="2006"/>
              </a:xfrm>
            </p:grpSpPr>
            <p:sp>
              <p:nvSpPr>
                <p:cNvPr id="3124" name="Freeform 317"/>
                <p:cNvSpPr>
                  <a:spLocks/>
                </p:cNvSpPr>
                <p:nvPr/>
              </p:nvSpPr>
              <p:spPr bwMode="auto">
                <a:xfrm>
                  <a:off x="3755" y="2332"/>
                  <a:ext cx="596" cy="285"/>
                </a:xfrm>
                <a:custGeom>
                  <a:avLst/>
                  <a:gdLst>
                    <a:gd name="T0" fmla="*/ 483 w 596"/>
                    <a:gd name="T1" fmla="*/ 0 h 285"/>
                    <a:gd name="T2" fmla="*/ 531 w 596"/>
                    <a:gd name="T3" fmla="*/ 3 h 285"/>
                    <a:gd name="T4" fmla="*/ 554 w 596"/>
                    <a:gd name="T5" fmla="*/ 22 h 285"/>
                    <a:gd name="T6" fmla="*/ 589 w 596"/>
                    <a:gd name="T7" fmla="*/ 45 h 285"/>
                    <a:gd name="T8" fmla="*/ 547 w 596"/>
                    <a:gd name="T9" fmla="*/ 118 h 285"/>
                    <a:gd name="T10" fmla="*/ 531 w 596"/>
                    <a:gd name="T11" fmla="*/ 144 h 285"/>
                    <a:gd name="T12" fmla="*/ 544 w 596"/>
                    <a:gd name="T13" fmla="*/ 202 h 285"/>
                    <a:gd name="T14" fmla="*/ 512 w 596"/>
                    <a:gd name="T15" fmla="*/ 250 h 285"/>
                    <a:gd name="T16" fmla="*/ 419 w 596"/>
                    <a:gd name="T17" fmla="*/ 278 h 285"/>
                    <a:gd name="T18" fmla="*/ 394 w 596"/>
                    <a:gd name="T19" fmla="*/ 285 h 285"/>
                    <a:gd name="T20" fmla="*/ 0 w 596"/>
                    <a:gd name="T21" fmla="*/ 64 h 285"/>
                    <a:gd name="T22" fmla="*/ 483 w 596"/>
                    <a:gd name="T23" fmla="*/ 0 h 285"/>
                    <a:gd name="T24" fmla="*/ 0 60000 65536"/>
                    <a:gd name="T25" fmla="*/ 0 60000 65536"/>
                    <a:gd name="T26" fmla="*/ 0 60000 65536"/>
                    <a:gd name="T27" fmla="*/ 0 60000 65536"/>
                    <a:gd name="T28" fmla="*/ 0 60000 65536"/>
                    <a:gd name="T29" fmla="*/ 0 60000 65536"/>
                    <a:gd name="T30" fmla="*/ 0 60000 65536"/>
                    <a:gd name="T31" fmla="*/ 0 60000 65536"/>
                    <a:gd name="T32" fmla="*/ 0 60000 65536"/>
                    <a:gd name="T33" fmla="*/ 0 60000 65536"/>
                    <a:gd name="T34" fmla="*/ 0 60000 65536"/>
                    <a:gd name="T35" fmla="*/ 0 60000 65536"/>
                    <a:gd name="T36" fmla="*/ 0 w 596"/>
                    <a:gd name="T37" fmla="*/ 0 h 285"/>
                    <a:gd name="T38" fmla="*/ 596 w 596"/>
                    <a:gd name="T39" fmla="*/ 285 h 285"/>
                  </a:gdLst>
                  <a:ahLst/>
                  <a:cxnLst>
                    <a:cxn ang="T24">
                      <a:pos x="T0" y="T1"/>
                    </a:cxn>
                    <a:cxn ang="T25">
                      <a:pos x="T2" y="T3"/>
                    </a:cxn>
                    <a:cxn ang="T26">
                      <a:pos x="T4" y="T5"/>
                    </a:cxn>
                    <a:cxn ang="T27">
                      <a:pos x="T6" y="T7"/>
                    </a:cxn>
                    <a:cxn ang="T28">
                      <a:pos x="T8" y="T9"/>
                    </a:cxn>
                    <a:cxn ang="T29">
                      <a:pos x="T10" y="T11"/>
                    </a:cxn>
                    <a:cxn ang="T30">
                      <a:pos x="T12" y="T13"/>
                    </a:cxn>
                    <a:cxn ang="T31">
                      <a:pos x="T14" y="T15"/>
                    </a:cxn>
                    <a:cxn ang="T32">
                      <a:pos x="T16" y="T17"/>
                    </a:cxn>
                    <a:cxn ang="T33">
                      <a:pos x="T18" y="T19"/>
                    </a:cxn>
                    <a:cxn ang="T34">
                      <a:pos x="T20" y="T21"/>
                    </a:cxn>
                    <a:cxn ang="T35">
                      <a:pos x="T22" y="T23"/>
                    </a:cxn>
                  </a:cxnLst>
                  <a:rect l="T36" t="T37" r="T38" b="T39"/>
                  <a:pathLst>
                    <a:path w="596" h="285">
                      <a:moveTo>
                        <a:pt x="483" y="0"/>
                      </a:moveTo>
                      <a:cubicBezTo>
                        <a:pt x="499" y="1"/>
                        <a:pt x="515" y="0"/>
                        <a:pt x="531" y="3"/>
                      </a:cubicBezTo>
                      <a:cubicBezTo>
                        <a:pt x="538" y="4"/>
                        <a:pt x="545" y="19"/>
                        <a:pt x="554" y="22"/>
                      </a:cubicBezTo>
                      <a:cubicBezTo>
                        <a:pt x="567" y="27"/>
                        <a:pt x="589" y="45"/>
                        <a:pt x="589" y="45"/>
                      </a:cubicBezTo>
                      <a:cubicBezTo>
                        <a:pt x="586" y="100"/>
                        <a:pt x="596" y="112"/>
                        <a:pt x="547" y="118"/>
                      </a:cubicBezTo>
                      <a:cubicBezTo>
                        <a:pt x="540" y="126"/>
                        <a:pt x="535" y="134"/>
                        <a:pt x="531" y="144"/>
                      </a:cubicBezTo>
                      <a:cubicBezTo>
                        <a:pt x="534" y="177"/>
                        <a:pt x="537" y="177"/>
                        <a:pt x="544" y="202"/>
                      </a:cubicBezTo>
                      <a:cubicBezTo>
                        <a:pt x="529" y="246"/>
                        <a:pt x="561" y="243"/>
                        <a:pt x="512" y="250"/>
                      </a:cubicBezTo>
                      <a:cubicBezTo>
                        <a:pt x="482" y="270"/>
                        <a:pt x="455" y="275"/>
                        <a:pt x="419" y="278"/>
                      </a:cubicBezTo>
                      <a:cubicBezTo>
                        <a:pt x="396" y="285"/>
                        <a:pt x="405" y="285"/>
                        <a:pt x="394" y="285"/>
                      </a:cubicBezTo>
                      <a:lnTo>
                        <a:pt x="0" y="64"/>
                      </a:lnTo>
                      <a:lnTo>
                        <a:pt x="483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EDC1E8"/>
                    </a:gs>
                    <a:gs pos="100000">
                      <a:srgbClr val="C89CC3"/>
                    </a:gs>
                  </a:gsLst>
                  <a:path path="rect">
                    <a:fillToRect l="50000" t="50000" r="50000" b="50000"/>
                  </a:path>
                </a:gra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125" name="Freeform 316"/>
                <p:cNvSpPr>
                  <a:spLocks/>
                </p:cNvSpPr>
                <p:nvPr/>
              </p:nvSpPr>
              <p:spPr bwMode="auto">
                <a:xfrm>
                  <a:off x="3758" y="886"/>
                  <a:ext cx="639" cy="420"/>
                </a:xfrm>
                <a:custGeom>
                  <a:avLst/>
                  <a:gdLst>
                    <a:gd name="T0" fmla="*/ 396 w 639"/>
                    <a:gd name="T1" fmla="*/ 1 h 420"/>
                    <a:gd name="T2" fmla="*/ 455 w 639"/>
                    <a:gd name="T3" fmla="*/ 4 h 420"/>
                    <a:gd name="T4" fmla="*/ 477 w 639"/>
                    <a:gd name="T5" fmla="*/ 12 h 420"/>
                    <a:gd name="T6" fmla="*/ 538 w 639"/>
                    <a:gd name="T7" fmla="*/ 20 h 420"/>
                    <a:gd name="T8" fmla="*/ 604 w 639"/>
                    <a:gd name="T9" fmla="*/ 68 h 420"/>
                    <a:gd name="T10" fmla="*/ 615 w 639"/>
                    <a:gd name="T11" fmla="*/ 97 h 420"/>
                    <a:gd name="T12" fmla="*/ 629 w 639"/>
                    <a:gd name="T13" fmla="*/ 120 h 420"/>
                    <a:gd name="T14" fmla="*/ 637 w 639"/>
                    <a:gd name="T15" fmla="*/ 145 h 420"/>
                    <a:gd name="T16" fmla="*/ 629 w 639"/>
                    <a:gd name="T17" fmla="*/ 208 h 420"/>
                    <a:gd name="T18" fmla="*/ 621 w 639"/>
                    <a:gd name="T19" fmla="*/ 256 h 420"/>
                    <a:gd name="T20" fmla="*/ 626 w 639"/>
                    <a:gd name="T21" fmla="*/ 326 h 420"/>
                    <a:gd name="T22" fmla="*/ 605 w 639"/>
                    <a:gd name="T23" fmla="*/ 380 h 420"/>
                    <a:gd name="T24" fmla="*/ 578 w 639"/>
                    <a:gd name="T25" fmla="*/ 404 h 420"/>
                    <a:gd name="T26" fmla="*/ 557 w 639"/>
                    <a:gd name="T27" fmla="*/ 412 h 420"/>
                    <a:gd name="T28" fmla="*/ 544 w 639"/>
                    <a:gd name="T29" fmla="*/ 420 h 420"/>
                    <a:gd name="T30" fmla="*/ 496 w 639"/>
                    <a:gd name="T31" fmla="*/ 416 h 420"/>
                    <a:gd name="T32" fmla="*/ 487 w 639"/>
                    <a:gd name="T33" fmla="*/ 414 h 420"/>
                    <a:gd name="T34" fmla="*/ 0 w 639"/>
                    <a:gd name="T35" fmla="*/ 308 h 420"/>
                    <a:gd name="T36" fmla="*/ 396 w 639"/>
                    <a:gd name="T37" fmla="*/ 1 h 420"/>
                    <a:gd name="T38" fmla="*/ 0 60000 65536"/>
                    <a:gd name="T39" fmla="*/ 0 60000 65536"/>
                    <a:gd name="T40" fmla="*/ 0 60000 65536"/>
                    <a:gd name="T41" fmla="*/ 0 60000 65536"/>
                    <a:gd name="T42" fmla="*/ 0 60000 65536"/>
                    <a:gd name="T43" fmla="*/ 0 60000 65536"/>
                    <a:gd name="T44" fmla="*/ 0 60000 65536"/>
                    <a:gd name="T45" fmla="*/ 0 60000 65536"/>
                    <a:gd name="T46" fmla="*/ 0 60000 65536"/>
                    <a:gd name="T47" fmla="*/ 0 60000 65536"/>
                    <a:gd name="T48" fmla="*/ 0 60000 65536"/>
                    <a:gd name="T49" fmla="*/ 0 60000 65536"/>
                    <a:gd name="T50" fmla="*/ 0 60000 65536"/>
                    <a:gd name="T51" fmla="*/ 0 60000 65536"/>
                    <a:gd name="T52" fmla="*/ 0 60000 65536"/>
                    <a:gd name="T53" fmla="*/ 0 60000 65536"/>
                    <a:gd name="T54" fmla="*/ 0 60000 65536"/>
                    <a:gd name="T55" fmla="*/ 0 60000 65536"/>
                    <a:gd name="T56" fmla="*/ 0 60000 65536"/>
                    <a:gd name="T57" fmla="*/ 0 w 639"/>
                    <a:gd name="T58" fmla="*/ 0 h 420"/>
                    <a:gd name="T59" fmla="*/ 639 w 639"/>
                    <a:gd name="T60" fmla="*/ 420 h 420"/>
                  </a:gdLst>
                  <a:ahLst/>
                  <a:cxnLst>
                    <a:cxn ang="T38">
                      <a:pos x="T0" y="T1"/>
                    </a:cxn>
                    <a:cxn ang="T39">
                      <a:pos x="T2" y="T3"/>
                    </a:cxn>
                    <a:cxn ang="T40">
                      <a:pos x="T4" y="T5"/>
                    </a:cxn>
                    <a:cxn ang="T41">
                      <a:pos x="T6" y="T7"/>
                    </a:cxn>
                    <a:cxn ang="T42">
                      <a:pos x="T8" y="T9"/>
                    </a:cxn>
                    <a:cxn ang="T43">
                      <a:pos x="T10" y="T11"/>
                    </a:cxn>
                    <a:cxn ang="T44">
                      <a:pos x="T12" y="T13"/>
                    </a:cxn>
                    <a:cxn ang="T45">
                      <a:pos x="T14" y="T15"/>
                    </a:cxn>
                    <a:cxn ang="T46">
                      <a:pos x="T16" y="T17"/>
                    </a:cxn>
                    <a:cxn ang="T47">
                      <a:pos x="T18" y="T19"/>
                    </a:cxn>
                    <a:cxn ang="T48">
                      <a:pos x="T20" y="T21"/>
                    </a:cxn>
                    <a:cxn ang="T49">
                      <a:pos x="T22" y="T23"/>
                    </a:cxn>
                    <a:cxn ang="T50">
                      <a:pos x="T24" y="T25"/>
                    </a:cxn>
                    <a:cxn ang="T51">
                      <a:pos x="T26" y="T27"/>
                    </a:cxn>
                    <a:cxn ang="T52">
                      <a:pos x="T28" y="T29"/>
                    </a:cxn>
                    <a:cxn ang="T53">
                      <a:pos x="T30" y="T31"/>
                    </a:cxn>
                    <a:cxn ang="T54">
                      <a:pos x="T32" y="T33"/>
                    </a:cxn>
                    <a:cxn ang="T55">
                      <a:pos x="T34" y="T35"/>
                    </a:cxn>
                    <a:cxn ang="T56">
                      <a:pos x="T36" y="T37"/>
                    </a:cxn>
                  </a:cxnLst>
                  <a:rect l="T57" t="T58" r="T59" b="T60"/>
                  <a:pathLst>
                    <a:path w="639" h="420">
                      <a:moveTo>
                        <a:pt x="396" y="1"/>
                      </a:moveTo>
                      <a:cubicBezTo>
                        <a:pt x="416" y="2"/>
                        <a:pt x="436" y="0"/>
                        <a:pt x="455" y="4"/>
                      </a:cubicBezTo>
                      <a:cubicBezTo>
                        <a:pt x="463" y="6"/>
                        <a:pt x="469" y="11"/>
                        <a:pt x="477" y="12"/>
                      </a:cubicBezTo>
                      <a:cubicBezTo>
                        <a:pt x="506" y="23"/>
                        <a:pt x="487" y="19"/>
                        <a:pt x="538" y="20"/>
                      </a:cubicBezTo>
                      <a:cubicBezTo>
                        <a:pt x="565" y="27"/>
                        <a:pt x="591" y="42"/>
                        <a:pt x="604" y="68"/>
                      </a:cubicBezTo>
                      <a:cubicBezTo>
                        <a:pt x="606" y="79"/>
                        <a:pt x="609" y="87"/>
                        <a:pt x="615" y="97"/>
                      </a:cubicBezTo>
                      <a:cubicBezTo>
                        <a:pt x="616" y="107"/>
                        <a:pt x="624" y="111"/>
                        <a:pt x="629" y="120"/>
                      </a:cubicBezTo>
                      <a:cubicBezTo>
                        <a:pt x="633" y="127"/>
                        <a:pt x="635" y="137"/>
                        <a:pt x="637" y="145"/>
                      </a:cubicBezTo>
                      <a:cubicBezTo>
                        <a:pt x="637" y="165"/>
                        <a:pt x="639" y="189"/>
                        <a:pt x="629" y="208"/>
                      </a:cubicBezTo>
                      <a:cubicBezTo>
                        <a:pt x="626" y="224"/>
                        <a:pt x="623" y="240"/>
                        <a:pt x="621" y="256"/>
                      </a:cubicBezTo>
                      <a:cubicBezTo>
                        <a:pt x="620" y="280"/>
                        <a:pt x="618" y="303"/>
                        <a:pt x="626" y="326"/>
                      </a:cubicBezTo>
                      <a:cubicBezTo>
                        <a:pt x="623" y="359"/>
                        <a:pt x="617" y="355"/>
                        <a:pt x="605" y="380"/>
                      </a:cubicBezTo>
                      <a:cubicBezTo>
                        <a:pt x="602" y="393"/>
                        <a:pt x="591" y="402"/>
                        <a:pt x="578" y="404"/>
                      </a:cubicBezTo>
                      <a:cubicBezTo>
                        <a:pt x="571" y="409"/>
                        <a:pt x="565" y="410"/>
                        <a:pt x="557" y="412"/>
                      </a:cubicBezTo>
                      <a:cubicBezTo>
                        <a:pt x="552" y="413"/>
                        <a:pt x="544" y="420"/>
                        <a:pt x="544" y="420"/>
                      </a:cubicBezTo>
                      <a:cubicBezTo>
                        <a:pt x="510" y="419"/>
                        <a:pt x="516" y="420"/>
                        <a:pt x="496" y="416"/>
                      </a:cubicBezTo>
                      <a:cubicBezTo>
                        <a:pt x="491" y="409"/>
                        <a:pt x="494" y="414"/>
                        <a:pt x="487" y="414"/>
                      </a:cubicBezTo>
                      <a:lnTo>
                        <a:pt x="0" y="308"/>
                      </a:lnTo>
                      <a:lnTo>
                        <a:pt x="396" y="1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EDC1E8">
                        <a:alpha val="68999"/>
                      </a:srgbClr>
                    </a:gs>
                    <a:gs pos="100000">
                      <a:srgbClr val="C89CC3"/>
                    </a:gs>
                  </a:gsLst>
                  <a:path path="rect">
                    <a:fillToRect t="100000" r="100000"/>
                  </a:path>
                </a:gra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126" name="Line 234"/>
                <p:cNvSpPr>
                  <a:spLocks noChangeAspect="1" noChangeShapeType="1"/>
                </p:cNvSpPr>
                <p:nvPr/>
              </p:nvSpPr>
              <p:spPr bwMode="auto">
                <a:xfrm>
                  <a:off x="3279" y="1090"/>
                  <a:ext cx="0" cy="1361"/>
                </a:xfrm>
                <a:prstGeom prst="line">
                  <a:avLst/>
                </a:prstGeom>
                <a:noFill/>
                <a:ln w="190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3127" name="Group 240"/>
                <p:cNvGrpSpPr>
                  <a:grpSpLocks/>
                </p:cNvGrpSpPr>
                <p:nvPr/>
              </p:nvGrpSpPr>
              <p:grpSpPr bwMode="auto">
                <a:xfrm>
                  <a:off x="3243" y="773"/>
                  <a:ext cx="352" cy="400"/>
                  <a:chOff x="1200" y="1488"/>
                  <a:chExt cx="352" cy="400"/>
                </a:xfrm>
              </p:grpSpPr>
              <p:sp>
                <p:nvSpPr>
                  <p:cNvPr id="3152" name="Text Box 241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m</a:t>
                    </a:r>
                    <a:endParaRPr lang="ru-RU" sz="3200" b="1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  <p:sp>
                <p:nvSpPr>
                  <p:cNvPr id="3153" name="Text Box 242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3128" name="Group 247"/>
                <p:cNvGrpSpPr>
                  <a:grpSpLocks/>
                </p:cNvGrpSpPr>
                <p:nvPr/>
              </p:nvGrpSpPr>
              <p:grpSpPr bwMode="auto">
                <a:xfrm>
                  <a:off x="3311" y="2316"/>
                  <a:ext cx="322" cy="404"/>
                  <a:chOff x="968" y="1826"/>
                  <a:chExt cx="322" cy="404"/>
                </a:xfrm>
              </p:grpSpPr>
              <p:sp>
                <p:nvSpPr>
                  <p:cNvPr id="3150" name="Text Box 248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968" y="1826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m</a:t>
                    </a:r>
                    <a:endParaRPr lang="ru-RU" sz="3200" b="1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  <p:sp>
                <p:nvSpPr>
                  <p:cNvPr id="3151" name="Text Box 249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098" y="1942"/>
                    <a:ext cx="192" cy="28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400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</a:p>
                </p:txBody>
              </p:sp>
            </p:grpSp>
            <p:grpSp>
              <p:nvGrpSpPr>
                <p:cNvPr id="3129" name="Group 253"/>
                <p:cNvGrpSpPr>
                  <a:grpSpLocks/>
                </p:cNvGrpSpPr>
                <p:nvPr/>
              </p:nvGrpSpPr>
              <p:grpSpPr bwMode="auto">
                <a:xfrm>
                  <a:off x="4050" y="927"/>
                  <a:ext cx="347" cy="343"/>
                  <a:chOff x="4287" y="1544"/>
                  <a:chExt cx="347" cy="343"/>
                </a:xfrm>
              </p:grpSpPr>
              <p:sp>
                <p:nvSpPr>
                  <p:cNvPr id="3148" name="Rectangle 254"/>
                  <p:cNvSpPr>
                    <a:spLocks noChangeArrowheads="1"/>
                  </p:cNvSpPr>
                  <p:nvPr/>
                </p:nvSpPr>
                <p:spPr bwMode="auto">
                  <a:xfrm>
                    <a:off x="4287" y="1544"/>
                    <a:ext cx="249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 anchor="ctr">
                    <a:spAutoFit/>
                  </a:bodyPr>
                  <a:lstStyle/>
                  <a:p>
                    <a:r>
                      <a:rPr lang="ru-RU" sz="2800" b="1" i="1">
                        <a:solidFill>
                          <a:srgbClr val="C42500"/>
                        </a:solidFill>
                        <a:latin typeface="GOST type B" pitchFamily="34" charset="0"/>
                        <a:sym typeface="Symbol" pitchFamily="18" charset="2"/>
                      </a:rPr>
                      <a:t></a:t>
                    </a:r>
                  </a:p>
                </p:txBody>
              </p:sp>
              <p:sp>
                <p:nvSpPr>
                  <p:cNvPr id="3149" name="Text Box 255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442" y="1656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3130" name="Line 257"/>
                <p:cNvSpPr>
                  <a:spLocks noChangeShapeType="1"/>
                </p:cNvSpPr>
                <p:nvPr/>
              </p:nvSpPr>
              <p:spPr bwMode="auto">
                <a:xfrm>
                  <a:off x="3279" y="1094"/>
                  <a:ext cx="970" cy="209"/>
                </a:xfrm>
                <a:prstGeom prst="line">
                  <a:avLst/>
                </a:prstGeom>
                <a:noFill/>
                <a:ln w="317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131" name="Line 258"/>
                <p:cNvSpPr>
                  <a:spLocks noChangeShapeType="1"/>
                </p:cNvSpPr>
                <p:nvPr/>
              </p:nvSpPr>
              <p:spPr bwMode="auto">
                <a:xfrm flipV="1">
                  <a:off x="3270" y="2329"/>
                  <a:ext cx="970" cy="134"/>
                </a:xfrm>
                <a:prstGeom prst="line">
                  <a:avLst/>
                </a:prstGeom>
                <a:noFill/>
                <a:ln w="317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132" name="Oval 259"/>
                <p:cNvSpPr>
                  <a:spLocks noChangeAspect="1" noChangeArrowheads="1"/>
                </p:cNvSpPr>
                <p:nvPr/>
              </p:nvSpPr>
              <p:spPr bwMode="auto">
                <a:xfrm>
                  <a:off x="3259" y="2441"/>
                  <a:ext cx="34" cy="34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133" name="Oval 260"/>
                <p:cNvSpPr>
                  <a:spLocks noChangeAspect="1" noChangeArrowheads="1"/>
                </p:cNvSpPr>
                <p:nvPr/>
              </p:nvSpPr>
              <p:spPr bwMode="auto">
                <a:xfrm>
                  <a:off x="3262" y="1076"/>
                  <a:ext cx="34" cy="34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134" name="Line 277"/>
                <p:cNvSpPr>
                  <a:spLocks noChangeShapeType="1"/>
                </p:cNvSpPr>
                <p:nvPr/>
              </p:nvSpPr>
              <p:spPr bwMode="auto">
                <a:xfrm flipV="1">
                  <a:off x="3503" y="887"/>
                  <a:ext cx="651" cy="502"/>
                </a:xfrm>
                <a:prstGeom prst="line">
                  <a:avLst/>
                </a:prstGeom>
                <a:noFill/>
                <a:ln w="317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135" name="Line 278"/>
                <p:cNvSpPr>
                  <a:spLocks noChangeAspect="1" noChangeShapeType="1"/>
                </p:cNvSpPr>
                <p:nvPr/>
              </p:nvSpPr>
              <p:spPr bwMode="auto">
                <a:xfrm>
                  <a:off x="3757" y="1197"/>
                  <a:ext cx="0" cy="1201"/>
                </a:xfrm>
                <a:prstGeom prst="line">
                  <a:avLst/>
                </a:prstGeom>
                <a:noFill/>
                <a:ln w="190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136" name="Oval 279"/>
                <p:cNvSpPr>
                  <a:spLocks noChangeAspect="1" noChangeArrowheads="1"/>
                </p:cNvSpPr>
                <p:nvPr/>
              </p:nvSpPr>
              <p:spPr bwMode="auto">
                <a:xfrm>
                  <a:off x="3742" y="1177"/>
                  <a:ext cx="34" cy="34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137" name="Line 280"/>
                <p:cNvSpPr>
                  <a:spLocks noChangeShapeType="1"/>
                </p:cNvSpPr>
                <p:nvPr/>
              </p:nvSpPr>
              <p:spPr bwMode="auto">
                <a:xfrm>
                  <a:off x="3508" y="2269"/>
                  <a:ext cx="648" cy="348"/>
                </a:xfrm>
                <a:prstGeom prst="line">
                  <a:avLst/>
                </a:prstGeom>
                <a:noFill/>
                <a:ln w="317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138" name="Line 281"/>
                <p:cNvSpPr>
                  <a:spLocks noChangeAspect="1" noChangeShapeType="1"/>
                </p:cNvSpPr>
                <p:nvPr/>
              </p:nvSpPr>
              <p:spPr bwMode="auto">
                <a:xfrm>
                  <a:off x="3510" y="1394"/>
                  <a:ext cx="0" cy="878"/>
                </a:xfrm>
                <a:prstGeom prst="line">
                  <a:avLst/>
                </a:prstGeom>
                <a:noFill/>
                <a:ln w="190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139" name="Oval 282"/>
                <p:cNvSpPr>
                  <a:spLocks noChangeAspect="1" noChangeArrowheads="1"/>
                </p:cNvSpPr>
                <p:nvPr/>
              </p:nvSpPr>
              <p:spPr bwMode="auto">
                <a:xfrm>
                  <a:off x="3496" y="1366"/>
                  <a:ext cx="34" cy="34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140" name="Oval 283"/>
                <p:cNvSpPr>
                  <a:spLocks noChangeAspect="1" noChangeArrowheads="1"/>
                </p:cNvSpPr>
                <p:nvPr/>
              </p:nvSpPr>
              <p:spPr bwMode="auto">
                <a:xfrm>
                  <a:off x="3494" y="2251"/>
                  <a:ext cx="34" cy="34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141" name="Oval 284"/>
                <p:cNvSpPr>
                  <a:spLocks noChangeAspect="1" noChangeArrowheads="1"/>
                </p:cNvSpPr>
                <p:nvPr/>
              </p:nvSpPr>
              <p:spPr bwMode="auto">
                <a:xfrm>
                  <a:off x="3741" y="2379"/>
                  <a:ext cx="34" cy="34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3142" name="Group 292"/>
                <p:cNvGrpSpPr>
                  <a:grpSpLocks/>
                </p:cNvGrpSpPr>
                <p:nvPr/>
              </p:nvGrpSpPr>
              <p:grpSpPr bwMode="auto">
                <a:xfrm>
                  <a:off x="3716" y="2375"/>
                  <a:ext cx="322" cy="404"/>
                  <a:chOff x="968" y="1826"/>
                  <a:chExt cx="322" cy="404"/>
                </a:xfrm>
              </p:grpSpPr>
              <p:sp>
                <p:nvSpPr>
                  <p:cNvPr id="3146" name="Text Box 293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968" y="1826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n</a:t>
                    </a:r>
                    <a:endParaRPr lang="ru-RU" sz="3200" b="1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  <p:sp>
                <p:nvSpPr>
                  <p:cNvPr id="3147" name="Text Box 294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098" y="1942"/>
                    <a:ext cx="192" cy="28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400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</a:p>
                </p:txBody>
              </p:sp>
            </p:grpSp>
            <p:grpSp>
              <p:nvGrpSpPr>
                <p:cNvPr id="3143" name="Group 250"/>
                <p:cNvGrpSpPr>
                  <a:grpSpLocks/>
                </p:cNvGrpSpPr>
                <p:nvPr/>
              </p:nvGrpSpPr>
              <p:grpSpPr bwMode="auto">
                <a:xfrm>
                  <a:off x="4006" y="2272"/>
                  <a:ext cx="327" cy="371"/>
                  <a:chOff x="4766" y="2225"/>
                  <a:chExt cx="327" cy="371"/>
                </a:xfrm>
              </p:grpSpPr>
              <p:sp>
                <p:nvSpPr>
                  <p:cNvPr id="3144" name="Rectangle 251"/>
                  <p:cNvSpPr>
                    <a:spLocks noChangeArrowheads="1"/>
                  </p:cNvSpPr>
                  <p:nvPr/>
                </p:nvSpPr>
                <p:spPr bwMode="auto">
                  <a:xfrm>
                    <a:off x="4766" y="2225"/>
                    <a:ext cx="249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 anchor="ctr">
                    <a:spAutoFit/>
                  </a:bodyPr>
                  <a:lstStyle/>
                  <a:p>
                    <a:r>
                      <a:rPr lang="ru-RU" sz="2800" b="1" i="1">
                        <a:solidFill>
                          <a:srgbClr val="C42500"/>
                        </a:solidFill>
                        <a:latin typeface="GOST type B" pitchFamily="34" charset="0"/>
                        <a:sym typeface="Symbol" pitchFamily="18" charset="2"/>
                      </a:rPr>
                      <a:t></a:t>
                    </a:r>
                  </a:p>
                </p:txBody>
              </p:sp>
              <p:sp>
                <p:nvSpPr>
                  <p:cNvPr id="3145" name="Text Box 252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901" y="2365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</p:grpSp>
          <p:sp>
            <p:nvSpPr>
              <p:cNvPr id="4420" name="Text Box 324"/>
              <p:cNvSpPr txBox="1">
                <a:spLocks noChangeArrowheads="1"/>
              </p:cNvSpPr>
              <p:nvPr/>
            </p:nvSpPr>
            <p:spPr bwMode="auto">
              <a:xfrm>
                <a:off x="3173" y="574"/>
                <a:ext cx="223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>
                <a:outerShdw dist="35921" dir="2700000" algn="ctr" rotWithShape="0">
                  <a:schemeClr val="bg2"/>
                </a:outerShdw>
              </a:effectLst>
            </p:spPr>
            <p:txBody>
              <a:bodyPr wrap="none">
                <a:spAutoFit/>
              </a:bodyPr>
              <a:lstStyle/>
              <a:p>
                <a:pPr>
                  <a:defRPr/>
                </a:pPr>
                <a:r>
                  <a:rPr lang="ru-RU" sz="2400" b="1">
                    <a:solidFill>
                      <a:schemeClr val="accent2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</a:rPr>
                  <a:t>3</a:t>
                </a:r>
              </a:p>
            </p:txBody>
          </p:sp>
        </p:grpSp>
      </p:grpSp>
      <p:grpSp>
        <p:nvGrpSpPr>
          <p:cNvPr id="28" name="Group 371"/>
          <p:cNvGrpSpPr>
            <a:grpSpLocks/>
          </p:cNvGrpSpPr>
          <p:nvPr/>
        </p:nvGrpSpPr>
        <p:grpSpPr bwMode="auto">
          <a:xfrm>
            <a:off x="0" y="914400"/>
            <a:ext cx="2400300" cy="4176713"/>
            <a:chOff x="0" y="576"/>
            <a:chExt cx="1512" cy="2631"/>
          </a:xfrm>
        </p:grpSpPr>
        <p:grpSp>
          <p:nvGrpSpPr>
            <p:cNvPr id="3080" name="Group 370"/>
            <p:cNvGrpSpPr>
              <a:grpSpLocks/>
            </p:cNvGrpSpPr>
            <p:nvPr/>
          </p:nvGrpSpPr>
          <p:grpSpPr bwMode="auto">
            <a:xfrm>
              <a:off x="54" y="890"/>
              <a:ext cx="1458" cy="2317"/>
              <a:chOff x="128" y="899"/>
              <a:chExt cx="1458" cy="2317"/>
            </a:xfrm>
          </p:grpSpPr>
          <p:grpSp>
            <p:nvGrpSpPr>
              <p:cNvPr id="3082" name="Group 369"/>
              <p:cNvGrpSpPr>
                <a:grpSpLocks/>
              </p:cNvGrpSpPr>
              <p:nvPr/>
            </p:nvGrpSpPr>
            <p:grpSpPr bwMode="auto">
              <a:xfrm>
                <a:off x="128" y="899"/>
                <a:ext cx="1458" cy="1859"/>
                <a:chOff x="128" y="899"/>
                <a:chExt cx="1458" cy="1859"/>
              </a:xfrm>
            </p:grpSpPr>
            <p:sp>
              <p:nvSpPr>
                <p:cNvPr id="3084" name="Freeform 332"/>
                <p:cNvSpPr>
                  <a:spLocks/>
                </p:cNvSpPr>
                <p:nvPr/>
              </p:nvSpPr>
              <p:spPr bwMode="auto">
                <a:xfrm>
                  <a:off x="128" y="976"/>
                  <a:ext cx="1344" cy="750"/>
                </a:xfrm>
                <a:custGeom>
                  <a:avLst/>
                  <a:gdLst>
                    <a:gd name="T0" fmla="*/ 218 w 1395"/>
                    <a:gd name="T1" fmla="*/ 45 h 1209"/>
                    <a:gd name="T2" fmla="*/ 137 w 1395"/>
                    <a:gd name="T3" fmla="*/ 69 h 1209"/>
                    <a:gd name="T4" fmla="*/ 92 w 1395"/>
                    <a:gd name="T5" fmla="*/ 92 h 1209"/>
                    <a:gd name="T6" fmla="*/ 38 w 1395"/>
                    <a:gd name="T7" fmla="*/ 131 h 1209"/>
                    <a:gd name="T8" fmla="*/ 24 w 1395"/>
                    <a:gd name="T9" fmla="*/ 141 h 1209"/>
                    <a:gd name="T10" fmla="*/ 74 w 1395"/>
                    <a:gd name="T11" fmla="*/ 230 h 1209"/>
                    <a:gd name="T12" fmla="*/ 106 w 1395"/>
                    <a:gd name="T13" fmla="*/ 242 h 1209"/>
                    <a:gd name="T14" fmla="*/ 124 w 1395"/>
                    <a:gd name="T15" fmla="*/ 243 h 1209"/>
                    <a:gd name="T16" fmla="*/ 143 w 1395"/>
                    <a:gd name="T17" fmla="*/ 247 h 1209"/>
                    <a:gd name="T18" fmla="*/ 187 w 1395"/>
                    <a:gd name="T19" fmla="*/ 255 h 1209"/>
                    <a:gd name="T20" fmla="*/ 276 w 1395"/>
                    <a:gd name="T21" fmla="*/ 272 h 1209"/>
                    <a:gd name="T22" fmla="*/ 351 w 1395"/>
                    <a:gd name="T23" fmla="*/ 285 h 1209"/>
                    <a:gd name="T24" fmla="*/ 388 w 1395"/>
                    <a:gd name="T25" fmla="*/ 288 h 1209"/>
                    <a:gd name="T26" fmla="*/ 708 w 1395"/>
                    <a:gd name="T27" fmla="*/ 282 h 1209"/>
                    <a:gd name="T28" fmla="*/ 766 w 1395"/>
                    <a:gd name="T29" fmla="*/ 275 h 1209"/>
                    <a:gd name="T30" fmla="*/ 878 w 1395"/>
                    <a:gd name="T31" fmla="*/ 255 h 1209"/>
                    <a:gd name="T32" fmla="*/ 916 w 1395"/>
                    <a:gd name="T33" fmla="*/ 247 h 1209"/>
                    <a:gd name="T34" fmla="*/ 972 w 1395"/>
                    <a:gd name="T35" fmla="*/ 239 h 1209"/>
                    <a:gd name="T36" fmla="*/ 1023 w 1395"/>
                    <a:gd name="T37" fmla="*/ 220 h 1209"/>
                    <a:gd name="T38" fmla="*/ 1142 w 1395"/>
                    <a:gd name="T39" fmla="*/ 180 h 1209"/>
                    <a:gd name="T40" fmla="*/ 1205 w 1395"/>
                    <a:gd name="T41" fmla="*/ 154 h 1209"/>
                    <a:gd name="T42" fmla="*/ 1230 w 1395"/>
                    <a:gd name="T43" fmla="*/ 140 h 1209"/>
                    <a:gd name="T44" fmla="*/ 1136 w 1395"/>
                    <a:gd name="T45" fmla="*/ 33 h 1209"/>
                    <a:gd name="T46" fmla="*/ 1041 w 1395"/>
                    <a:gd name="T47" fmla="*/ 19 h 1209"/>
                    <a:gd name="T48" fmla="*/ 947 w 1395"/>
                    <a:gd name="T49" fmla="*/ 9 h 1209"/>
                    <a:gd name="T50" fmla="*/ 816 w 1395"/>
                    <a:gd name="T51" fmla="*/ 0 h 1209"/>
                    <a:gd name="T52" fmla="*/ 546 w 1395"/>
                    <a:gd name="T53" fmla="*/ 7 h 1209"/>
                    <a:gd name="T54" fmla="*/ 444 w 1395"/>
                    <a:gd name="T55" fmla="*/ 17 h 1209"/>
                    <a:gd name="T56" fmla="*/ 356 w 1395"/>
                    <a:gd name="T57" fmla="*/ 27 h 1209"/>
                    <a:gd name="T58" fmla="*/ 250 w 1395"/>
                    <a:gd name="T59" fmla="*/ 32 h 1209"/>
                    <a:gd name="T60" fmla="*/ 218 w 1395"/>
                    <a:gd name="T61" fmla="*/ 45 h 1209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w 1395"/>
                    <a:gd name="T94" fmla="*/ 0 h 1209"/>
                    <a:gd name="T95" fmla="*/ 1395 w 1395"/>
                    <a:gd name="T96" fmla="*/ 1209 h 1209"/>
                  </a:gdLst>
                  <a:ahLst/>
                  <a:cxnLst>
                    <a:cxn ang="T62">
                      <a:pos x="T0" y="T1"/>
                    </a:cxn>
                    <a:cxn ang="T63">
                      <a:pos x="T2" y="T3"/>
                    </a:cxn>
                    <a:cxn ang="T64">
                      <a:pos x="T4" y="T5"/>
                    </a:cxn>
                    <a:cxn ang="T65">
                      <a:pos x="T6" y="T7"/>
                    </a:cxn>
                    <a:cxn ang="T66">
                      <a:pos x="T8" y="T9"/>
                    </a:cxn>
                    <a:cxn ang="T67">
                      <a:pos x="T10" y="T11"/>
                    </a:cxn>
                    <a:cxn ang="T68">
                      <a:pos x="T12" y="T13"/>
                    </a:cxn>
                    <a:cxn ang="T69">
                      <a:pos x="T14" y="T15"/>
                    </a:cxn>
                    <a:cxn ang="T70">
                      <a:pos x="T16" y="T17"/>
                    </a:cxn>
                    <a:cxn ang="T71">
                      <a:pos x="T18" y="T19"/>
                    </a:cxn>
                    <a:cxn ang="T72">
                      <a:pos x="T20" y="T21"/>
                    </a:cxn>
                    <a:cxn ang="T73">
                      <a:pos x="T22" y="T23"/>
                    </a:cxn>
                    <a:cxn ang="T74">
                      <a:pos x="T24" y="T25"/>
                    </a:cxn>
                    <a:cxn ang="T75">
                      <a:pos x="T26" y="T27"/>
                    </a:cxn>
                    <a:cxn ang="T76">
                      <a:pos x="T28" y="T29"/>
                    </a:cxn>
                    <a:cxn ang="T77">
                      <a:pos x="T30" y="T31"/>
                    </a:cxn>
                    <a:cxn ang="T78">
                      <a:pos x="T32" y="T33"/>
                    </a:cxn>
                    <a:cxn ang="T79">
                      <a:pos x="T34" y="T35"/>
                    </a:cxn>
                    <a:cxn ang="T80">
                      <a:pos x="T36" y="T37"/>
                    </a:cxn>
                    <a:cxn ang="T81">
                      <a:pos x="T38" y="T39"/>
                    </a:cxn>
                    <a:cxn ang="T82">
                      <a:pos x="T40" y="T41"/>
                    </a:cxn>
                    <a:cxn ang="T83">
                      <a:pos x="T42" y="T43"/>
                    </a:cxn>
                    <a:cxn ang="T84">
                      <a:pos x="T44" y="T45"/>
                    </a:cxn>
                    <a:cxn ang="T85">
                      <a:pos x="T46" y="T47"/>
                    </a:cxn>
                    <a:cxn ang="T86">
                      <a:pos x="T48" y="T49"/>
                    </a:cxn>
                    <a:cxn ang="T87">
                      <a:pos x="T50" y="T51"/>
                    </a:cxn>
                    <a:cxn ang="T88">
                      <a:pos x="T52" y="T53"/>
                    </a:cxn>
                    <a:cxn ang="T89">
                      <a:pos x="T54" y="T55"/>
                    </a:cxn>
                    <a:cxn ang="T90">
                      <a:pos x="T56" y="T57"/>
                    </a:cxn>
                    <a:cxn ang="T91">
                      <a:pos x="T58" y="T59"/>
                    </a:cxn>
                    <a:cxn ang="T92">
                      <a:pos x="T60" y="T61"/>
                    </a:cxn>
                  </a:cxnLst>
                  <a:rect l="T93" t="T94" r="T95" b="T96"/>
                  <a:pathLst>
                    <a:path w="1395" h="1209">
                      <a:moveTo>
                        <a:pt x="244" y="190"/>
                      </a:moveTo>
                      <a:cubicBezTo>
                        <a:pt x="207" y="215"/>
                        <a:pt x="185" y="256"/>
                        <a:pt x="153" y="288"/>
                      </a:cubicBezTo>
                      <a:cubicBezTo>
                        <a:pt x="142" y="322"/>
                        <a:pt x="124" y="357"/>
                        <a:pt x="104" y="387"/>
                      </a:cubicBezTo>
                      <a:cubicBezTo>
                        <a:pt x="90" y="441"/>
                        <a:pt x="66" y="498"/>
                        <a:pt x="41" y="548"/>
                      </a:cubicBezTo>
                      <a:cubicBezTo>
                        <a:pt x="34" y="561"/>
                        <a:pt x="27" y="590"/>
                        <a:pt x="27" y="590"/>
                      </a:cubicBezTo>
                      <a:cubicBezTo>
                        <a:pt x="33" y="703"/>
                        <a:pt x="0" y="866"/>
                        <a:pt x="83" y="963"/>
                      </a:cubicBezTo>
                      <a:cubicBezTo>
                        <a:pt x="96" y="978"/>
                        <a:pt x="102" y="999"/>
                        <a:pt x="118" y="1012"/>
                      </a:cubicBezTo>
                      <a:cubicBezTo>
                        <a:pt x="124" y="1017"/>
                        <a:pt x="132" y="1016"/>
                        <a:pt x="139" y="1019"/>
                      </a:cubicBezTo>
                      <a:cubicBezTo>
                        <a:pt x="147" y="1023"/>
                        <a:pt x="154" y="1028"/>
                        <a:pt x="160" y="1033"/>
                      </a:cubicBezTo>
                      <a:cubicBezTo>
                        <a:pt x="202" y="1069"/>
                        <a:pt x="170" y="1055"/>
                        <a:pt x="209" y="1068"/>
                      </a:cubicBezTo>
                      <a:cubicBezTo>
                        <a:pt x="235" y="1094"/>
                        <a:pt x="272" y="1126"/>
                        <a:pt x="308" y="1138"/>
                      </a:cubicBezTo>
                      <a:cubicBezTo>
                        <a:pt x="333" y="1163"/>
                        <a:pt x="360" y="1181"/>
                        <a:pt x="392" y="1195"/>
                      </a:cubicBezTo>
                      <a:cubicBezTo>
                        <a:pt x="405" y="1201"/>
                        <a:pt x="434" y="1209"/>
                        <a:pt x="434" y="1209"/>
                      </a:cubicBezTo>
                      <a:cubicBezTo>
                        <a:pt x="584" y="1201"/>
                        <a:pt x="623" y="1187"/>
                        <a:pt x="792" y="1181"/>
                      </a:cubicBezTo>
                      <a:cubicBezTo>
                        <a:pt x="821" y="1174"/>
                        <a:pt x="829" y="1161"/>
                        <a:pt x="856" y="1152"/>
                      </a:cubicBezTo>
                      <a:cubicBezTo>
                        <a:pt x="894" y="1114"/>
                        <a:pt x="930" y="1085"/>
                        <a:pt x="982" y="1068"/>
                      </a:cubicBezTo>
                      <a:cubicBezTo>
                        <a:pt x="1013" y="1058"/>
                        <a:pt x="995" y="1049"/>
                        <a:pt x="1024" y="1033"/>
                      </a:cubicBezTo>
                      <a:cubicBezTo>
                        <a:pt x="1079" y="1002"/>
                        <a:pt x="1051" y="1035"/>
                        <a:pt x="1087" y="1005"/>
                      </a:cubicBezTo>
                      <a:cubicBezTo>
                        <a:pt x="1117" y="980"/>
                        <a:pt x="1120" y="949"/>
                        <a:pt x="1144" y="921"/>
                      </a:cubicBezTo>
                      <a:cubicBezTo>
                        <a:pt x="1190" y="867"/>
                        <a:pt x="1226" y="803"/>
                        <a:pt x="1277" y="752"/>
                      </a:cubicBezTo>
                      <a:cubicBezTo>
                        <a:pt x="1290" y="714"/>
                        <a:pt x="1324" y="681"/>
                        <a:pt x="1347" y="647"/>
                      </a:cubicBezTo>
                      <a:cubicBezTo>
                        <a:pt x="1360" y="628"/>
                        <a:pt x="1375" y="583"/>
                        <a:pt x="1375" y="583"/>
                      </a:cubicBezTo>
                      <a:cubicBezTo>
                        <a:pt x="1372" y="474"/>
                        <a:pt x="1395" y="224"/>
                        <a:pt x="1270" y="141"/>
                      </a:cubicBezTo>
                      <a:cubicBezTo>
                        <a:pt x="1245" y="103"/>
                        <a:pt x="1205" y="93"/>
                        <a:pt x="1165" y="78"/>
                      </a:cubicBezTo>
                      <a:cubicBezTo>
                        <a:pt x="1130" y="65"/>
                        <a:pt x="1095" y="47"/>
                        <a:pt x="1059" y="36"/>
                      </a:cubicBezTo>
                      <a:cubicBezTo>
                        <a:pt x="1011" y="22"/>
                        <a:pt x="960" y="16"/>
                        <a:pt x="912" y="0"/>
                      </a:cubicBezTo>
                      <a:cubicBezTo>
                        <a:pt x="810" y="6"/>
                        <a:pt x="710" y="9"/>
                        <a:pt x="610" y="29"/>
                      </a:cubicBezTo>
                      <a:cubicBezTo>
                        <a:pt x="575" y="52"/>
                        <a:pt x="536" y="58"/>
                        <a:pt x="497" y="71"/>
                      </a:cubicBezTo>
                      <a:cubicBezTo>
                        <a:pt x="465" y="82"/>
                        <a:pt x="432" y="107"/>
                        <a:pt x="399" y="113"/>
                      </a:cubicBezTo>
                      <a:cubicBezTo>
                        <a:pt x="359" y="120"/>
                        <a:pt x="320" y="126"/>
                        <a:pt x="280" y="134"/>
                      </a:cubicBezTo>
                      <a:cubicBezTo>
                        <a:pt x="254" y="159"/>
                        <a:pt x="268" y="142"/>
                        <a:pt x="244" y="19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EDC1E8">
                        <a:alpha val="59000"/>
                      </a:srgbClr>
                    </a:gs>
                    <a:gs pos="100000">
                      <a:srgbClr val="CEA8CA"/>
                    </a:gs>
                  </a:gsLst>
                  <a:path path="rect">
                    <a:fillToRect l="50000" t="50000" r="50000" b="50000"/>
                  </a:path>
                </a:gra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085" name="Freeform 333"/>
                <p:cNvSpPr>
                  <a:spLocks/>
                </p:cNvSpPr>
                <p:nvPr/>
              </p:nvSpPr>
              <p:spPr bwMode="auto">
                <a:xfrm rot="477551">
                  <a:off x="165" y="2008"/>
                  <a:ext cx="1411" cy="750"/>
                </a:xfrm>
                <a:custGeom>
                  <a:avLst/>
                  <a:gdLst>
                    <a:gd name="T0" fmla="*/ 253 w 1395"/>
                    <a:gd name="T1" fmla="*/ 45 h 1209"/>
                    <a:gd name="T2" fmla="*/ 159 w 1395"/>
                    <a:gd name="T3" fmla="*/ 69 h 1209"/>
                    <a:gd name="T4" fmla="*/ 107 w 1395"/>
                    <a:gd name="T5" fmla="*/ 92 h 1209"/>
                    <a:gd name="T6" fmla="*/ 41 w 1395"/>
                    <a:gd name="T7" fmla="*/ 131 h 1209"/>
                    <a:gd name="T8" fmla="*/ 27 w 1395"/>
                    <a:gd name="T9" fmla="*/ 141 h 1209"/>
                    <a:gd name="T10" fmla="*/ 86 w 1395"/>
                    <a:gd name="T11" fmla="*/ 230 h 1209"/>
                    <a:gd name="T12" fmla="*/ 121 w 1395"/>
                    <a:gd name="T13" fmla="*/ 242 h 1209"/>
                    <a:gd name="T14" fmla="*/ 145 w 1395"/>
                    <a:gd name="T15" fmla="*/ 243 h 1209"/>
                    <a:gd name="T16" fmla="*/ 166 w 1395"/>
                    <a:gd name="T17" fmla="*/ 247 h 1209"/>
                    <a:gd name="T18" fmla="*/ 215 w 1395"/>
                    <a:gd name="T19" fmla="*/ 255 h 1209"/>
                    <a:gd name="T20" fmla="*/ 320 w 1395"/>
                    <a:gd name="T21" fmla="*/ 272 h 1209"/>
                    <a:gd name="T22" fmla="*/ 406 w 1395"/>
                    <a:gd name="T23" fmla="*/ 285 h 1209"/>
                    <a:gd name="T24" fmla="*/ 449 w 1395"/>
                    <a:gd name="T25" fmla="*/ 288 h 1209"/>
                    <a:gd name="T26" fmla="*/ 819 w 1395"/>
                    <a:gd name="T27" fmla="*/ 282 h 1209"/>
                    <a:gd name="T28" fmla="*/ 886 w 1395"/>
                    <a:gd name="T29" fmla="*/ 275 h 1209"/>
                    <a:gd name="T30" fmla="*/ 1016 w 1395"/>
                    <a:gd name="T31" fmla="*/ 255 h 1209"/>
                    <a:gd name="T32" fmla="*/ 1060 w 1395"/>
                    <a:gd name="T33" fmla="*/ 247 h 1209"/>
                    <a:gd name="T34" fmla="*/ 1125 w 1395"/>
                    <a:gd name="T35" fmla="*/ 239 h 1209"/>
                    <a:gd name="T36" fmla="*/ 1183 w 1395"/>
                    <a:gd name="T37" fmla="*/ 220 h 1209"/>
                    <a:gd name="T38" fmla="*/ 1322 w 1395"/>
                    <a:gd name="T39" fmla="*/ 180 h 1209"/>
                    <a:gd name="T40" fmla="*/ 1394 w 1395"/>
                    <a:gd name="T41" fmla="*/ 154 h 1209"/>
                    <a:gd name="T42" fmla="*/ 1423 w 1395"/>
                    <a:gd name="T43" fmla="*/ 140 h 1209"/>
                    <a:gd name="T44" fmla="*/ 1315 w 1395"/>
                    <a:gd name="T45" fmla="*/ 33 h 1209"/>
                    <a:gd name="T46" fmla="*/ 1206 w 1395"/>
                    <a:gd name="T47" fmla="*/ 19 h 1209"/>
                    <a:gd name="T48" fmla="*/ 1095 w 1395"/>
                    <a:gd name="T49" fmla="*/ 9 h 1209"/>
                    <a:gd name="T50" fmla="*/ 944 w 1395"/>
                    <a:gd name="T51" fmla="*/ 0 h 1209"/>
                    <a:gd name="T52" fmla="*/ 631 w 1395"/>
                    <a:gd name="T53" fmla="*/ 7 h 1209"/>
                    <a:gd name="T54" fmla="*/ 515 w 1395"/>
                    <a:gd name="T55" fmla="*/ 17 h 1209"/>
                    <a:gd name="T56" fmla="*/ 414 w 1395"/>
                    <a:gd name="T57" fmla="*/ 27 h 1209"/>
                    <a:gd name="T58" fmla="*/ 289 w 1395"/>
                    <a:gd name="T59" fmla="*/ 32 h 1209"/>
                    <a:gd name="T60" fmla="*/ 253 w 1395"/>
                    <a:gd name="T61" fmla="*/ 45 h 1209"/>
                    <a:gd name="T62" fmla="*/ 0 60000 65536"/>
                    <a:gd name="T63" fmla="*/ 0 60000 65536"/>
                    <a:gd name="T64" fmla="*/ 0 60000 65536"/>
                    <a:gd name="T65" fmla="*/ 0 60000 65536"/>
                    <a:gd name="T66" fmla="*/ 0 60000 65536"/>
                    <a:gd name="T67" fmla="*/ 0 60000 65536"/>
                    <a:gd name="T68" fmla="*/ 0 60000 65536"/>
                    <a:gd name="T69" fmla="*/ 0 60000 65536"/>
                    <a:gd name="T70" fmla="*/ 0 60000 65536"/>
                    <a:gd name="T71" fmla="*/ 0 60000 65536"/>
                    <a:gd name="T72" fmla="*/ 0 60000 65536"/>
                    <a:gd name="T73" fmla="*/ 0 60000 65536"/>
                    <a:gd name="T74" fmla="*/ 0 60000 65536"/>
                    <a:gd name="T75" fmla="*/ 0 60000 65536"/>
                    <a:gd name="T76" fmla="*/ 0 60000 65536"/>
                    <a:gd name="T77" fmla="*/ 0 60000 65536"/>
                    <a:gd name="T78" fmla="*/ 0 60000 65536"/>
                    <a:gd name="T79" fmla="*/ 0 60000 65536"/>
                    <a:gd name="T80" fmla="*/ 0 60000 65536"/>
                    <a:gd name="T81" fmla="*/ 0 60000 65536"/>
                    <a:gd name="T82" fmla="*/ 0 60000 65536"/>
                    <a:gd name="T83" fmla="*/ 0 60000 65536"/>
                    <a:gd name="T84" fmla="*/ 0 60000 65536"/>
                    <a:gd name="T85" fmla="*/ 0 60000 65536"/>
                    <a:gd name="T86" fmla="*/ 0 60000 65536"/>
                    <a:gd name="T87" fmla="*/ 0 60000 65536"/>
                    <a:gd name="T88" fmla="*/ 0 60000 65536"/>
                    <a:gd name="T89" fmla="*/ 0 60000 65536"/>
                    <a:gd name="T90" fmla="*/ 0 60000 65536"/>
                    <a:gd name="T91" fmla="*/ 0 60000 65536"/>
                    <a:gd name="T92" fmla="*/ 0 60000 65536"/>
                    <a:gd name="T93" fmla="*/ 0 w 1395"/>
                    <a:gd name="T94" fmla="*/ 0 h 1209"/>
                    <a:gd name="T95" fmla="*/ 1395 w 1395"/>
                    <a:gd name="T96" fmla="*/ 1209 h 1209"/>
                  </a:gdLst>
                  <a:ahLst/>
                  <a:cxnLst>
                    <a:cxn ang="T62">
                      <a:pos x="T0" y="T1"/>
                    </a:cxn>
                    <a:cxn ang="T63">
                      <a:pos x="T2" y="T3"/>
                    </a:cxn>
                    <a:cxn ang="T64">
                      <a:pos x="T4" y="T5"/>
                    </a:cxn>
                    <a:cxn ang="T65">
                      <a:pos x="T6" y="T7"/>
                    </a:cxn>
                    <a:cxn ang="T66">
                      <a:pos x="T8" y="T9"/>
                    </a:cxn>
                    <a:cxn ang="T67">
                      <a:pos x="T10" y="T11"/>
                    </a:cxn>
                    <a:cxn ang="T68">
                      <a:pos x="T12" y="T13"/>
                    </a:cxn>
                    <a:cxn ang="T69">
                      <a:pos x="T14" y="T15"/>
                    </a:cxn>
                    <a:cxn ang="T70">
                      <a:pos x="T16" y="T17"/>
                    </a:cxn>
                    <a:cxn ang="T71">
                      <a:pos x="T18" y="T19"/>
                    </a:cxn>
                    <a:cxn ang="T72">
                      <a:pos x="T20" y="T21"/>
                    </a:cxn>
                    <a:cxn ang="T73">
                      <a:pos x="T22" y="T23"/>
                    </a:cxn>
                    <a:cxn ang="T74">
                      <a:pos x="T24" y="T25"/>
                    </a:cxn>
                    <a:cxn ang="T75">
                      <a:pos x="T26" y="T27"/>
                    </a:cxn>
                    <a:cxn ang="T76">
                      <a:pos x="T28" y="T29"/>
                    </a:cxn>
                    <a:cxn ang="T77">
                      <a:pos x="T30" y="T31"/>
                    </a:cxn>
                    <a:cxn ang="T78">
                      <a:pos x="T32" y="T33"/>
                    </a:cxn>
                    <a:cxn ang="T79">
                      <a:pos x="T34" y="T35"/>
                    </a:cxn>
                    <a:cxn ang="T80">
                      <a:pos x="T36" y="T37"/>
                    </a:cxn>
                    <a:cxn ang="T81">
                      <a:pos x="T38" y="T39"/>
                    </a:cxn>
                    <a:cxn ang="T82">
                      <a:pos x="T40" y="T41"/>
                    </a:cxn>
                    <a:cxn ang="T83">
                      <a:pos x="T42" y="T43"/>
                    </a:cxn>
                    <a:cxn ang="T84">
                      <a:pos x="T44" y="T45"/>
                    </a:cxn>
                    <a:cxn ang="T85">
                      <a:pos x="T46" y="T47"/>
                    </a:cxn>
                    <a:cxn ang="T86">
                      <a:pos x="T48" y="T49"/>
                    </a:cxn>
                    <a:cxn ang="T87">
                      <a:pos x="T50" y="T51"/>
                    </a:cxn>
                    <a:cxn ang="T88">
                      <a:pos x="T52" y="T53"/>
                    </a:cxn>
                    <a:cxn ang="T89">
                      <a:pos x="T54" y="T55"/>
                    </a:cxn>
                    <a:cxn ang="T90">
                      <a:pos x="T56" y="T57"/>
                    </a:cxn>
                    <a:cxn ang="T91">
                      <a:pos x="T58" y="T59"/>
                    </a:cxn>
                    <a:cxn ang="T92">
                      <a:pos x="T60" y="T61"/>
                    </a:cxn>
                  </a:cxnLst>
                  <a:rect l="T93" t="T94" r="T95" b="T96"/>
                  <a:pathLst>
                    <a:path w="1395" h="1209">
                      <a:moveTo>
                        <a:pt x="244" y="190"/>
                      </a:moveTo>
                      <a:cubicBezTo>
                        <a:pt x="207" y="215"/>
                        <a:pt x="185" y="256"/>
                        <a:pt x="153" y="288"/>
                      </a:cubicBezTo>
                      <a:cubicBezTo>
                        <a:pt x="142" y="322"/>
                        <a:pt x="124" y="357"/>
                        <a:pt x="104" y="387"/>
                      </a:cubicBezTo>
                      <a:cubicBezTo>
                        <a:pt x="90" y="441"/>
                        <a:pt x="66" y="498"/>
                        <a:pt x="41" y="548"/>
                      </a:cubicBezTo>
                      <a:cubicBezTo>
                        <a:pt x="34" y="561"/>
                        <a:pt x="27" y="590"/>
                        <a:pt x="27" y="590"/>
                      </a:cubicBezTo>
                      <a:cubicBezTo>
                        <a:pt x="33" y="703"/>
                        <a:pt x="0" y="866"/>
                        <a:pt x="83" y="963"/>
                      </a:cubicBezTo>
                      <a:cubicBezTo>
                        <a:pt x="96" y="978"/>
                        <a:pt x="102" y="999"/>
                        <a:pt x="118" y="1012"/>
                      </a:cubicBezTo>
                      <a:cubicBezTo>
                        <a:pt x="124" y="1017"/>
                        <a:pt x="132" y="1016"/>
                        <a:pt x="139" y="1019"/>
                      </a:cubicBezTo>
                      <a:cubicBezTo>
                        <a:pt x="147" y="1023"/>
                        <a:pt x="154" y="1028"/>
                        <a:pt x="160" y="1033"/>
                      </a:cubicBezTo>
                      <a:cubicBezTo>
                        <a:pt x="202" y="1069"/>
                        <a:pt x="170" y="1055"/>
                        <a:pt x="209" y="1068"/>
                      </a:cubicBezTo>
                      <a:cubicBezTo>
                        <a:pt x="235" y="1094"/>
                        <a:pt x="272" y="1126"/>
                        <a:pt x="308" y="1138"/>
                      </a:cubicBezTo>
                      <a:cubicBezTo>
                        <a:pt x="333" y="1163"/>
                        <a:pt x="360" y="1181"/>
                        <a:pt x="392" y="1195"/>
                      </a:cubicBezTo>
                      <a:cubicBezTo>
                        <a:pt x="405" y="1201"/>
                        <a:pt x="434" y="1209"/>
                        <a:pt x="434" y="1209"/>
                      </a:cubicBezTo>
                      <a:cubicBezTo>
                        <a:pt x="584" y="1201"/>
                        <a:pt x="623" y="1187"/>
                        <a:pt x="792" y="1181"/>
                      </a:cubicBezTo>
                      <a:cubicBezTo>
                        <a:pt x="821" y="1174"/>
                        <a:pt x="829" y="1161"/>
                        <a:pt x="856" y="1152"/>
                      </a:cubicBezTo>
                      <a:cubicBezTo>
                        <a:pt x="894" y="1114"/>
                        <a:pt x="930" y="1085"/>
                        <a:pt x="982" y="1068"/>
                      </a:cubicBezTo>
                      <a:cubicBezTo>
                        <a:pt x="1013" y="1058"/>
                        <a:pt x="995" y="1049"/>
                        <a:pt x="1024" y="1033"/>
                      </a:cubicBezTo>
                      <a:cubicBezTo>
                        <a:pt x="1079" y="1002"/>
                        <a:pt x="1051" y="1035"/>
                        <a:pt x="1087" y="1005"/>
                      </a:cubicBezTo>
                      <a:cubicBezTo>
                        <a:pt x="1117" y="980"/>
                        <a:pt x="1120" y="949"/>
                        <a:pt x="1144" y="921"/>
                      </a:cubicBezTo>
                      <a:cubicBezTo>
                        <a:pt x="1190" y="867"/>
                        <a:pt x="1226" y="803"/>
                        <a:pt x="1277" y="752"/>
                      </a:cubicBezTo>
                      <a:cubicBezTo>
                        <a:pt x="1290" y="714"/>
                        <a:pt x="1324" y="681"/>
                        <a:pt x="1347" y="647"/>
                      </a:cubicBezTo>
                      <a:cubicBezTo>
                        <a:pt x="1360" y="628"/>
                        <a:pt x="1375" y="583"/>
                        <a:pt x="1375" y="583"/>
                      </a:cubicBezTo>
                      <a:cubicBezTo>
                        <a:pt x="1372" y="474"/>
                        <a:pt x="1395" y="224"/>
                        <a:pt x="1270" y="141"/>
                      </a:cubicBezTo>
                      <a:cubicBezTo>
                        <a:pt x="1245" y="103"/>
                        <a:pt x="1205" y="93"/>
                        <a:pt x="1165" y="78"/>
                      </a:cubicBezTo>
                      <a:cubicBezTo>
                        <a:pt x="1130" y="65"/>
                        <a:pt x="1095" y="47"/>
                        <a:pt x="1059" y="36"/>
                      </a:cubicBezTo>
                      <a:cubicBezTo>
                        <a:pt x="1011" y="22"/>
                        <a:pt x="960" y="16"/>
                        <a:pt x="912" y="0"/>
                      </a:cubicBezTo>
                      <a:cubicBezTo>
                        <a:pt x="810" y="6"/>
                        <a:pt x="710" y="9"/>
                        <a:pt x="610" y="29"/>
                      </a:cubicBezTo>
                      <a:cubicBezTo>
                        <a:pt x="575" y="52"/>
                        <a:pt x="536" y="58"/>
                        <a:pt x="497" y="71"/>
                      </a:cubicBezTo>
                      <a:cubicBezTo>
                        <a:pt x="465" y="82"/>
                        <a:pt x="432" y="107"/>
                        <a:pt x="399" y="113"/>
                      </a:cubicBezTo>
                      <a:cubicBezTo>
                        <a:pt x="359" y="120"/>
                        <a:pt x="320" y="126"/>
                        <a:pt x="280" y="134"/>
                      </a:cubicBezTo>
                      <a:cubicBezTo>
                        <a:pt x="254" y="159"/>
                        <a:pt x="268" y="142"/>
                        <a:pt x="244" y="190"/>
                      </a:cubicBezTo>
                      <a:close/>
                    </a:path>
                  </a:pathLst>
                </a:custGeom>
                <a:gradFill rotWithShape="1">
                  <a:gsLst>
                    <a:gs pos="0">
                      <a:srgbClr val="EDC1E8">
                        <a:alpha val="59000"/>
                      </a:srgbClr>
                    </a:gs>
                    <a:gs pos="100000">
                      <a:srgbClr val="CAA4C5"/>
                    </a:gs>
                  </a:gsLst>
                  <a:path path="rect">
                    <a:fillToRect l="50000" t="50000" r="50000" b="50000"/>
                  </a:path>
                </a:gra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3086" name="Line 334"/>
                <p:cNvSpPr>
                  <a:spLocks noChangeAspect="1" noChangeShapeType="1"/>
                </p:cNvSpPr>
                <p:nvPr/>
              </p:nvSpPr>
              <p:spPr bwMode="auto">
                <a:xfrm>
                  <a:off x="1232" y="1386"/>
                  <a:ext cx="0" cy="1006"/>
                </a:xfrm>
                <a:prstGeom prst="line">
                  <a:avLst/>
                </a:prstGeom>
                <a:noFill/>
                <a:ln w="190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087" name="Line 335"/>
                <p:cNvSpPr>
                  <a:spLocks noChangeAspect="1" noChangeShapeType="1"/>
                </p:cNvSpPr>
                <p:nvPr/>
              </p:nvSpPr>
              <p:spPr bwMode="auto">
                <a:xfrm>
                  <a:off x="690" y="1261"/>
                  <a:ext cx="0" cy="929"/>
                </a:xfrm>
                <a:prstGeom prst="line">
                  <a:avLst/>
                </a:prstGeom>
                <a:noFill/>
                <a:ln w="190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3088" name="Line 336"/>
                <p:cNvSpPr>
                  <a:spLocks noChangeAspect="1" noChangeShapeType="1"/>
                </p:cNvSpPr>
                <p:nvPr/>
              </p:nvSpPr>
              <p:spPr bwMode="auto">
                <a:xfrm>
                  <a:off x="534" y="1411"/>
                  <a:ext cx="0" cy="1106"/>
                </a:xfrm>
                <a:prstGeom prst="line">
                  <a:avLst/>
                </a:prstGeom>
                <a:noFill/>
                <a:ln w="190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3089" name="Group 337"/>
                <p:cNvGrpSpPr>
                  <a:grpSpLocks/>
                </p:cNvGrpSpPr>
                <p:nvPr/>
              </p:nvGrpSpPr>
              <p:grpSpPr bwMode="auto">
                <a:xfrm>
                  <a:off x="154" y="1174"/>
                  <a:ext cx="352" cy="400"/>
                  <a:chOff x="1200" y="1488"/>
                  <a:chExt cx="352" cy="400"/>
                </a:xfrm>
              </p:grpSpPr>
              <p:sp>
                <p:nvSpPr>
                  <p:cNvPr id="3117" name="Text Box 338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А</a:t>
                    </a:r>
                  </a:p>
                </p:txBody>
              </p:sp>
              <p:sp>
                <p:nvSpPr>
                  <p:cNvPr id="3118" name="Text Box 339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3090" name="Oval 340"/>
                <p:cNvSpPr>
                  <a:spLocks noChangeAspect="1" noChangeArrowheads="1"/>
                </p:cNvSpPr>
                <p:nvPr/>
              </p:nvSpPr>
              <p:spPr bwMode="auto">
                <a:xfrm>
                  <a:off x="495" y="1368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3091" name="Group 341"/>
                <p:cNvGrpSpPr>
                  <a:grpSpLocks/>
                </p:cNvGrpSpPr>
                <p:nvPr/>
              </p:nvGrpSpPr>
              <p:grpSpPr bwMode="auto">
                <a:xfrm>
                  <a:off x="1088" y="1035"/>
                  <a:ext cx="352" cy="400"/>
                  <a:chOff x="1200" y="1488"/>
                  <a:chExt cx="352" cy="400"/>
                </a:xfrm>
              </p:grpSpPr>
              <p:sp>
                <p:nvSpPr>
                  <p:cNvPr id="3115" name="Text Box 342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В</a:t>
                    </a:r>
                  </a:p>
                </p:txBody>
              </p:sp>
              <p:sp>
                <p:nvSpPr>
                  <p:cNvPr id="3116" name="Text Box 343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3092" name="Oval 344"/>
                <p:cNvSpPr>
                  <a:spLocks noChangeAspect="1" noChangeArrowheads="1"/>
                </p:cNvSpPr>
                <p:nvPr/>
              </p:nvSpPr>
              <p:spPr bwMode="auto">
                <a:xfrm>
                  <a:off x="658" y="1228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3093" name="Group 345"/>
                <p:cNvGrpSpPr>
                  <a:grpSpLocks/>
                </p:cNvGrpSpPr>
                <p:nvPr/>
              </p:nvGrpSpPr>
              <p:grpSpPr bwMode="auto">
                <a:xfrm>
                  <a:off x="603" y="899"/>
                  <a:ext cx="352" cy="400"/>
                  <a:chOff x="1200" y="1488"/>
                  <a:chExt cx="352" cy="400"/>
                </a:xfrm>
              </p:grpSpPr>
              <p:sp>
                <p:nvSpPr>
                  <p:cNvPr id="3113" name="Text Box 346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С</a:t>
                    </a:r>
                  </a:p>
                </p:txBody>
              </p:sp>
              <p:sp>
                <p:nvSpPr>
                  <p:cNvPr id="3114" name="Text Box 347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3094" name="Oval 348"/>
                <p:cNvSpPr>
                  <a:spLocks noChangeAspect="1" noChangeArrowheads="1"/>
                </p:cNvSpPr>
                <p:nvPr/>
              </p:nvSpPr>
              <p:spPr bwMode="auto">
                <a:xfrm>
                  <a:off x="1199" y="1345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3095" name="Group 349"/>
                <p:cNvGrpSpPr>
                  <a:grpSpLocks/>
                </p:cNvGrpSpPr>
                <p:nvPr/>
              </p:nvGrpSpPr>
              <p:grpSpPr bwMode="auto">
                <a:xfrm>
                  <a:off x="505" y="2289"/>
                  <a:ext cx="352" cy="400"/>
                  <a:chOff x="1200" y="1488"/>
                  <a:chExt cx="352" cy="400"/>
                </a:xfrm>
              </p:grpSpPr>
              <p:sp>
                <p:nvSpPr>
                  <p:cNvPr id="3111" name="Text Box 350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А</a:t>
                    </a:r>
                  </a:p>
                </p:txBody>
              </p:sp>
              <p:sp>
                <p:nvSpPr>
                  <p:cNvPr id="3112" name="Text Box 351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3096" name="Oval 352"/>
                <p:cNvSpPr>
                  <a:spLocks noChangeAspect="1" noChangeArrowheads="1"/>
                </p:cNvSpPr>
                <p:nvPr/>
              </p:nvSpPr>
              <p:spPr bwMode="auto">
                <a:xfrm>
                  <a:off x="495" y="2473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3097" name="Group 353"/>
                <p:cNvGrpSpPr>
                  <a:grpSpLocks/>
                </p:cNvGrpSpPr>
                <p:nvPr/>
              </p:nvGrpSpPr>
              <p:grpSpPr bwMode="auto">
                <a:xfrm>
                  <a:off x="886" y="2214"/>
                  <a:ext cx="352" cy="400"/>
                  <a:chOff x="1200" y="1488"/>
                  <a:chExt cx="352" cy="400"/>
                </a:xfrm>
              </p:grpSpPr>
              <p:sp>
                <p:nvSpPr>
                  <p:cNvPr id="3109" name="Text Box 354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В</a:t>
                    </a:r>
                  </a:p>
                </p:txBody>
              </p:sp>
              <p:sp>
                <p:nvSpPr>
                  <p:cNvPr id="3110" name="Text Box 355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3098" name="Oval 356"/>
                <p:cNvSpPr>
                  <a:spLocks noChangeAspect="1" noChangeArrowheads="1"/>
                </p:cNvSpPr>
                <p:nvPr/>
              </p:nvSpPr>
              <p:spPr bwMode="auto">
                <a:xfrm>
                  <a:off x="658" y="2145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3099" name="Group 357"/>
                <p:cNvGrpSpPr>
                  <a:grpSpLocks/>
                </p:cNvGrpSpPr>
                <p:nvPr/>
              </p:nvGrpSpPr>
              <p:grpSpPr bwMode="auto">
                <a:xfrm>
                  <a:off x="679" y="1941"/>
                  <a:ext cx="328" cy="410"/>
                  <a:chOff x="4337" y="2078"/>
                  <a:chExt cx="328" cy="410"/>
                </a:xfrm>
              </p:grpSpPr>
              <p:sp>
                <p:nvSpPr>
                  <p:cNvPr id="3107" name="Text Box 358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337" y="207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С</a:t>
                    </a:r>
                  </a:p>
                </p:txBody>
              </p:sp>
              <p:sp>
                <p:nvSpPr>
                  <p:cNvPr id="3108" name="Text Box 359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473" y="2200"/>
                    <a:ext cx="192" cy="28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400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</a:p>
                </p:txBody>
              </p:sp>
            </p:grpSp>
            <p:sp>
              <p:nvSpPr>
                <p:cNvPr id="3100" name="Oval 360"/>
                <p:cNvSpPr>
                  <a:spLocks noChangeAspect="1" noChangeArrowheads="1"/>
                </p:cNvSpPr>
                <p:nvPr/>
              </p:nvSpPr>
              <p:spPr bwMode="auto">
                <a:xfrm>
                  <a:off x="1199" y="2362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3101" name="Group 361"/>
                <p:cNvGrpSpPr>
                  <a:grpSpLocks/>
                </p:cNvGrpSpPr>
                <p:nvPr/>
              </p:nvGrpSpPr>
              <p:grpSpPr bwMode="auto">
                <a:xfrm>
                  <a:off x="1259" y="2121"/>
                  <a:ext cx="327" cy="371"/>
                  <a:chOff x="4766" y="2225"/>
                  <a:chExt cx="327" cy="371"/>
                </a:xfrm>
              </p:grpSpPr>
              <p:sp>
                <p:nvSpPr>
                  <p:cNvPr id="3105" name="Rectangle 362"/>
                  <p:cNvSpPr>
                    <a:spLocks noChangeArrowheads="1"/>
                  </p:cNvSpPr>
                  <p:nvPr/>
                </p:nvSpPr>
                <p:spPr bwMode="auto">
                  <a:xfrm>
                    <a:off x="4766" y="2225"/>
                    <a:ext cx="249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 anchor="ctr">
                    <a:spAutoFit/>
                  </a:bodyPr>
                  <a:lstStyle/>
                  <a:p>
                    <a:r>
                      <a:rPr lang="ru-RU" sz="2800" b="1" i="1">
                        <a:solidFill>
                          <a:srgbClr val="C42500"/>
                        </a:solidFill>
                        <a:latin typeface="GOST type B" pitchFamily="34" charset="0"/>
                        <a:sym typeface="Symbol" pitchFamily="18" charset="2"/>
                      </a:rPr>
                      <a:t></a:t>
                    </a:r>
                  </a:p>
                </p:txBody>
              </p:sp>
              <p:sp>
                <p:nvSpPr>
                  <p:cNvPr id="3106" name="Text Box 363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901" y="2365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3102" name="Group 364"/>
                <p:cNvGrpSpPr>
                  <a:grpSpLocks/>
                </p:cNvGrpSpPr>
                <p:nvPr/>
              </p:nvGrpSpPr>
              <p:grpSpPr bwMode="auto">
                <a:xfrm>
                  <a:off x="768" y="1298"/>
                  <a:ext cx="347" cy="343"/>
                  <a:chOff x="4287" y="1544"/>
                  <a:chExt cx="347" cy="343"/>
                </a:xfrm>
              </p:grpSpPr>
              <p:sp>
                <p:nvSpPr>
                  <p:cNvPr id="3103" name="Rectangle 365"/>
                  <p:cNvSpPr>
                    <a:spLocks noChangeArrowheads="1"/>
                  </p:cNvSpPr>
                  <p:nvPr/>
                </p:nvSpPr>
                <p:spPr bwMode="auto">
                  <a:xfrm>
                    <a:off x="4287" y="1544"/>
                    <a:ext cx="249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 anchor="ctr">
                    <a:spAutoFit/>
                  </a:bodyPr>
                  <a:lstStyle/>
                  <a:p>
                    <a:r>
                      <a:rPr lang="ru-RU" sz="2800" b="1" i="1">
                        <a:solidFill>
                          <a:srgbClr val="C42500"/>
                        </a:solidFill>
                        <a:latin typeface="GOST type B" pitchFamily="34" charset="0"/>
                        <a:sym typeface="Symbol" pitchFamily="18" charset="2"/>
                      </a:rPr>
                      <a:t></a:t>
                    </a:r>
                  </a:p>
                </p:txBody>
              </p:sp>
              <p:sp>
                <p:nvSpPr>
                  <p:cNvPr id="3104" name="Text Box 366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442" y="1656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</p:grpSp>
          <p:sp>
            <p:nvSpPr>
              <p:cNvPr id="4463" name="Rectangle 367"/>
              <p:cNvSpPr>
                <a:spLocks noChangeArrowheads="1"/>
              </p:cNvSpPr>
              <p:nvPr/>
            </p:nvSpPr>
            <p:spPr bwMode="auto">
              <a:xfrm>
                <a:off x="329" y="2851"/>
                <a:ext cx="953" cy="36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>
                  <a:defRPr/>
                </a:pPr>
                <a:r>
                  <a:rPr lang="ru-RU" sz="3200" b="1">
                    <a:solidFill>
                      <a:srgbClr val="C42500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sym typeface="Symbol" pitchFamily="18" charset="2"/>
                  </a:rPr>
                  <a:t></a:t>
                </a:r>
                <a:r>
                  <a:rPr lang="ru-RU" sz="3200" b="1">
                    <a:solidFill>
                      <a:srgbClr val="C42500"/>
                    </a:solidFill>
                    <a:effectLst>
                      <a:outerShdw blurRad="38100" dist="38100" dir="2700000" algn="tl">
                        <a:srgbClr val="C0C0C0"/>
                      </a:outerShdw>
                    </a:effectLst>
                    <a:latin typeface="GOST type B" pitchFamily="34" charset="0"/>
                    <a:sym typeface="Symbol" pitchFamily="18" charset="2"/>
                  </a:rPr>
                  <a:t>(А,В,С)</a:t>
                </a:r>
              </a:p>
            </p:txBody>
          </p:sp>
        </p:grpSp>
        <p:sp>
          <p:nvSpPr>
            <p:cNvPr id="4464" name="Text Box 368"/>
            <p:cNvSpPr txBox="1">
              <a:spLocks noChangeArrowheads="1"/>
            </p:cNvSpPr>
            <p:nvPr/>
          </p:nvSpPr>
          <p:spPr bwMode="auto">
            <a:xfrm>
              <a:off x="0" y="576"/>
              <a:ext cx="223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>
              <a:outerShdw dist="35921" dir="2700000" algn="ctr" rotWithShape="0">
                <a:schemeClr val="bg2"/>
              </a:outerShdw>
            </a:effectLst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24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1</a:t>
              </a:r>
            </a:p>
          </p:txBody>
        </p:sp>
      </p:grpSp>
      <p:sp>
        <p:nvSpPr>
          <p:cNvPr id="3079" name="Text Box 379"/>
          <p:cNvSpPr txBox="1">
            <a:spLocks noChangeArrowheads="1"/>
          </p:cNvSpPr>
          <p:nvPr/>
        </p:nvSpPr>
        <p:spPr bwMode="auto">
          <a:xfrm>
            <a:off x="381000" y="5627688"/>
            <a:ext cx="8753475" cy="1230312"/>
          </a:xfrm>
          <a:prstGeom prst="rect">
            <a:avLst/>
          </a:prstGeom>
          <a:solidFill>
            <a:schemeClr val="bg1"/>
          </a:solidFill>
          <a:ln w="9525">
            <a:solidFill>
              <a:srgbClr val="FF0000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b="1">
                <a:solidFill>
                  <a:srgbClr val="800080"/>
                </a:solidFill>
              </a:rPr>
              <a:t>На комплексном чертеже плоскость  </a:t>
            </a:r>
            <a:r>
              <a:rPr lang="ru-RU" sz="2000" b="1">
                <a:solidFill>
                  <a:srgbClr val="800080"/>
                </a:solidFill>
                <a:latin typeface="Symbol type B" pitchFamily="18" charset="2"/>
                <a:sym typeface="Symbol" pitchFamily="18" charset="2"/>
              </a:rPr>
              <a:t> </a:t>
            </a:r>
            <a:r>
              <a:rPr lang="ru-RU">
                <a:latin typeface="Symbol type B" pitchFamily="18" charset="2"/>
              </a:rPr>
              <a:t> </a:t>
            </a:r>
            <a:r>
              <a:rPr lang="ru-RU" b="1">
                <a:solidFill>
                  <a:srgbClr val="800080"/>
                </a:solidFill>
              </a:rPr>
              <a:t>можно задать: 1) проекциями трех точек, не лежащих на одной прямой; 2) проекциями прямой и точки, взятой вне этой прямой; 3) проекциями двух</a:t>
            </a:r>
            <a:r>
              <a:rPr lang="ru-RU"/>
              <a:t> </a:t>
            </a:r>
            <a:r>
              <a:rPr lang="ru-RU" b="1">
                <a:solidFill>
                  <a:srgbClr val="800080"/>
                </a:solidFill>
              </a:rPr>
              <a:t>пересекающихся прямых; 4) проекциями двух параллельных прямых;</a:t>
            </a:r>
            <a:r>
              <a:rPr lang="ru-RU"/>
              <a:t> </a:t>
            </a:r>
            <a:r>
              <a:rPr lang="ru-RU" b="1">
                <a:solidFill>
                  <a:srgbClr val="800080"/>
                </a:solidFill>
              </a:rPr>
              <a:t>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22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4" name="Rectangle 4"/>
          <p:cNvSpPr>
            <a:spLocks noChangeArrowheads="1"/>
          </p:cNvSpPr>
          <p:nvPr/>
        </p:nvSpPr>
        <p:spPr bwMode="auto">
          <a:xfrm>
            <a:off x="22225" y="28575"/>
            <a:ext cx="9121775" cy="538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anchor="ctr"/>
          <a:lstStyle/>
          <a:p>
            <a:pPr algn="ctr">
              <a:defRPr/>
            </a:pPr>
            <a:r>
              <a:rPr lang="ru-RU" sz="3200" b="1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Метрические задачи</a:t>
            </a:r>
          </a:p>
        </p:txBody>
      </p:sp>
      <p:sp>
        <p:nvSpPr>
          <p:cNvPr id="21507" name="Line 5"/>
          <p:cNvSpPr>
            <a:spLocks noChangeAspect="1" noChangeShapeType="1"/>
          </p:cNvSpPr>
          <p:nvPr/>
        </p:nvSpPr>
        <p:spPr bwMode="auto">
          <a:xfrm flipH="1">
            <a:off x="1038225" y="3106738"/>
            <a:ext cx="310515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arrow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1508" name="Line 6"/>
          <p:cNvSpPr>
            <a:spLocks noChangeShapeType="1"/>
          </p:cNvSpPr>
          <p:nvPr/>
        </p:nvSpPr>
        <p:spPr bwMode="auto">
          <a:xfrm flipV="1">
            <a:off x="1952625" y="2565400"/>
            <a:ext cx="0" cy="69532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1509" name="Text Box 7"/>
          <p:cNvSpPr txBox="1">
            <a:spLocks noChangeAspect="1" noChangeArrowheads="1"/>
          </p:cNvSpPr>
          <p:nvPr/>
        </p:nvSpPr>
        <p:spPr bwMode="auto">
          <a:xfrm>
            <a:off x="1562100" y="313690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А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21510" name="Text Box 8"/>
          <p:cNvSpPr txBox="1">
            <a:spLocks noChangeAspect="1" noChangeArrowheads="1"/>
          </p:cNvSpPr>
          <p:nvPr/>
        </p:nvSpPr>
        <p:spPr bwMode="auto">
          <a:xfrm>
            <a:off x="1509713" y="2293938"/>
            <a:ext cx="585787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А</a:t>
            </a:r>
            <a:r>
              <a:rPr lang="ru-RU" sz="2400" b="1" i="1" baseline="-20000">
                <a:latin typeface="GOST type B" pitchFamily="34" charset="0"/>
              </a:rPr>
              <a:t>2</a:t>
            </a:r>
          </a:p>
        </p:txBody>
      </p:sp>
      <p:sp>
        <p:nvSpPr>
          <p:cNvPr id="21511" name="Text Box 9"/>
          <p:cNvSpPr txBox="1">
            <a:spLocks noChangeArrowheads="1"/>
          </p:cNvSpPr>
          <p:nvPr/>
        </p:nvSpPr>
        <p:spPr bwMode="auto">
          <a:xfrm>
            <a:off x="390525" y="5692775"/>
            <a:ext cx="8753475" cy="1173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Выбираем новую плоскость проекций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5000">
                <a:solidFill>
                  <a:srgbClr val="800080"/>
                </a:solidFill>
                <a:latin typeface="GOST type B" pitchFamily="34" charset="0"/>
              </a:rPr>
              <a:t>4 </a:t>
            </a:r>
            <a:r>
              <a:rPr lang="ru-RU" b="1">
                <a:solidFill>
                  <a:srgbClr val="800080"/>
                </a:solidFill>
              </a:rPr>
              <a:t>  перпендикулярно горизонтали плоскости </a:t>
            </a:r>
            <a:r>
              <a:rPr lang="en-US" sz="2000" b="1" i="1">
                <a:solidFill>
                  <a:srgbClr val="800080"/>
                </a:solidFill>
                <a:latin typeface="GOST type B" pitchFamily="34" charset="0"/>
              </a:rPr>
              <a:t>h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 </a:t>
            </a:r>
            <a:r>
              <a:rPr lang="ru-RU" b="1">
                <a:solidFill>
                  <a:srgbClr val="800080"/>
                </a:solidFill>
              </a:rPr>
              <a:t> так, чтобы она заняла проецирующее положение. На</a:t>
            </a:r>
            <a:r>
              <a:rPr lang="ru-RU" sz="2000"/>
              <a:t>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en-US" sz="2000" b="1" i="1" baseline="-20000">
                <a:solidFill>
                  <a:srgbClr val="800080"/>
                </a:solidFill>
                <a:latin typeface="GOST type B" pitchFamily="34" charset="0"/>
              </a:rPr>
              <a:t>4</a:t>
            </a:r>
            <a:r>
              <a:rPr lang="ru-RU"/>
              <a:t>  </a:t>
            </a:r>
            <a:r>
              <a:rPr lang="ru-RU" b="1">
                <a:solidFill>
                  <a:srgbClr val="800080"/>
                </a:solidFill>
              </a:rPr>
              <a:t>получаем  вырожденную проекцию плоскости  (прямую)  и  проекцию точки 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К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4 </a:t>
            </a:r>
            <a:r>
              <a:rPr lang="ru-RU" b="1">
                <a:solidFill>
                  <a:srgbClr val="800080"/>
                </a:solidFill>
              </a:rPr>
              <a:t>.</a:t>
            </a:r>
          </a:p>
        </p:txBody>
      </p:sp>
      <p:sp>
        <p:nvSpPr>
          <p:cNvPr id="21512" name="Text Box 10"/>
          <p:cNvSpPr txBox="1">
            <a:spLocks noChangeArrowheads="1"/>
          </p:cNvSpPr>
          <p:nvPr/>
        </p:nvSpPr>
        <p:spPr bwMode="auto">
          <a:xfrm>
            <a:off x="155575" y="655638"/>
            <a:ext cx="1379538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/>
              <a:t>Задача </a:t>
            </a:r>
            <a:r>
              <a:rPr lang="en-US"/>
              <a:t>3</a:t>
            </a:r>
            <a:r>
              <a:rPr lang="ru-RU"/>
              <a:t>.</a:t>
            </a:r>
          </a:p>
        </p:txBody>
      </p:sp>
      <p:sp>
        <p:nvSpPr>
          <p:cNvPr id="21513" name="Freeform 12"/>
          <p:cNvSpPr>
            <a:spLocks/>
          </p:cNvSpPr>
          <p:nvPr/>
        </p:nvSpPr>
        <p:spPr bwMode="auto">
          <a:xfrm>
            <a:off x="1947863" y="1455738"/>
            <a:ext cx="1574800" cy="1489075"/>
          </a:xfrm>
          <a:custGeom>
            <a:avLst/>
            <a:gdLst>
              <a:gd name="T0" fmla="*/ 0 w 992"/>
              <a:gd name="T1" fmla="*/ 1774190332 h 938"/>
              <a:gd name="T2" fmla="*/ 1214715410 w 992"/>
              <a:gd name="T3" fmla="*/ 0 h 938"/>
              <a:gd name="T4" fmla="*/ 2147483647 w 992"/>
              <a:gd name="T5" fmla="*/ 2147483647 h 938"/>
              <a:gd name="T6" fmla="*/ 0 w 992"/>
              <a:gd name="T7" fmla="*/ 1774190332 h 938"/>
              <a:gd name="T8" fmla="*/ 0 60000 65536"/>
              <a:gd name="T9" fmla="*/ 0 60000 65536"/>
              <a:gd name="T10" fmla="*/ 0 60000 65536"/>
              <a:gd name="T11" fmla="*/ 0 60000 65536"/>
              <a:gd name="T12" fmla="*/ 0 w 992"/>
              <a:gd name="T13" fmla="*/ 0 h 938"/>
              <a:gd name="T14" fmla="*/ 992 w 992"/>
              <a:gd name="T15" fmla="*/ 938 h 93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92" h="938">
                <a:moveTo>
                  <a:pt x="0" y="704"/>
                </a:moveTo>
                <a:lnTo>
                  <a:pt x="482" y="0"/>
                </a:lnTo>
                <a:lnTo>
                  <a:pt x="992" y="938"/>
                </a:lnTo>
                <a:lnTo>
                  <a:pt x="0" y="704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1514" name="Freeform 13"/>
          <p:cNvSpPr>
            <a:spLocks/>
          </p:cNvSpPr>
          <p:nvPr/>
        </p:nvSpPr>
        <p:spPr bwMode="auto">
          <a:xfrm>
            <a:off x="1947863" y="3257550"/>
            <a:ext cx="1574800" cy="1230313"/>
          </a:xfrm>
          <a:custGeom>
            <a:avLst/>
            <a:gdLst>
              <a:gd name="T0" fmla="*/ 0 w 992"/>
              <a:gd name="T1" fmla="*/ 0 h 775"/>
              <a:gd name="T2" fmla="*/ 1204634788 w 992"/>
              <a:gd name="T3" fmla="*/ 1953122860 h 775"/>
              <a:gd name="T4" fmla="*/ 1207155737 w 992"/>
              <a:gd name="T5" fmla="*/ 1950601909 h 775"/>
              <a:gd name="T6" fmla="*/ 2147483647 w 992"/>
              <a:gd name="T7" fmla="*/ 720764952 h 775"/>
              <a:gd name="T8" fmla="*/ 0 w 992"/>
              <a:gd name="T9" fmla="*/ 0 h 775"/>
              <a:gd name="T10" fmla="*/ 0 60000 65536"/>
              <a:gd name="T11" fmla="*/ 0 60000 65536"/>
              <a:gd name="T12" fmla="*/ 0 60000 65536"/>
              <a:gd name="T13" fmla="*/ 0 60000 65536"/>
              <a:gd name="T14" fmla="*/ 0 60000 65536"/>
              <a:gd name="T15" fmla="*/ 0 w 992"/>
              <a:gd name="T16" fmla="*/ 0 h 775"/>
              <a:gd name="T17" fmla="*/ 992 w 992"/>
              <a:gd name="T18" fmla="*/ 775 h 775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992" h="775">
                <a:moveTo>
                  <a:pt x="0" y="0"/>
                </a:moveTo>
                <a:lnTo>
                  <a:pt x="478" y="775"/>
                </a:lnTo>
                <a:lnTo>
                  <a:pt x="479" y="774"/>
                </a:lnTo>
                <a:lnTo>
                  <a:pt x="992" y="28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1515" name="Line 14"/>
          <p:cNvSpPr>
            <a:spLocks noChangeShapeType="1"/>
          </p:cNvSpPr>
          <p:nvPr/>
        </p:nvSpPr>
        <p:spPr bwMode="auto">
          <a:xfrm flipV="1">
            <a:off x="2708275" y="1463675"/>
            <a:ext cx="4763" cy="30241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1516" name="Line 15"/>
          <p:cNvSpPr>
            <a:spLocks noChangeShapeType="1"/>
          </p:cNvSpPr>
          <p:nvPr/>
        </p:nvSpPr>
        <p:spPr bwMode="auto">
          <a:xfrm flipV="1">
            <a:off x="3516313" y="2941638"/>
            <a:ext cx="1587" cy="77311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2" name="Group 99"/>
          <p:cNvGrpSpPr>
            <a:grpSpLocks/>
          </p:cNvGrpSpPr>
          <p:nvPr/>
        </p:nvGrpSpPr>
        <p:grpSpPr bwMode="auto">
          <a:xfrm>
            <a:off x="1952625" y="2132013"/>
            <a:ext cx="1376363" cy="457200"/>
            <a:chOff x="1230" y="1343"/>
            <a:chExt cx="867" cy="288"/>
          </a:xfrm>
        </p:grpSpPr>
        <p:sp>
          <p:nvSpPr>
            <p:cNvPr id="21562" name="Line 17"/>
            <p:cNvSpPr>
              <a:spLocks noChangeShapeType="1"/>
            </p:cNvSpPr>
            <p:nvPr/>
          </p:nvSpPr>
          <p:spPr bwMode="auto">
            <a:xfrm>
              <a:off x="1230" y="1618"/>
              <a:ext cx="8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1563" name="Text Box 18"/>
            <p:cNvSpPr txBox="1">
              <a:spLocks noChangeAspect="1" noChangeArrowheads="1"/>
            </p:cNvSpPr>
            <p:nvPr/>
          </p:nvSpPr>
          <p:spPr bwMode="auto">
            <a:xfrm>
              <a:off x="1794" y="1343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latin typeface="GOST type B" pitchFamily="34" charset="0"/>
                </a:rPr>
                <a:t>h</a:t>
              </a:r>
              <a:r>
                <a:rPr lang="en-US" sz="2400" b="1" i="1" baseline="-20000">
                  <a:latin typeface="GOST type B" pitchFamily="34" charset="0"/>
                </a:rPr>
                <a:t>2</a:t>
              </a:r>
              <a:endParaRPr lang="ru-RU" sz="2400" b="1" i="1" baseline="-20000">
                <a:latin typeface="GOST type B" pitchFamily="34" charset="0"/>
              </a:endParaRPr>
            </a:p>
          </p:txBody>
        </p:sp>
      </p:grpSp>
      <p:sp>
        <p:nvSpPr>
          <p:cNvPr id="21518" name="Text Box 19"/>
          <p:cNvSpPr txBox="1">
            <a:spLocks noChangeAspect="1" noChangeArrowheads="1"/>
          </p:cNvSpPr>
          <p:nvPr/>
        </p:nvSpPr>
        <p:spPr bwMode="auto">
          <a:xfrm>
            <a:off x="2738438" y="4187825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B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21519" name="Text Box 20"/>
          <p:cNvSpPr txBox="1">
            <a:spLocks noChangeAspect="1" noChangeArrowheads="1"/>
          </p:cNvSpPr>
          <p:nvPr/>
        </p:nvSpPr>
        <p:spPr bwMode="auto">
          <a:xfrm>
            <a:off x="3492500" y="260985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C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21520" name="Text Box 21"/>
          <p:cNvSpPr txBox="1">
            <a:spLocks noChangeAspect="1" noChangeArrowheads="1"/>
          </p:cNvSpPr>
          <p:nvPr/>
        </p:nvSpPr>
        <p:spPr bwMode="auto">
          <a:xfrm>
            <a:off x="2693988" y="124460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B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grpSp>
        <p:nvGrpSpPr>
          <p:cNvPr id="3" name="Group 102"/>
          <p:cNvGrpSpPr>
            <a:grpSpLocks/>
          </p:cNvGrpSpPr>
          <p:nvPr/>
        </p:nvGrpSpPr>
        <p:grpSpPr bwMode="auto">
          <a:xfrm>
            <a:off x="2836863" y="3355975"/>
            <a:ext cx="1531937" cy="2341563"/>
            <a:chOff x="1787" y="2114"/>
            <a:chExt cx="965" cy="1475"/>
          </a:xfrm>
        </p:grpSpPr>
        <p:sp>
          <p:nvSpPr>
            <p:cNvPr id="21553" name="Text Box 26"/>
            <p:cNvSpPr txBox="1">
              <a:spLocks noChangeAspect="1" noChangeArrowheads="1"/>
            </p:cNvSpPr>
            <p:nvPr/>
          </p:nvSpPr>
          <p:spPr bwMode="auto">
            <a:xfrm>
              <a:off x="1787" y="3087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П</a:t>
              </a:r>
              <a:r>
                <a:rPr lang="ru-RU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1</a:t>
              </a:r>
            </a:p>
          </p:txBody>
        </p:sp>
        <p:sp>
          <p:nvSpPr>
            <p:cNvPr id="21554" name="Text Box 27"/>
            <p:cNvSpPr txBox="1">
              <a:spLocks noChangeAspect="1" noChangeArrowheads="1"/>
            </p:cNvSpPr>
            <p:nvPr/>
          </p:nvSpPr>
          <p:spPr bwMode="auto">
            <a:xfrm>
              <a:off x="2079" y="3252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П</a:t>
              </a:r>
              <a:r>
                <a:rPr lang="en-US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4</a:t>
              </a:r>
              <a:endParaRPr lang="ru-RU" sz="2400" b="1" i="1" baseline="-20000">
                <a:solidFill>
                  <a:srgbClr val="0000FF"/>
                </a:solidFill>
                <a:latin typeface="GOST type B" pitchFamily="34" charset="0"/>
              </a:endParaRPr>
            </a:p>
          </p:txBody>
        </p:sp>
        <p:sp>
          <p:nvSpPr>
            <p:cNvPr id="21555" name="Line 28"/>
            <p:cNvSpPr>
              <a:spLocks noChangeAspect="1" noChangeShapeType="1"/>
            </p:cNvSpPr>
            <p:nvPr/>
          </p:nvSpPr>
          <p:spPr bwMode="auto">
            <a:xfrm rot="6924067" flipH="1">
              <a:off x="1685" y="2791"/>
              <a:ext cx="1354" cy="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 type="arrow" w="sm" len="lg"/>
              <a:tailEnd type="none" w="med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1556" name="Text Box 29"/>
            <p:cNvSpPr txBox="1">
              <a:spLocks noChangeAspect="1" noChangeArrowheads="1"/>
            </p:cNvSpPr>
            <p:nvPr/>
          </p:nvSpPr>
          <p:spPr bwMode="auto">
            <a:xfrm>
              <a:off x="1869" y="3301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solidFill>
                    <a:srgbClr val="0000FF"/>
                  </a:solidFill>
                  <a:latin typeface="GOST type B" pitchFamily="34" charset="0"/>
                </a:rPr>
                <a:t>x</a:t>
              </a:r>
              <a:r>
                <a:rPr lang="en-US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1</a:t>
              </a:r>
              <a:endParaRPr lang="ru-RU" sz="2400" b="1" i="1" baseline="-20000">
                <a:solidFill>
                  <a:srgbClr val="0000FF"/>
                </a:solidFill>
                <a:latin typeface="GOST type B" pitchFamily="34" charset="0"/>
              </a:endParaRPr>
            </a:p>
          </p:txBody>
        </p:sp>
        <p:grpSp>
          <p:nvGrpSpPr>
            <p:cNvPr id="21557" name="Group 101"/>
            <p:cNvGrpSpPr>
              <a:grpSpLocks/>
            </p:cNvGrpSpPr>
            <p:nvPr/>
          </p:nvGrpSpPr>
          <p:grpSpPr bwMode="auto">
            <a:xfrm>
              <a:off x="2050" y="2442"/>
              <a:ext cx="702" cy="332"/>
              <a:chOff x="2050" y="2442"/>
              <a:chExt cx="702" cy="332"/>
            </a:xfrm>
          </p:grpSpPr>
          <p:grpSp>
            <p:nvGrpSpPr>
              <p:cNvPr id="21558" name="Group 23"/>
              <p:cNvGrpSpPr>
                <a:grpSpLocks noChangeAspect="1"/>
              </p:cNvGrpSpPr>
              <p:nvPr/>
            </p:nvGrpSpPr>
            <p:grpSpPr bwMode="auto">
              <a:xfrm rot="-3905314">
                <a:off x="2309" y="2597"/>
                <a:ext cx="109" cy="107"/>
                <a:chOff x="4826" y="2422"/>
                <a:chExt cx="157" cy="151"/>
              </a:xfrm>
            </p:grpSpPr>
            <p:sp>
              <p:nvSpPr>
                <p:cNvPr id="21560" name="Arc 24"/>
                <p:cNvSpPr>
                  <a:spLocks noChangeAspect="1"/>
                </p:cNvSpPr>
                <p:nvPr/>
              </p:nvSpPr>
              <p:spPr bwMode="auto">
                <a:xfrm rot="-5400000">
                  <a:off x="4829" y="2419"/>
                  <a:ext cx="151" cy="157"/>
                </a:xfrm>
                <a:custGeom>
                  <a:avLst/>
                  <a:gdLst>
                    <a:gd name="T0" fmla="*/ 0 w 21600"/>
                    <a:gd name="T1" fmla="*/ 0 h 21600"/>
                    <a:gd name="T2" fmla="*/ 0 w 21600"/>
                    <a:gd name="T3" fmla="*/ 0 h 21600"/>
                    <a:gd name="T4" fmla="*/ 0 w 21600"/>
                    <a:gd name="T5" fmla="*/ 0 h 21600"/>
                    <a:gd name="T6" fmla="*/ 0 60000 65536"/>
                    <a:gd name="T7" fmla="*/ 0 60000 65536"/>
                    <a:gd name="T8" fmla="*/ 0 60000 65536"/>
                    <a:gd name="T9" fmla="*/ 0 w 21600"/>
                    <a:gd name="T10" fmla="*/ 0 h 21600"/>
                    <a:gd name="T11" fmla="*/ 21600 w 21600"/>
                    <a:gd name="T12" fmla="*/ 21600 h 21600"/>
                  </a:gdLst>
                  <a:ahLst/>
                  <a:cxnLst>
                    <a:cxn ang="T6">
                      <a:pos x="T0" y="T1"/>
                    </a:cxn>
                    <a:cxn ang="T7">
                      <a:pos x="T2" y="T3"/>
                    </a:cxn>
                    <a:cxn ang="T8">
                      <a:pos x="T4" y="T5"/>
                    </a:cxn>
                  </a:cxnLst>
                  <a:rect l="T9" t="T10" r="T11" b="T12"/>
                  <a:pathLst>
                    <a:path w="21600" h="21600" fill="none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</a:path>
                    <a:path w="21600" h="21600" stroke="0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  <a:lnTo>
                        <a:pt x="0" y="21600"/>
                      </a:lnTo>
                      <a:close/>
                    </a:path>
                  </a:pathLst>
                </a:custGeom>
                <a:noFill/>
                <a:ln w="12700">
                  <a:solidFill>
                    <a:srgbClr val="0000FF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21561" name="Oval 25"/>
                <p:cNvSpPr>
                  <a:spLocks noChangeAspect="1" noChangeArrowheads="1"/>
                </p:cNvSpPr>
                <p:nvPr/>
              </p:nvSpPr>
              <p:spPr bwMode="auto">
                <a:xfrm rot="-5400000">
                  <a:off x="4907" y="2511"/>
                  <a:ext cx="25" cy="25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solidFill>
                    <a:srgbClr val="0000FF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</p:grpSp>
          <p:sp>
            <p:nvSpPr>
              <p:cNvPr id="21559" name="Line 30"/>
              <p:cNvSpPr>
                <a:spLocks noChangeShapeType="1"/>
              </p:cNvSpPr>
              <p:nvPr/>
            </p:nvSpPr>
            <p:spPr bwMode="auto">
              <a:xfrm flipH="1" flipV="1">
                <a:off x="2050" y="2442"/>
                <a:ext cx="702" cy="332"/>
              </a:xfrm>
              <a:prstGeom prst="line">
                <a:avLst/>
              </a:prstGeom>
              <a:noFill/>
              <a:ln w="9525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</p:grpSp>
      <p:sp>
        <p:nvSpPr>
          <p:cNvPr id="81952" name="Line 32"/>
          <p:cNvSpPr>
            <a:spLocks noChangeShapeType="1"/>
          </p:cNvSpPr>
          <p:nvPr/>
        </p:nvSpPr>
        <p:spPr bwMode="auto">
          <a:xfrm flipV="1">
            <a:off x="3319463" y="2581275"/>
            <a:ext cx="0" cy="13096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6" name="Group 100"/>
          <p:cNvGrpSpPr>
            <a:grpSpLocks/>
          </p:cNvGrpSpPr>
          <p:nvPr/>
        </p:nvGrpSpPr>
        <p:grpSpPr bwMode="auto">
          <a:xfrm>
            <a:off x="1955800" y="3263900"/>
            <a:ext cx="1471613" cy="644525"/>
            <a:chOff x="1232" y="2056"/>
            <a:chExt cx="927" cy="406"/>
          </a:xfrm>
        </p:grpSpPr>
        <p:sp>
          <p:nvSpPr>
            <p:cNvPr id="21551" name="Text Box 33"/>
            <p:cNvSpPr txBox="1">
              <a:spLocks noChangeAspect="1" noChangeArrowheads="1"/>
            </p:cNvSpPr>
            <p:nvPr/>
          </p:nvSpPr>
          <p:spPr bwMode="auto">
            <a:xfrm>
              <a:off x="1856" y="2163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latin typeface="GOST type B" pitchFamily="34" charset="0"/>
                </a:rPr>
                <a:t>h</a:t>
              </a:r>
              <a:r>
                <a:rPr lang="ru-RU" sz="2400" b="1" i="1" baseline="-20000">
                  <a:latin typeface="GOST type B" pitchFamily="34" charset="0"/>
                </a:rPr>
                <a:t>1</a:t>
              </a:r>
            </a:p>
          </p:txBody>
        </p:sp>
        <p:sp>
          <p:nvSpPr>
            <p:cNvPr id="21552" name="Line 34"/>
            <p:cNvSpPr>
              <a:spLocks noChangeShapeType="1"/>
            </p:cNvSpPr>
            <p:nvPr/>
          </p:nvSpPr>
          <p:spPr bwMode="auto">
            <a:xfrm>
              <a:off x="1232" y="2056"/>
              <a:ext cx="861" cy="406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21524" name="Text Box 35"/>
          <p:cNvSpPr txBox="1">
            <a:spLocks noChangeAspect="1" noChangeArrowheads="1"/>
          </p:cNvSpPr>
          <p:nvPr/>
        </p:nvSpPr>
        <p:spPr bwMode="auto">
          <a:xfrm>
            <a:off x="3454400" y="332105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C</a:t>
            </a:r>
            <a:r>
              <a:rPr lang="ru-RU" sz="2400" b="1" i="1" baseline="-20000">
                <a:latin typeface="GOST type B" pitchFamily="34" charset="0"/>
              </a:rPr>
              <a:t>1</a:t>
            </a:r>
          </a:p>
        </p:txBody>
      </p:sp>
      <p:sp>
        <p:nvSpPr>
          <p:cNvPr id="21525" name="Text Box 50"/>
          <p:cNvSpPr txBox="1">
            <a:spLocks noChangeAspect="1" noChangeArrowheads="1"/>
          </p:cNvSpPr>
          <p:nvPr/>
        </p:nvSpPr>
        <p:spPr bwMode="auto">
          <a:xfrm>
            <a:off x="893763" y="3019425"/>
            <a:ext cx="481012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800" b="1" i="1">
                <a:latin typeface="GOST type B" pitchFamily="34" charset="0"/>
              </a:rPr>
              <a:t>x</a:t>
            </a:r>
            <a:endParaRPr lang="ru-RU" sz="2800" b="1" i="1" baseline="-20000">
              <a:latin typeface="GOST type B" pitchFamily="34" charset="0"/>
            </a:endParaRPr>
          </a:p>
        </p:txBody>
      </p:sp>
      <p:sp>
        <p:nvSpPr>
          <p:cNvPr id="81971" name="Rectangle 51"/>
          <p:cNvSpPr>
            <a:spLocks noChangeArrowheads="1"/>
          </p:cNvSpPr>
          <p:nvPr/>
        </p:nvSpPr>
        <p:spPr bwMode="auto">
          <a:xfrm>
            <a:off x="5519738" y="1785938"/>
            <a:ext cx="3475037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buFontTx/>
              <a:buAutoNum type="arabicPeriod"/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4</a:t>
            </a:r>
            <a:r>
              <a:rPr lang="ru-RU" sz="3200"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</a:t>
            </a:r>
            <a:r>
              <a:rPr lang="ru-RU" sz="320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</a:p>
          <a:p>
            <a:pPr marL="342900" indent="-342900">
              <a:defRPr/>
            </a:pP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 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4 </a:t>
            </a:r>
            <a:r>
              <a:rPr lang="ru-RU" sz="3200" b="1">
                <a:solidFill>
                  <a:srgbClr val="CC0099"/>
                </a:solidFill>
                <a:sym typeface="Symbol" pitchFamily="18" charset="2"/>
              </a:rPr>
              <a:t></a:t>
            </a:r>
            <a:r>
              <a:rPr lang="ru-RU" sz="3200">
                <a:sym typeface="Symbol" pitchFamily="18" charset="2"/>
              </a:rPr>
              <a:t> 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h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(АВС</a:t>
            </a:r>
            <a:r>
              <a:rPr lang="en-US" sz="28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)</a:t>
            </a:r>
            <a:r>
              <a:rPr lang="ru-RU"/>
              <a:t> </a:t>
            </a:r>
          </a:p>
        </p:txBody>
      </p:sp>
      <p:sp>
        <p:nvSpPr>
          <p:cNvPr id="21527" name="Line 59"/>
          <p:cNvSpPr>
            <a:spLocks noChangeShapeType="1"/>
          </p:cNvSpPr>
          <p:nvPr/>
        </p:nvSpPr>
        <p:spPr bwMode="auto">
          <a:xfrm flipV="1">
            <a:off x="2281238" y="2814638"/>
            <a:ext cx="0" cy="16319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1528" name="Oval 79"/>
          <p:cNvSpPr>
            <a:spLocks noChangeAspect="1" noChangeArrowheads="1"/>
          </p:cNvSpPr>
          <p:nvPr/>
        </p:nvSpPr>
        <p:spPr bwMode="auto">
          <a:xfrm>
            <a:off x="2232025" y="2755900"/>
            <a:ext cx="114300" cy="1143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1529" name="Text Box 80"/>
          <p:cNvSpPr txBox="1">
            <a:spLocks noChangeAspect="1" noChangeArrowheads="1"/>
          </p:cNvSpPr>
          <p:nvPr/>
        </p:nvSpPr>
        <p:spPr bwMode="auto">
          <a:xfrm>
            <a:off x="1744663" y="4275138"/>
            <a:ext cx="4953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К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21530" name="Text Box 81"/>
          <p:cNvSpPr txBox="1">
            <a:spLocks noChangeAspect="1" noChangeArrowheads="1"/>
          </p:cNvSpPr>
          <p:nvPr/>
        </p:nvSpPr>
        <p:spPr bwMode="auto">
          <a:xfrm>
            <a:off x="1852613" y="2579688"/>
            <a:ext cx="4953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К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grpSp>
        <p:nvGrpSpPr>
          <p:cNvPr id="7" name="Group 104"/>
          <p:cNvGrpSpPr>
            <a:grpSpLocks/>
          </p:cNvGrpSpPr>
          <p:nvPr/>
        </p:nvGrpSpPr>
        <p:grpSpPr bwMode="auto">
          <a:xfrm>
            <a:off x="2713038" y="3616325"/>
            <a:ext cx="2690812" cy="1973263"/>
            <a:chOff x="1709" y="2278"/>
            <a:chExt cx="1695" cy="1243"/>
          </a:xfrm>
        </p:grpSpPr>
        <p:sp>
          <p:nvSpPr>
            <p:cNvPr id="21545" name="Line 44"/>
            <p:cNvSpPr>
              <a:spLocks noChangeShapeType="1"/>
            </p:cNvSpPr>
            <p:nvPr/>
          </p:nvSpPr>
          <p:spPr bwMode="auto">
            <a:xfrm flipH="1" flipV="1">
              <a:off x="2216" y="2337"/>
              <a:ext cx="399" cy="188"/>
            </a:xfrm>
            <a:prstGeom prst="line">
              <a:avLst/>
            </a:pr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1546" name="Text Box 46"/>
            <p:cNvSpPr txBox="1">
              <a:spLocks noChangeAspect="1" noChangeArrowheads="1"/>
            </p:cNvSpPr>
            <p:nvPr/>
          </p:nvSpPr>
          <p:spPr bwMode="auto">
            <a:xfrm>
              <a:off x="2708" y="2558"/>
              <a:ext cx="315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А</a:t>
              </a:r>
              <a:r>
                <a:rPr lang="ru-RU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4</a:t>
              </a:r>
            </a:p>
          </p:txBody>
        </p:sp>
        <p:sp>
          <p:nvSpPr>
            <p:cNvPr id="21547" name="Text Box 47"/>
            <p:cNvSpPr txBox="1">
              <a:spLocks noChangeAspect="1" noChangeArrowheads="1"/>
            </p:cNvSpPr>
            <p:nvPr/>
          </p:nvSpPr>
          <p:spPr bwMode="auto">
            <a:xfrm>
              <a:off x="3084" y="3233"/>
              <a:ext cx="320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В</a:t>
              </a:r>
              <a:r>
                <a:rPr lang="ru-RU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4</a:t>
              </a:r>
            </a:p>
          </p:txBody>
        </p:sp>
        <p:sp>
          <p:nvSpPr>
            <p:cNvPr id="21548" name="Text Box 48"/>
            <p:cNvSpPr txBox="1">
              <a:spLocks noChangeAspect="1" noChangeArrowheads="1"/>
            </p:cNvSpPr>
            <p:nvPr/>
          </p:nvSpPr>
          <p:spPr bwMode="auto">
            <a:xfrm>
              <a:off x="2567" y="2278"/>
              <a:ext cx="28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solidFill>
                    <a:srgbClr val="0000FF"/>
                  </a:solidFill>
                  <a:latin typeface="GOST type B" pitchFamily="34" charset="0"/>
                </a:rPr>
                <a:t>C</a:t>
              </a:r>
              <a:r>
                <a:rPr lang="ru-RU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4</a:t>
              </a:r>
            </a:p>
          </p:txBody>
        </p:sp>
        <p:sp>
          <p:nvSpPr>
            <p:cNvPr id="21549" name="Line 49"/>
            <p:cNvSpPr>
              <a:spLocks noChangeShapeType="1"/>
            </p:cNvSpPr>
            <p:nvPr/>
          </p:nvSpPr>
          <p:spPr bwMode="auto">
            <a:xfrm flipH="1" flipV="1">
              <a:off x="2612" y="2522"/>
              <a:ext cx="548" cy="989"/>
            </a:xfrm>
            <a:prstGeom prst="line">
              <a:avLst/>
            </a:prstGeom>
            <a:noFill/>
            <a:ln w="3810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1550" name="Line 45"/>
            <p:cNvSpPr>
              <a:spLocks noChangeShapeType="1"/>
            </p:cNvSpPr>
            <p:nvPr/>
          </p:nvSpPr>
          <p:spPr bwMode="auto">
            <a:xfrm flipH="1" flipV="1">
              <a:off x="1709" y="2828"/>
              <a:ext cx="1445" cy="676"/>
            </a:xfrm>
            <a:prstGeom prst="line">
              <a:avLst/>
            </a:pr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8" name="Group 103"/>
          <p:cNvGrpSpPr>
            <a:grpSpLocks/>
          </p:cNvGrpSpPr>
          <p:nvPr/>
        </p:nvGrpSpPr>
        <p:grpSpPr bwMode="auto">
          <a:xfrm>
            <a:off x="2665413" y="1852613"/>
            <a:ext cx="1822450" cy="3435350"/>
            <a:chOff x="1679" y="1167"/>
            <a:chExt cx="1148" cy="2164"/>
          </a:xfrm>
        </p:grpSpPr>
        <p:sp>
          <p:nvSpPr>
            <p:cNvPr id="21541" name="Line 38"/>
            <p:cNvSpPr>
              <a:spLocks noChangeShapeType="1"/>
            </p:cNvSpPr>
            <p:nvPr/>
          </p:nvSpPr>
          <p:spPr bwMode="auto">
            <a:xfrm rot="20498165" flipV="1">
              <a:off x="2696" y="3317"/>
              <a:ext cx="131" cy="14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1542" name="Line 89"/>
            <p:cNvSpPr>
              <a:spLocks noChangeShapeType="1"/>
            </p:cNvSpPr>
            <p:nvPr/>
          </p:nvSpPr>
          <p:spPr bwMode="auto">
            <a:xfrm rot="20498165" flipV="1">
              <a:off x="2670" y="3296"/>
              <a:ext cx="131" cy="14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1543" name="Line 37"/>
            <p:cNvSpPr>
              <a:spLocks noChangeShapeType="1"/>
            </p:cNvSpPr>
            <p:nvPr/>
          </p:nvSpPr>
          <p:spPr bwMode="auto">
            <a:xfrm rot="-3367173">
              <a:off x="1661" y="1185"/>
              <a:ext cx="105" cy="7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1544" name="Line 92"/>
            <p:cNvSpPr>
              <a:spLocks noChangeShapeType="1"/>
            </p:cNvSpPr>
            <p:nvPr/>
          </p:nvSpPr>
          <p:spPr bwMode="auto">
            <a:xfrm rot="-3367173">
              <a:off x="1665" y="1212"/>
              <a:ext cx="105" cy="7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9" name="Group 106"/>
          <p:cNvGrpSpPr>
            <a:grpSpLocks/>
          </p:cNvGrpSpPr>
          <p:nvPr/>
        </p:nvGrpSpPr>
        <p:grpSpPr bwMode="auto">
          <a:xfrm>
            <a:off x="2230438" y="2924175"/>
            <a:ext cx="1947862" cy="2586038"/>
            <a:chOff x="1405" y="1842"/>
            <a:chExt cx="1227" cy="1629"/>
          </a:xfrm>
        </p:grpSpPr>
        <p:sp>
          <p:nvSpPr>
            <p:cNvPr id="21536" name="Line 56"/>
            <p:cNvSpPr>
              <a:spLocks noChangeShapeType="1"/>
            </p:cNvSpPr>
            <p:nvPr/>
          </p:nvSpPr>
          <p:spPr bwMode="auto">
            <a:xfrm flipH="1" flipV="1">
              <a:off x="1430" y="2807"/>
              <a:ext cx="923" cy="435"/>
            </a:xfrm>
            <a:prstGeom prst="line">
              <a:avLst/>
            </a:prstGeom>
            <a:noFill/>
            <a:ln w="1270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1537" name="Text Box 69"/>
            <p:cNvSpPr txBox="1">
              <a:spLocks noChangeAspect="1" noChangeArrowheads="1"/>
            </p:cNvSpPr>
            <p:nvPr/>
          </p:nvSpPr>
          <p:spPr bwMode="auto">
            <a:xfrm>
              <a:off x="2320" y="3183"/>
              <a:ext cx="31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42500"/>
                  </a:solidFill>
                  <a:latin typeface="GOST type B" pitchFamily="34" charset="0"/>
                </a:rPr>
                <a:t>К</a:t>
              </a:r>
              <a:r>
                <a:rPr lang="en-US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4</a:t>
              </a:r>
              <a:endParaRPr lang="ru-RU" sz="2400" b="1" i="1" baseline="-20000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  <p:sp>
          <p:nvSpPr>
            <p:cNvPr id="21538" name="Oval 72"/>
            <p:cNvSpPr>
              <a:spLocks noChangeAspect="1" noChangeArrowheads="1"/>
            </p:cNvSpPr>
            <p:nvPr/>
          </p:nvSpPr>
          <p:spPr bwMode="auto">
            <a:xfrm>
              <a:off x="2315" y="3203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21539" name="Line 88"/>
            <p:cNvSpPr>
              <a:spLocks noChangeShapeType="1"/>
            </p:cNvSpPr>
            <p:nvPr/>
          </p:nvSpPr>
          <p:spPr bwMode="auto">
            <a:xfrm rot="20498165" flipV="1">
              <a:off x="2185" y="3190"/>
              <a:ext cx="131" cy="14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1540" name="Line 93"/>
            <p:cNvSpPr>
              <a:spLocks noChangeShapeType="1"/>
            </p:cNvSpPr>
            <p:nvPr/>
          </p:nvSpPr>
          <p:spPr bwMode="auto">
            <a:xfrm rot="7485544">
              <a:off x="1387" y="1860"/>
              <a:ext cx="105" cy="7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21534" name="Oval 76"/>
          <p:cNvSpPr>
            <a:spLocks noChangeAspect="1" noChangeArrowheads="1"/>
          </p:cNvSpPr>
          <p:nvPr/>
        </p:nvSpPr>
        <p:spPr bwMode="auto">
          <a:xfrm>
            <a:off x="2228850" y="4398963"/>
            <a:ext cx="114300" cy="1143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1535" name="Text Box 107"/>
          <p:cNvSpPr txBox="1">
            <a:spLocks noChangeArrowheads="1"/>
          </p:cNvSpPr>
          <p:nvPr/>
        </p:nvSpPr>
        <p:spPr bwMode="auto">
          <a:xfrm>
            <a:off x="1352550" y="636588"/>
            <a:ext cx="7791450" cy="71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85000"/>
              </a:lnSpc>
            </a:pPr>
            <a:r>
              <a:rPr lang="ru-RU" sz="2000" b="1">
                <a:solidFill>
                  <a:srgbClr val="CC0099"/>
                </a:solidFill>
              </a:rPr>
              <a:t>Определить расстояние от точки  </a:t>
            </a:r>
            <a:r>
              <a:rPr lang="ru-RU" sz="2400" b="1" i="1">
                <a:solidFill>
                  <a:srgbClr val="CC0099"/>
                </a:solidFill>
                <a:latin typeface="GOST type B" pitchFamily="34" charset="0"/>
              </a:rPr>
              <a:t>К</a:t>
            </a:r>
            <a:r>
              <a:rPr lang="ru-RU" sz="2000" b="1">
                <a:solidFill>
                  <a:srgbClr val="CC0099"/>
                </a:solidFill>
              </a:rPr>
              <a:t>   до плоскости треугольника  </a:t>
            </a:r>
            <a:r>
              <a:rPr lang="ru-RU" sz="2400" b="1" i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(АВС</a:t>
            </a:r>
            <a:r>
              <a:rPr lang="en-US" sz="2400" b="1" i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)</a:t>
            </a:r>
            <a:r>
              <a:rPr lang="ru-RU"/>
              <a:t>  </a:t>
            </a:r>
            <a:endParaRPr lang="ru-RU" sz="2000" b="1">
              <a:solidFill>
                <a:srgbClr val="CC0099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819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7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819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4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6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18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" dur="2000"/>
                                        <p:tgtEl>
                                          <p:spTgt spid="819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 nodeType="afterGroup">
                            <p:stCondLst>
                              <p:cond delay="4000"/>
                            </p:stCondLst>
                            <p:childTnLst>
                              <p:par>
                                <p:cTn id="22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4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 nodeType="afterGroup">
                            <p:stCondLst>
                              <p:cond delay="6000"/>
                            </p:stCondLst>
                            <p:childTnLst>
                              <p:par>
                                <p:cTn id="26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 nodeType="clickPar">
                      <p:stCondLst>
                        <p:cond delay="indefinite"/>
                      </p:stCondLst>
                      <p:childTnLst>
                        <p:par>
                          <p:cTn id="3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1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 nodeType="clickPar">
                      <p:stCondLst>
                        <p:cond delay="indefinite"/>
                      </p:stCondLst>
                      <p:childTnLst>
                        <p:par>
                          <p:cTn id="3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" dur="3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52" grpId="0" animBg="1"/>
      <p:bldP spid="81971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Line 3"/>
          <p:cNvSpPr>
            <a:spLocks noChangeAspect="1" noChangeShapeType="1"/>
          </p:cNvSpPr>
          <p:nvPr/>
        </p:nvSpPr>
        <p:spPr bwMode="auto">
          <a:xfrm flipH="1">
            <a:off x="1038225" y="3106738"/>
            <a:ext cx="310515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arrow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2531" name="Line 4"/>
          <p:cNvSpPr>
            <a:spLocks noChangeShapeType="1"/>
          </p:cNvSpPr>
          <p:nvPr/>
        </p:nvSpPr>
        <p:spPr bwMode="auto">
          <a:xfrm flipV="1">
            <a:off x="1952625" y="2565400"/>
            <a:ext cx="0" cy="69532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2532" name="Text Box 5"/>
          <p:cNvSpPr txBox="1">
            <a:spLocks noChangeAspect="1" noChangeArrowheads="1"/>
          </p:cNvSpPr>
          <p:nvPr/>
        </p:nvSpPr>
        <p:spPr bwMode="auto">
          <a:xfrm>
            <a:off x="1562100" y="313690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А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22533" name="Text Box 6"/>
          <p:cNvSpPr txBox="1">
            <a:spLocks noChangeAspect="1" noChangeArrowheads="1"/>
          </p:cNvSpPr>
          <p:nvPr/>
        </p:nvSpPr>
        <p:spPr bwMode="auto">
          <a:xfrm>
            <a:off x="1509713" y="2293938"/>
            <a:ext cx="585787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А</a:t>
            </a:r>
            <a:r>
              <a:rPr lang="ru-RU" sz="2400" b="1" i="1" baseline="-20000">
                <a:latin typeface="GOST type B" pitchFamily="34" charset="0"/>
              </a:rPr>
              <a:t>2</a:t>
            </a:r>
          </a:p>
        </p:txBody>
      </p:sp>
      <p:sp>
        <p:nvSpPr>
          <p:cNvPr id="22534" name="Text Box 7"/>
          <p:cNvSpPr txBox="1">
            <a:spLocks noChangeArrowheads="1"/>
          </p:cNvSpPr>
          <p:nvPr/>
        </p:nvSpPr>
        <p:spPr bwMode="auto">
          <a:xfrm>
            <a:off x="390525" y="5711825"/>
            <a:ext cx="8753475" cy="1173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Построение перпендикуляра начинают с плоскости проекций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5000">
                <a:solidFill>
                  <a:srgbClr val="800080"/>
                </a:solidFill>
                <a:latin typeface="GOST type B" pitchFamily="34" charset="0"/>
              </a:rPr>
              <a:t>4 </a:t>
            </a:r>
            <a:r>
              <a:rPr lang="ru-RU" b="1">
                <a:solidFill>
                  <a:srgbClr val="800080"/>
                </a:solidFill>
              </a:rPr>
              <a:t>  (см. зад.12), затем строят его проекции на плоскостях</a:t>
            </a:r>
            <a:r>
              <a:rPr lang="ru-RU" sz="2000"/>
              <a:t>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1</a:t>
            </a:r>
            <a:r>
              <a:rPr lang="ru-RU"/>
              <a:t>  </a:t>
            </a:r>
            <a:r>
              <a:rPr lang="ru-RU" b="1">
                <a:solidFill>
                  <a:srgbClr val="800080"/>
                </a:solidFill>
              </a:rPr>
              <a:t>и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2 </a:t>
            </a:r>
            <a:r>
              <a:rPr lang="ru-RU" b="1">
                <a:solidFill>
                  <a:srgbClr val="800080"/>
                </a:solidFill>
              </a:rPr>
              <a:t>. На плоскости проекций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4</a:t>
            </a:r>
            <a:r>
              <a:rPr lang="ru-RU" b="1">
                <a:solidFill>
                  <a:srgbClr val="800080"/>
                </a:solidFill>
              </a:rPr>
              <a:t> изобразится натуральная величина расстояния от точки К до плоскости треугольника. Определяют видимость перпендикуляра.</a:t>
            </a:r>
          </a:p>
        </p:txBody>
      </p:sp>
      <p:sp>
        <p:nvSpPr>
          <p:cNvPr id="22535" name="Freeform 10"/>
          <p:cNvSpPr>
            <a:spLocks/>
          </p:cNvSpPr>
          <p:nvPr/>
        </p:nvSpPr>
        <p:spPr bwMode="auto">
          <a:xfrm>
            <a:off x="1947863" y="1455738"/>
            <a:ext cx="1574800" cy="1489075"/>
          </a:xfrm>
          <a:custGeom>
            <a:avLst/>
            <a:gdLst>
              <a:gd name="T0" fmla="*/ 0 w 992"/>
              <a:gd name="T1" fmla="*/ 1774190332 h 938"/>
              <a:gd name="T2" fmla="*/ 1214715410 w 992"/>
              <a:gd name="T3" fmla="*/ 0 h 938"/>
              <a:gd name="T4" fmla="*/ 2147483647 w 992"/>
              <a:gd name="T5" fmla="*/ 2147483647 h 938"/>
              <a:gd name="T6" fmla="*/ 0 w 992"/>
              <a:gd name="T7" fmla="*/ 1774190332 h 938"/>
              <a:gd name="T8" fmla="*/ 0 60000 65536"/>
              <a:gd name="T9" fmla="*/ 0 60000 65536"/>
              <a:gd name="T10" fmla="*/ 0 60000 65536"/>
              <a:gd name="T11" fmla="*/ 0 60000 65536"/>
              <a:gd name="T12" fmla="*/ 0 w 992"/>
              <a:gd name="T13" fmla="*/ 0 h 938"/>
              <a:gd name="T14" fmla="*/ 992 w 992"/>
              <a:gd name="T15" fmla="*/ 938 h 938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992" h="938">
                <a:moveTo>
                  <a:pt x="0" y="704"/>
                </a:moveTo>
                <a:lnTo>
                  <a:pt x="482" y="0"/>
                </a:lnTo>
                <a:lnTo>
                  <a:pt x="992" y="938"/>
                </a:lnTo>
                <a:lnTo>
                  <a:pt x="0" y="704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2536" name="Freeform 11"/>
          <p:cNvSpPr>
            <a:spLocks/>
          </p:cNvSpPr>
          <p:nvPr/>
        </p:nvSpPr>
        <p:spPr bwMode="auto">
          <a:xfrm>
            <a:off x="1947863" y="3257550"/>
            <a:ext cx="1574800" cy="1230313"/>
          </a:xfrm>
          <a:custGeom>
            <a:avLst/>
            <a:gdLst>
              <a:gd name="T0" fmla="*/ 0 w 992"/>
              <a:gd name="T1" fmla="*/ 0 h 775"/>
              <a:gd name="T2" fmla="*/ 1204634788 w 992"/>
              <a:gd name="T3" fmla="*/ 1953122860 h 775"/>
              <a:gd name="T4" fmla="*/ 1207155737 w 992"/>
              <a:gd name="T5" fmla="*/ 1950601909 h 775"/>
              <a:gd name="T6" fmla="*/ 2147483647 w 992"/>
              <a:gd name="T7" fmla="*/ 720764952 h 775"/>
              <a:gd name="T8" fmla="*/ 0 w 992"/>
              <a:gd name="T9" fmla="*/ 0 h 775"/>
              <a:gd name="T10" fmla="*/ 0 60000 65536"/>
              <a:gd name="T11" fmla="*/ 0 60000 65536"/>
              <a:gd name="T12" fmla="*/ 0 60000 65536"/>
              <a:gd name="T13" fmla="*/ 0 60000 65536"/>
              <a:gd name="T14" fmla="*/ 0 60000 65536"/>
              <a:gd name="T15" fmla="*/ 0 w 992"/>
              <a:gd name="T16" fmla="*/ 0 h 775"/>
              <a:gd name="T17" fmla="*/ 992 w 992"/>
              <a:gd name="T18" fmla="*/ 775 h 775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992" h="775">
                <a:moveTo>
                  <a:pt x="0" y="0"/>
                </a:moveTo>
                <a:lnTo>
                  <a:pt x="478" y="775"/>
                </a:lnTo>
                <a:lnTo>
                  <a:pt x="479" y="774"/>
                </a:lnTo>
                <a:lnTo>
                  <a:pt x="992" y="28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2537" name="Line 12"/>
          <p:cNvSpPr>
            <a:spLocks noChangeShapeType="1"/>
          </p:cNvSpPr>
          <p:nvPr/>
        </p:nvSpPr>
        <p:spPr bwMode="auto">
          <a:xfrm flipV="1">
            <a:off x="2708275" y="1463675"/>
            <a:ext cx="4763" cy="30241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2538" name="Line 13"/>
          <p:cNvSpPr>
            <a:spLocks noChangeShapeType="1"/>
          </p:cNvSpPr>
          <p:nvPr/>
        </p:nvSpPr>
        <p:spPr bwMode="auto">
          <a:xfrm flipV="1">
            <a:off x="3516313" y="2941638"/>
            <a:ext cx="1587" cy="77311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22539" name="Group 14"/>
          <p:cNvGrpSpPr>
            <a:grpSpLocks/>
          </p:cNvGrpSpPr>
          <p:nvPr/>
        </p:nvGrpSpPr>
        <p:grpSpPr bwMode="auto">
          <a:xfrm>
            <a:off x="1952625" y="2132013"/>
            <a:ext cx="1376363" cy="457200"/>
            <a:chOff x="1230" y="1343"/>
            <a:chExt cx="867" cy="288"/>
          </a:xfrm>
        </p:grpSpPr>
        <p:sp>
          <p:nvSpPr>
            <p:cNvPr id="22613" name="Line 15"/>
            <p:cNvSpPr>
              <a:spLocks noChangeShapeType="1"/>
            </p:cNvSpPr>
            <p:nvPr/>
          </p:nvSpPr>
          <p:spPr bwMode="auto">
            <a:xfrm>
              <a:off x="1230" y="1618"/>
              <a:ext cx="8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614" name="Text Box 16"/>
            <p:cNvSpPr txBox="1">
              <a:spLocks noChangeAspect="1" noChangeArrowheads="1"/>
            </p:cNvSpPr>
            <p:nvPr/>
          </p:nvSpPr>
          <p:spPr bwMode="auto">
            <a:xfrm>
              <a:off x="1794" y="1343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latin typeface="GOST type B" pitchFamily="34" charset="0"/>
                </a:rPr>
                <a:t>h</a:t>
              </a:r>
              <a:r>
                <a:rPr lang="en-US" sz="2400" b="1" i="1" baseline="-20000">
                  <a:latin typeface="GOST type B" pitchFamily="34" charset="0"/>
                </a:rPr>
                <a:t>2</a:t>
              </a:r>
              <a:endParaRPr lang="ru-RU" sz="2400" b="1" i="1" baseline="-20000">
                <a:latin typeface="GOST type B" pitchFamily="34" charset="0"/>
              </a:endParaRPr>
            </a:p>
          </p:txBody>
        </p:sp>
      </p:grpSp>
      <p:sp>
        <p:nvSpPr>
          <p:cNvPr id="22540" name="Text Box 17"/>
          <p:cNvSpPr txBox="1">
            <a:spLocks noChangeAspect="1" noChangeArrowheads="1"/>
          </p:cNvSpPr>
          <p:nvPr/>
        </p:nvSpPr>
        <p:spPr bwMode="auto">
          <a:xfrm>
            <a:off x="2738438" y="4187825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B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22541" name="Text Box 18"/>
          <p:cNvSpPr txBox="1">
            <a:spLocks noChangeAspect="1" noChangeArrowheads="1"/>
          </p:cNvSpPr>
          <p:nvPr/>
        </p:nvSpPr>
        <p:spPr bwMode="auto">
          <a:xfrm>
            <a:off x="3492500" y="260985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C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22542" name="Text Box 19"/>
          <p:cNvSpPr txBox="1">
            <a:spLocks noChangeAspect="1" noChangeArrowheads="1"/>
          </p:cNvSpPr>
          <p:nvPr/>
        </p:nvSpPr>
        <p:spPr bwMode="auto">
          <a:xfrm>
            <a:off x="2693988" y="124460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B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grpSp>
        <p:nvGrpSpPr>
          <p:cNvPr id="22543" name="Group 20"/>
          <p:cNvGrpSpPr>
            <a:grpSpLocks/>
          </p:cNvGrpSpPr>
          <p:nvPr/>
        </p:nvGrpSpPr>
        <p:grpSpPr bwMode="auto">
          <a:xfrm>
            <a:off x="2836863" y="3355975"/>
            <a:ext cx="1531937" cy="2341563"/>
            <a:chOff x="1787" y="2114"/>
            <a:chExt cx="965" cy="1475"/>
          </a:xfrm>
        </p:grpSpPr>
        <p:sp>
          <p:nvSpPr>
            <p:cNvPr id="22604" name="Text Box 21"/>
            <p:cNvSpPr txBox="1">
              <a:spLocks noChangeAspect="1" noChangeArrowheads="1"/>
            </p:cNvSpPr>
            <p:nvPr/>
          </p:nvSpPr>
          <p:spPr bwMode="auto">
            <a:xfrm>
              <a:off x="1787" y="3087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П</a:t>
              </a:r>
              <a:r>
                <a:rPr lang="ru-RU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1</a:t>
              </a:r>
            </a:p>
          </p:txBody>
        </p:sp>
        <p:sp>
          <p:nvSpPr>
            <p:cNvPr id="22605" name="Text Box 22"/>
            <p:cNvSpPr txBox="1">
              <a:spLocks noChangeAspect="1" noChangeArrowheads="1"/>
            </p:cNvSpPr>
            <p:nvPr/>
          </p:nvSpPr>
          <p:spPr bwMode="auto">
            <a:xfrm>
              <a:off x="2079" y="3252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П</a:t>
              </a:r>
              <a:r>
                <a:rPr lang="en-US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4</a:t>
              </a:r>
              <a:endParaRPr lang="ru-RU" sz="2400" b="1" i="1" baseline="-20000">
                <a:solidFill>
                  <a:srgbClr val="0000FF"/>
                </a:solidFill>
                <a:latin typeface="GOST type B" pitchFamily="34" charset="0"/>
              </a:endParaRPr>
            </a:p>
          </p:txBody>
        </p:sp>
        <p:sp>
          <p:nvSpPr>
            <p:cNvPr id="22606" name="Line 23"/>
            <p:cNvSpPr>
              <a:spLocks noChangeAspect="1" noChangeShapeType="1"/>
            </p:cNvSpPr>
            <p:nvPr/>
          </p:nvSpPr>
          <p:spPr bwMode="auto">
            <a:xfrm rot="6924067" flipH="1">
              <a:off x="1685" y="2791"/>
              <a:ext cx="1354" cy="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 type="arrow" w="sm" len="lg"/>
              <a:tailEnd type="none" w="med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607" name="Text Box 24"/>
            <p:cNvSpPr txBox="1">
              <a:spLocks noChangeAspect="1" noChangeArrowheads="1"/>
            </p:cNvSpPr>
            <p:nvPr/>
          </p:nvSpPr>
          <p:spPr bwMode="auto">
            <a:xfrm>
              <a:off x="1869" y="3301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solidFill>
                    <a:srgbClr val="0000FF"/>
                  </a:solidFill>
                  <a:latin typeface="GOST type B" pitchFamily="34" charset="0"/>
                </a:rPr>
                <a:t>x</a:t>
              </a:r>
              <a:r>
                <a:rPr lang="en-US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1</a:t>
              </a:r>
              <a:endParaRPr lang="ru-RU" sz="2400" b="1" i="1" baseline="-20000">
                <a:solidFill>
                  <a:srgbClr val="0000FF"/>
                </a:solidFill>
                <a:latin typeface="GOST type B" pitchFamily="34" charset="0"/>
              </a:endParaRPr>
            </a:p>
          </p:txBody>
        </p:sp>
        <p:grpSp>
          <p:nvGrpSpPr>
            <p:cNvPr id="22608" name="Group 25"/>
            <p:cNvGrpSpPr>
              <a:grpSpLocks/>
            </p:cNvGrpSpPr>
            <p:nvPr/>
          </p:nvGrpSpPr>
          <p:grpSpPr bwMode="auto">
            <a:xfrm>
              <a:off x="2050" y="2442"/>
              <a:ext cx="702" cy="332"/>
              <a:chOff x="2050" y="2442"/>
              <a:chExt cx="702" cy="332"/>
            </a:xfrm>
          </p:grpSpPr>
          <p:grpSp>
            <p:nvGrpSpPr>
              <p:cNvPr id="22609" name="Group 26"/>
              <p:cNvGrpSpPr>
                <a:grpSpLocks noChangeAspect="1"/>
              </p:cNvGrpSpPr>
              <p:nvPr/>
            </p:nvGrpSpPr>
            <p:grpSpPr bwMode="auto">
              <a:xfrm rot="-3905314">
                <a:off x="2309" y="2597"/>
                <a:ext cx="109" cy="107"/>
                <a:chOff x="4826" y="2422"/>
                <a:chExt cx="157" cy="151"/>
              </a:xfrm>
            </p:grpSpPr>
            <p:sp>
              <p:nvSpPr>
                <p:cNvPr id="22611" name="Arc 27"/>
                <p:cNvSpPr>
                  <a:spLocks noChangeAspect="1"/>
                </p:cNvSpPr>
                <p:nvPr/>
              </p:nvSpPr>
              <p:spPr bwMode="auto">
                <a:xfrm rot="-5400000">
                  <a:off x="4829" y="2419"/>
                  <a:ext cx="151" cy="157"/>
                </a:xfrm>
                <a:custGeom>
                  <a:avLst/>
                  <a:gdLst>
                    <a:gd name="T0" fmla="*/ 0 w 21600"/>
                    <a:gd name="T1" fmla="*/ 0 h 21600"/>
                    <a:gd name="T2" fmla="*/ 0 w 21600"/>
                    <a:gd name="T3" fmla="*/ 0 h 21600"/>
                    <a:gd name="T4" fmla="*/ 0 w 21600"/>
                    <a:gd name="T5" fmla="*/ 0 h 21600"/>
                    <a:gd name="T6" fmla="*/ 0 60000 65536"/>
                    <a:gd name="T7" fmla="*/ 0 60000 65536"/>
                    <a:gd name="T8" fmla="*/ 0 60000 65536"/>
                    <a:gd name="T9" fmla="*/ 0 w 21600"/>
                    <a:gd name="T10" fmla="*/ 0 h 21600"/>
                    <a:gd name="T11" fmla="*/ 21600 w 21600"/>
                    <a:gd name="T12" fmla="*/ 21600 h 21600"/>
                  </a:gdLst>
                  <a:ahLst/>
                  <a:cxnLst>
                    <a:cxn ang="T6">
                      <a:pos x="T0" y="T1"/>
                    </a:cxn>
                    <a:cxn ang="T7">
                      <a:pos x="T2" y="T3"/>
                    </a:cxn>
                    <a:cxn ang="T8">
                      <a:pos x="T4" y="T5"/>
                    </a:cxn>
                  </a:cxnLst>
                  <a:rect l="T9" t="T10" r="T11" b="T12"/>
                  <a:pathLst>
                    <a:path w="21600" h="21600" fill="none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</a:path>
                    <a:path w="21600" h="21600" stroke="0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  <a:lnTo>
                        <a:pt x="0" y="21600"/>
                      </a:lnTo>
                      <a:close/>
                    </a:path>
                  </a:pathLst>
                </a:custGeom>
                <a:noFill/>
                <a:ln w="12700">
                  <a:solidFill>
                    <a:srgbClr val="0000FF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22612" name="Oval 28"/>
                <p:cNvSpPr>
                  <a:spLocks noChangeAspect="1" noChangeArrowheads="1"/>
                </p:cNvSpPr>
                <p:nvPr/>
              </p:nvSpPr>
              <p:spPr bwMode="auto">
                <a:xfrm rot="-5400000">
                  <a:off x="4907" y="2511"/>
                  <a:ext cx="25" cy="25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solidFill>
                    <a:srgbClr val="0000FF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</p:grpSp>
          <p:sp>
            <p:nvSpPr>
              <p:cNvPr id="22610" name="Line 29"/>
              <p:cNvSpPr>
                <a:spLocks noChangeShapeType="1"/>
              </p:cNvSpPr>
              <p:nvPr/>
            </p:nvSpPr>
            <p:spPr bwMode="auto">
              <a:xfrm flipH="1" flipV="1">
                <a:off x="2050" y="2442"/>
                <a:ext cx="702" cy="332"/>
              </a:xfrm>
              <a:prstGeom prst="line">
                <a:avLst/>
              </a:prstGeom>
              <a:noFill/>
              <a:ln w="9525">
                <a:solidFill>
                  <a:srgbClr val="0000FF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</p:grpSp>
      <p:sp>
        <p:nvSpPr>
          <p:cNvPr id="22544" name="Line 30"/>
          <p:cNvSpPr>
            <a:spLocks noChangeShapeType="1"/>
          </p:cNvSpPr>
          <p:nvPr/>
        </p:nvSpPr>
        <p:spPr bwMode="auto">
          <a:xfrm flipV="1">
            <a:off x="3319463" y="2581275"/>
            <a:ext cx="0" cy="130968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22545" name="Group 31"/>
          <p:cNvGrpSpPr>
            <a:grpSpLocks/>
          </p:cNvGrpSpPr>
          <p:nvPr/>
        </p:nvGrpSpPr>
        <p:grpSpPr bwMode="auto">
          <a:xfrm>
            <a:off x="1955800" y="3263900"/>
            <a:ext cx="1471613" cy="644525"/>
            <a:chOff x="1232" y="2056"/>
            <a:chExt cx="927" cy="406"/>
          </a:xfrm>
        </p:grpSpPr>
        <p:sp>
          <p:nvSpPr>
            <p:cNvPr id="22602" name="Text Box 32"/>
            <p:cNvSpPr txBox="1">
              <a:spLocks noChangeAspect="1" noChangeArrowheads="1"/>
            </p:cNvSpPr>
            <p:nvPr/>
          </p:nvSpPr>
          <p:spPr bwMode="auto">
            <a:xfrm>
              <a:off x="1856" y="2163"/>
              <a:ext cx="303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latin typeface="GOST type B" pitchFamily="34" charset="0"/>
                </a:rPr>
                <a:t>h</a:t>
              </a:r>
              <a:r>
                <a:rPr lang="ru-RU" sz="2400" b="1" i="1" baseline="-20000">
                  <a:latin typeface="GOST type B" pitchFamily="34" charset="0"/>
                </a:rPr>
                <a:t>1</a:t>
              </a:r>
            </a:p>
          </p:txBody>
        </p:sp>
        <p:sp>
          <p:nvSpPr>
            <p:cNvPr id="22603" name="Line 33"/>
            <p:cNvSpPr>
              <a:spLocks noChangeShapeType="1"/>
            </p:cNvSpPr>
            <p:nvPr/>
          </p:nvSpPr>
          <p:spPr bwMode="auto">
            <a:xfrm>
              <a:off x="1232" y="2056"/>
              <a:ext cx="861" cy="406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22546" name="Text Box 34"/>
          <p:cNvSpPr txBox="1">
            <a:spLocks noChangeAspect="1" noChangeArrowheads="1"/>
          </p:cNvSpPr>
          <p:nvPr/>
        </p:nvSpPr>
        <p:spPr bwMode="auto">
          <a:xfrm>
            <a:off x="3454400" y="3321050"/>
            <a:ext cx="447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400" b="1" i="1">
                <a:latin typeface="GOST type B" pitchFamily="34" charset="0"/>
              </a:rPr>
              <a:t>C</a:t>
            </a:r>
            <a:r>
              <a:rPr lang="ru-RU" sz="2400" b="1" i="1" baseline="-20000">
                <a:latin typeface="GOST type B" pitchFamily="34" charset="0"/>
              </a:rPr>
              <a:t>1</a:t>
            </a:r>
          </a:p>
        </p:txBody>
      </p:sp>
      <p:sp>
        <p:nvSpPr>
          <p:cNvPr id="22547" name="Text Box 35"/>
          <p:cNvSpPr txBox="1">
            <a:spLocks noChangeAspect="1" noChangeArrowheads="1"/>
          </p:cNvSpPr>
          <p:nvPr/>
        </p:nvSpPr>
        <p:spPr bwMode="auto">
          <a:xfrm>
            <a:off x="893763" y="3019425"/>
            <a:ext cx="481012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en-US" sz="2800" b="1" i="1">
                <a:latin typeface="GOST type B" pitchFamily="34" charset="0"/>
              </a:rPr>
              <a:t>x</a:t>
            </a:r>
            <a:endParaRPr lang="ru-RU" sz="2800" b="1" i="1" baseline="-20000">
              <a:latin typeface="GOST type B" pitchFamily="34" charset="0"/>
            </a:endParaRPr>
          </a:p>
        </p:txBody>
      </p:sp>
      <p:sp>
        <p:nvSpPr>
          <p:cNvPr id="146468" name="Rectangle 36"/>
          <p:cNvSpPr>
            <a:spLocks noChangeArrowheads="1"/>
          </p:cNvSpPr>
          <p:nvPr/>
        </p:nvSpPr>
        <p:spPr bwMode="auto">
          <a:xfrm>
            <a:off x="5519738" y="1785938"/>
            <a:ext cx="3475037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buFontTx/>
              <a:buAutoNum type="arabicPeriod"/>
              <a:defRPr/>
            </a:pP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4</a:t>
            </a:r>
            <a:r>
              <a:rPr lang="ru-RU" sz="3200"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</a:t>
            </a:r>
            <a:r>
              <a:rPr lang="ru-RU" sz="3200">
                <a:solidFill>
                  <a:srgbClr val="CC0099"/>
                </a:solidFill>
                <a:latin typeface="Symbol type B" pitchFamily="18" charset="2"/>
                <a:sym typeface="Symbol" pitchFamily="18" charset="2"/>
              </a:rPr>
              <a:t>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1</a:t>
            </a:r>
          </a:p>
          <a:p>
            <a:pPr marL="342900" indent="-342900">
              <a:defRPr/>
            </a:pP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   </a:t>
            </a:r>
            <a:r>
              <a:rPr lang="ru-RU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П</a:t>
            </a:r>
            <a:r>
              <a:rPr lang="ru-RU" sz="3200" b="1" baseline="-20000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4 </a:t>
            </a:r>
            <a:r>
              <a:rPr lang="ru-RU" sz="3200" b="1">
                <a:solidFill>
                  <a:srgbClr val="CC0099"/>
                </a:solidFill>
                <a:sym typeface="Symbol" pitchFamily="18" charset="2"/>
              </a:rPr>
              <a:t></a:t>
            </a:r>
            <a:r>
              <a:rPr lang="ru-RU" sz="3200">
                <a:sym typeface="Symbol" pitchFamily="18" charset="2"/>
              </a:rPr>
              <a:t> </a:t>
            </a:r>
            <a:r>
              <a:rPr lang="en-US" sz="32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h</a:t>
            </a:r>
            <a:r>
              <a:rPr lang="ru-RU" sz="3200" b="1">
                <a:solidFill>
                  <a:srgbClr val="CC33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</a:t>
            </a:r>
            <a:r>
              <a:rPr lang="ru-RU" sz="3200" b="1">
                <a:solidFill>
                  <a:srgbClr val="CC0099"/>
                </a:solidFill>
                <a:sym typeface="Symbol" pitchFamily="18" charset="2"/>
              </a:rPr>
              <a:t></a:t>
            </a:r>
            <a:r>
              <a:rPr lang="ru-RU" sz="32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(АВС</a:t>
            </a:r>
            <a:r>
              <a:rPr lang="en-US" sz="2800" b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)</a:t>
            </a:r>
            <a:r>
              <a:rPr lang="ru-RU"/>
              <a:t> </a:t>
            </a:r>
          </a:p>
        </p:txBody>
      </p:sp>
      <p:sp>
        <p:nvSpPr>
          <p:cNvPr id="146469" name="Line 37"/>
          <p:cNvSpPr>
            <a:spLocks noChangeShapeType="1"/>
          </p:cNvSpPr>
          <p:nvPr/>
        </p:nvSpPr>
        <p:spPr bwMode="auto">
          <a:xfrm flipH="1" flipV="1">
            <a:off x="2574925" y="3794125"/>
            <a:ext cx="1943100" cy="909638"/>
          </a:xfrm>
          <a:prstGeom prst="line">
            <a:avLst/>
          </a:prstGeom>
          <a:noFill/>
          <a:ln w="12700">
            <a:solidFill>
              <a:srgbClr val="CC33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22550" name="Line 38"/>
          <p:cNvSpPr>
            <a:spLocks noChangeShapeType="1"/>
          </p:cNvSpPr>
          <p:nvPr/>
        </p:nvSpPr>
        <p:spPr bwMode="auto">
          <a:xfrm flipV="1">
            <a:off x="2281238" y="2814638"/>
            <a:ext cx="0" cy="16319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146472" name="Rectangle 40"/>
          <p:cNvSpPr>
            <a:spLocks noChangeArrowheads="1"/>
          </p:cNvSpPr>
          <p:nvPr/>
        </p:nvSpPr>
        <p:spPr bwMode="auto">
          <a:xfrm>
            <a:off x="5540375" y="3059113"/>
            <a:ext cx="2732088" cy="774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42900" indent="-342900">
              <a:lnSpc>
                <a:spcPct val="80000"/>
              </a:lnSpc>
              <a:defRPr/>
            </a:pPr>
            <a:r>
              <a:rPr lang="en-US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2. KN </a:t>
            </a:r>
            <a:r>
              <a:rPr lang="ru-RU" sz="2800" b="1">
                <a:solidFill>
                  <a:srgbClr val="CC009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rPr>
              <a:t>- искомый отрезок</a:t>
            </a:r>
          </a:p>
        </p:txBody>
      </p:sp>
      <p:sp>
        <p:nvSpPr>
          <p:cNvPr id="22552" name="Text Box 48"/>
          <p:cNvSpPr txBox="1">
            <a:spLocks noChangeAspect="1" noChangeArrowheads="1"/>
          </p:cNvSpPr>
          <p:nvPr/>
        </p:nvSpPr>
        <p:spPr bwMode="auto">
          <a:xfrm>
            <a:off x="1744663" y="4275138"/>
            <a:ext cx="4953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К</a:t>
            </a:r>
            <a:r>
              <a:rPr lang="en-US" sz="2400" b="1" i="1" baseline="-20000">
                <a:latin typeface="GOST type B" pitchFamily="34" charset="0"/>
              </a:rPr>
              <a:t>1</a:t>
            </a:r>
            <a:endParaRPr lang="ru-RU" sz="2400" b="1" i="1" baseline="-20000">
              <a:latin typeface="GOST type B" pitchFamily="34" charset="0"/>
            </a:endParaRPr>
          </a:p>
        </p:txBody>
      </p:sp>
      <p:sp>
        <p:nvSpPr>
          <p:cNvPr id="22553" name="Text Box 49"/>
          <p:cNvSpPr txBox="1">
            <a:spLocks noChangeAspect="1" noChangeArrowheads="1"/>
          </p:cNvSpPr>
          <p:nvPr/>
        </p:nvSpPr>
        <p:spPr bwMode="auto">
          <a:xfrm>
            <a:off x="1852613" y="2579688"/>
            <a:ext cx="4953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К</a:t>
            </a:r>
            <a:r>
              <a:rPr lang="en-US" sz="2400" b="1" i="1" baseline="-20000">
                <a:latin typeface="GOST type B" pitchFamily="34" charset="0"/>
              </a:rPr>
              <a:t>2</a:t>
            </a:r>
            <a:endParaRPr lang="ru-RU" sz="2400" b="1" i="1" baseline="-20000">
              <a:latin typeface="GOST type B" pitchFamily="34" charset="0"/>
            </a:endParaRPr>
          </a:p>
        </p:txBody>
      </p:sp>
      <p:grpSp>
        <p:nvGrpSpPr>
          <p:cNvPr id="7" name="Group 84"/>
          <p:cNvGrpSpPr>
            <a:grpSpLocks/>
          </p:cNvGrpSpPr>
          <p:nvPr/>
        </p:nvGrpSpPr>
        <p:grpSpPr bwMode="auto">
          <a:xfrm>
            <a:off x="2227263" y="1801813"/>
            <a:ext cx="506412" cy="2000250"/>
            <a:chOff x="1403" y="1135"/>
            <a:chExt cx="319" cy="1260"/>
          </a:xfrm>
        </p:grpSpPr>
        <p:sp>
          <p:nvSpPr>
            <p:cNvPr id="22598" name="Line 39"/>
            <p:cNvSpPr>
              <a:spLocks noChangeShapeType="1"/>
            </p:cNvSpPr>
            <p:nvPr/>
          </p:nvSpPr>
          <p:spPr bwMode="auto">
            <a:xfrm flipV="1">
              <a:off x="1630" y="1457"/>
              <a:ext cx="0" cy="938"/>
            </a:xfrm>
            <a:prstGeom prst="line">
              <a:avLst/>
            </a:prstGeom>
            <a:noFill/>
            <a:ln w="12700">
              <a:solidFill>
                <a:srgbClr val="CC33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99" name="Line 45"/>
            <p:cNvSpPr>
              <a:spLocks noChangeShapeType="1"/>
            </p:cNvSpPr>
            <p:nvPr/>
          </p:nvSpPr>
          <p:spPr bwMode="auto">
            <a:xfrm flipH="1">
              <a:off x="1443" y="1450"/>
              <a:ext cx="178" cy="325"/>
            </a:xfrm>
            <a:prstGeom prst="line">
              <a:avLst/>
            </a:prstGeom>
            <a:noFill/>
            <a:ln w="38100">
              <a:solidFill>
                <a:srgbClr val="CC33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600" name="Oval 46"/>
            <p:cNvSpPr>
              <a:spLocks noChangeAspect="1" noChangeArrowheads="1"/>
            </p:cNvSpPr>
            <p:nvPr/>
          </p:nvSpPr>
          <p:spPr bwMode="auto">
            <a:xfrm>
              <a:off x="1592" y="1412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22601" name="Text Box 50"/>
            <p:cNvSpPr txBox="1">
              <a:spLocks noChangeAspect="1" noChangeArrowheads="1"/>
            </p:cNvSpPr>
            <p:nvPr/>
          </p:nvSpPr>
          <p:spPr bwMode="auto">
            <a:xfrm>
              <a:off x="1403" y="1135"/>
              <a:ext cx="319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solidFill>
                    <a:srgbClr val="C42500"/>
                  </a:solidFill>
                  <a:latin typeface="GOST type B" pitchFamily="34" charset="0"/>
                </a:rPr>
                <a:t>N</a:t>
              </a:r>
              <a:r>
                <a:rPr lang="en-US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2</a:t>
              </a:r>
              <a:endParaRPr lang="ru-RU" sz="2400" b="1" i="1" baseline="-20000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22555" name="Group 51"/>
          <p:cNvGrpSpPr>
            <a:grpSpLocks/>
          </p:cNvGrpSpPr>
          <p:nvPr/>
        </p:nvGrpSpPr>
        <p:grpSpPr bwMode="auto">
          <a:xfrm>
            <a:off x="2713038" y="3616325"/>
            <a:ext cx="2690812" cy="1973263"/>
            <a:chOff x="1709" y="2278"/>
            <a:chExt cx="1695" cy="1243"/>
          </a:xfrm>
        </p:grpSpPr>
        <p:sp>
          <p:nvSpPr>
            <p:cNvPr id="22592" name="Line 52"/>
            <p:cNvSpPr>
              <a:spLocks noChangeShapeType="1"/>
            </p:cNvSpPr>
            <p:nvPr/>
          </p:nvSpPr>
          <p:spPr bwMode="auto">
            <a:xfrm flipH="1" flipV="1">
              <a:off x="2216" y="2337"/>
              <a:ext cx="399" cy="188"/>
            </a:xfrm>
            <a:prstGeom prst="line">
              <a:avLst/>
            </a:pr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93" name="Text Box 53"/>
            <p:cNvSpPr txBox="1">
              <a:spLocks noChangeAspect="1" noChangeArrowheads="1"/>
            </p:cNvSpPr>
            <p:nvPr/>
          </p:nvSpPr>
          <p:spPr bwMode="auto">
            <a:xfrm>
              <a:off x="2708" y="2558"/>
              <a:ext cx="315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А</a:t>
              </a:r>
              <a:r>
                <a:rPr lang="ru-RU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4</a:t>
              </a:r>
            </a:p>
          </p:txBody>
        </p:sp>
        <p:sp>
          <p:nvSpPr>
            <p:cNvPr id="22594" name="Text Box 54"/>
            <p:cNvSpPr txBox="1">
              <a:spLocks noChangeAspect="1" noChangeArrowheads="1"/>
            </p:cNvSpPr>
            <p:nvPr/>
          </p:nvSpPr>
          <p:spPr bwMode="auto">
            <a:xfrm>
              <a:off x="3084" y="3233"/>
              <a:ext cx="320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0000FF"/>
                  </a:solidFill>
                  <a:latin typeface="GOST type B" pitchFamily="34" charset="0"/>
                </a:rPr>
                <a:t>В</a:t>
              </a:r>
              <a:r>
                <a:rPr lang="ru-RU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4</a:t>
              </a:r>
            </a:p>
          </p:txBody>
        </p:sp>
        <p:sp>
          <p:nvSpPr>
            <p:cNvPr id="22595" name="Text Box 55"/>
            <p:cNvSpPr txBox="1">
              <a:spLocks noChangeAspect="1" noChangeArrowheads="1"/>
            </p:cNvSpPr>
            <p:nvPr/>
          </p:nvSpPr>
          <p:spPr bwMode="auto">
            <a:xfrm>
              <a:off x="2567" y="2278"/>
              <a:ext cx="28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solidFill>
                    <a:srgbClr val="0000FF"/>
                  </a:solidFill>
                  <a:latin typeface="GOST type B" pitchFamily="34" charset="0"/>
                </a:rPr>
                <a:t>C</a:t>
              </a:r>
              <a:r>
                <a:rPr lang="ru-RU" sz="2400" b="1" i="1" baseline="-20000">
                  <a:solidFill>
                    <a:srgbClr val="0000FF"/>
                  </a:solidFill>
                  <a:latin typeface="GOST type B" pitchFamily="34" charset="0"/>
                </a:rPr>
                <a:t>4</a:t>
              </a:r>
            </a:p>
          </p:txBody>
        </p:sp>
        <p:sp>
          <p:nvSpPr>
            <p:cNvPr id="22596" name="Line 56"/>
            <p:cNvSpPr>
              <a:spLocks noChangeShapeType="1"/>
            </p:cNvSpPr>
            <p:nvPr/>
          </p:nvSpPr>
          <p:spPr bwMode="auto">
            <a:xfrm flipH="1" flipV="1">
              <a:off x="2612" y="2522"/>
              <a:ext cx="548" cy="989"/>
            </a:xfrm>
            <a:prstGeom prst="line">
              <a:avLst/>
            </a:prstGeom>
            <a:noFill/>
            <a:ln w="3810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97" name="Line 57"/>
            <p:cNvSpPr>
              <a:spLocks noChangeShapeType="1"/>
            </p:cNvSpPr>
            <p:nvPr/>
          </p:nvSpPr>
          <p:spPr bwMode="auto">
            <a:xfrm flipH="1" flipV="1">
              <a:off x="1709" y="2828"/>
              <a:ext cx="1445" cy="676"/>
            </a:xfrm>
            <a:prstGeom prst="line">
              <a:avLst/>
            </a:prstGeom>
            <a:noFill/>
            <a:ln w="9525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22556" name="Group 58"/>
          <p:cNvGrpSpPr>
            <a:grpSpLocks/>
          </p:cNvGrpSpPr>
          <p:nvPr/>
        </p:nvGrpSpPr>
        <p:grpSpPr bwMode="auto">
          <a:xfrm>
            <a:off x="2665413" y="1852613"/>
            <a:ext cx="1822450" cy="3435350"/>
            <a:chOff x="1679" y="1167"/>
            <a:chExt cx="1148" cy="2164"/>
          </a:xfrm>
        </p:grpSpPr>
        <p:sp>
          <p:nvSpPr>
            <p:cNvPr id="22588" name="Line 59"/>
            <p:cNvSpPr>
              <a:spLocks noChangeShapeType="1"/>
            </p:cNvSpPr>
            <p:nvPr/>
          </p:nvSpPr>
          <p:spPr bwMode="auto">
            <a:xfrm rot="20498165" flipV="1">
              <a:off x="2696" y="3317"/>
              <a:ext cx="131" cy="14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89" name="Line 60"/>
            <p:cNvSpPr>
              <a:spLocks noChangeShapeType="1"/>
            </p:cNvSpPr>
            <p:nvPr/>
          </p:nvSpPr>
          <p:spPr bwMode="auto">
            <a:xfrm rot="20498165" flipV="1">
              <a:off x="2670" y="3296"/>
              <a:ext cx="131" cy="14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90" name="Line 61"/>
            <p:cNvSpPr>
              <a:spLocks noChangeShapeType="1"/>
            </p:cNvSpPr>
            <p:nvPr/>
          </p:nvSpPr>
          <p:spPr bwMode="auto">
            <a:xfrm rot="-3367173">
              <a:off x="1661" y="1185"/>
              <a:ext cx="105" cy="7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91" name="Line 62"/>
            <p:cNvSpPr>
              <a:spLocks noChangeShapeType="1"/>
            </p:cNvSpPr>
            <p:nvPr/>
          </p:nvSpPr>
          <p:spPr bwMode="auto">
            <a:xfrm rot="-3367173">
              <a:off x="1665" y="1212"/>
              <a:ext cx="105" cy="7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10" name="Group 85"/>
          <p:cNvGrpSpPr>
            <a:grpSpLocks/>
          </p:cNvGrpSpPr>
          <p:nvPr/>
        </p:nvGrpSpPr>
        <p:grpSpPr bwMode="auto">
          <a:xfrm>
            <a:off x="2173288" y="3433763"/>
            <a:ext cx="547687" cy="1027112"/>
            <a:chOff x="1369" y="2163"/>
            <a:chExt cx="345" cy="647"/>
          </a:xfrm>
        </p:grpSpPr>
        <p:sp>
          <p:nvSpPr>
            <p:cNvPr id="22581" name="Line 70"/>
            <p:cNvSpPr>
              <a:spLocks noChangeShapeType="1"/>
            </p:cNvSpPr>
            <p:nvPr/>
          </p:nvSpPr>
          <p:spPr bwMode="auto">
            <a:xfrm flipH="1">
              <a:off x="1438" y="2565"/>
              <a:ext cx="108" cy="245"/>
            </a:xfrm>
            <a:prstGeom prst="line">
              <a:avLst/>
            </a:prstGeom>
            <a:noFill/>
            <a:ln w="38100">
              <a:solidFill>
                <a:srgbClr val="CC33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82" name="Text Box 71"/>
            <p:cNvSpPr txBox="1">
              <a:spLocks noChangeAspect="1" noChangeArrowheads="1"/>
            </p:cNvSpPr>
            <p:nvPr/>
          </p:nvSpPr>
          <p:spPr bwMode="auto">
            <a:xfrm>
              <a:off x="1369" y="2163"/>
              <a:ext cx="319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sz="2400" b="1" i="1">
                  <a:solidFill>
                    <a:srgbClr val="C42500"/>
                  </a:solidFill>
                  <a:latin typeface="GOST type B" pitchFamily="34" charset="0"/>
                </a:rPr>
                <a:t>N</a:t>
              </a:r>
              <a:r>
                <a:rPr lang="en-US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1</a:t>
              </a:r>
              <a:endParaRPr lang="ru-RU" sz="2400" b="1" i="1" baseline="-20000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  <p:grpSp>
          <p:nvGrpSpPr>
            <p:cNvPr id="22583" name="Group 72"/>
            <p:cNvGrpSpPr>
              <a:grpSpLocks noChangeAspect="1"/>
            </p:cNvGrpSpPr>
            <p:nvPr/>
          </p:nvGrpSpPr>
          <p:grpSpPr bwMode="auto">
            <a:xfrm rot="-9773437">
              <a:off x="1599" y="2424"/>
              <a:ext cx="115" cy="103"/>
              <a:chOff x="4826" y="2422"/>
              <a:chExt cx="157" cy="151"/>
            </a:xfrm>
          </p:grpSpPr>
          <p:sp>
            <p:nvSpPr>
              <p:cNvPr id="22586" name="Arc 73"/>
              <p:cNvSpPr>
                <a:spLocks noChangeAspect="1"/>
              </p:cNvSpPr>
              <p:nvPr/>
            </p:nvSpPr>
            <p:spPr bwMode="auto">
              <a:xfrm rot="-5400000">
                <a:off x="4829" y="2419"/>
                <a:ext cx="151" cy="157"/>
              </a:xfrm>
              <a:custGeom>
                <a:avLst/>
                <a:gdLst>
                  <a:gd name="T0" fmla="*/ 0 w 21600"/>
                  <a:gd name="T1" fmla="*/ 0 h 21600"/>
                  <a:gd name="T2" fmla="*/ 0 w 21600"/>
                  <a:gd name="T3" fmla="*/ 0 h 21600"/>
                  <a:gd name="T4" fmla="*/ 0 w 21600"/>
                  <a:gd name="T5" fmla="*/ 0 h 21600"/>
                  <a:gd name="T6" fmla="*/ 0 60000 65536"/>
                  <a:gd name="T7" fmla="*/ 0 60000 65536"/>
                  <a:gd name="T8" fmla="*/ 0 60000 65536"/>
                  <a:gd name="T9" fmla="*/ 0 w 21600"/>
                  <a:gd name="T10" fmla="*/ 0 h 21600"/>
                  <a:gd name="T11" fmla="*/ 21600 w 21600"/>
                  <a:gd name="T12" fmla="*/ 21600 h 21600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T9" t="T10" r="T11" b="T12"/>
                <a:pathLst>
                  <a:path w="21600" h="21600" fill="none" extrusionOk="0">
                    <a:moveTo>
                      <a:pt x="-1" y="0"/>
                    </a:moveTo>
                    <a:cubicBezTo>
                      <a:pt x="11929" y="0"/>
                      <a:pt x="21600" y="9670"/>
                      <a:pt x="21600" y="21600"/>
                    </a:cubicBezTo>
                  </a:path>
                  <a:path w="21600" h="21600" stroke="0" extrusionOk="0">
                    <a:moveTo>
                      <a:pt x="-1" y="0"/>
                    </a:moveTo>
                    <a:cubicBezTo>
                      <a:pt x="11929" y="0"/>
                      <a:pt x="21600" y="9670"/>
                      <a:pt x="21600" y="21600"/>
                    </a:cubicBezTo>
                    <a:lnTo>
                      <a:pt x="0" y="21600"/>
                    </a:lnTo>
                    <a:close/>
                  </a:path>
                </a:pathLst>
              </a:custGeom>
              <a:noFill/>
              <a:ln w="12700">
                <a:solidFill>
                  <a:srgbClr val="CC33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22587" name="Oval 74"/>
              <p:cNvSpPr>
                <a:spLocks noChangeAspect="1" noChangeArrowheads="1"/>
              </p:cNvSpPr>
              <p:nvPr/>
            </p:nvSpPr>
            <p:spPr bwMode="auto">
              <a:xfrm rot="-5400000">
                <a:off x="4907" y="2511"/>
                <a:ext cx="25" cy="25"/>
              </a:xfrm>
              <a:prstGeom prst="ellipse">
                <a:avLst/>
              </a:prstGeom>
              <a:solidFill>
                <a:srgbClr val="CC3300"/>
              </a:solidFill>
              <a:ln w="9525">
                <a:solidFill>
                  <a:srgbClr val="CC3300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22584" name="Line 76"/>
            <p:cNvSpPr>
              <a:spLocks noChangeShapeType="1"/>
            </p:cNvSpPr>
            <p:nvPr/>
          </p:nvSpPr>
          <p:spPr bwMode="auto">
            <a:xfrm flipV="1">
              <a:off x="1537" y="2386"/>
              <a:ext cx="92" cy="199"/>
            </a:xfrm>
            <a:prstGeom prst="line">
              <a:avLst/>
            </a:prstGeom>
            <a:noFill/>
            <a:ln w="22225">
              <a:solidFill>
                <a:srgbClr val="CC3300"/>
              </a:solidFill>
              <a:prstDash val="dash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85" name="Oval 77"/>
            <p:cNvSpPr>
              <a:spLocks noChangeAspect="1" noChangeArrowheads="1"/>
            </p:cNvSpPr>
            <p:nvPr/>
          </p:nvSpPr>
          <p:spPr bwMode="auto">
            <a:xfrm>
              <a:off x="1596" y="2352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12" name="Group 83"/>
          <p:cNvGrpSpPr>
            <a:grpSpLocks/>
          </p:cNvGrpSpPr>
          <p:nvPr/>
        </p:nvGrpSpPr>
        <p:grpSpPr bwMode="auto">
          <a:xfrm>
            <a:off x="3695700" y="4470400"/>
            <a:ext cx="1365250" cy="673100"/>
            <a:chOff x="2328" y="2816"/>
            <a:chExt cx="860" cy="424"/>
          </a:xfrm>
        </p:grpSpPr>
        <p:grpSp>
          <p:nvGrpSpPr>
            <p:cNvPr id="22573" name="Group 41"/>
            <p:cNvGrpSpPr>
              <a:grpSpLocks noChangeAspect="1"/>
            </p:cNvGrpSpPr>
            <p:nvPr/>
          </p:nvGrpSpPr>
          <p:grpSpPr bwMode="auto">
            <a:xfrm rot="-7270726">
              <a:off x="2774" y="2994"/>
              <a:ext cx="109" cy="107"/>
              <a:chOff x="4826" y="2422"/>
              <a:chExt cx="157" cy="151"/>
            </a:xfrm>
          </p:grpSpPr>
          <p:sp>
            <p:nvSpPr>
              <p:cNvPr id="22579" name="Arc 42"/>
              <p:cNvSpPr>
                <a:spLocks noChangeAspect="1"/>
              </p:cNvSpPr>
              <p:nvPr/>
            </p:nvSpPr>
            <p:spPr bwMode="auto">
              <a:xfrm rot="-5400000">
                <a:off x="4829" y="2419"/>
                <a:ext cx="151" cy="157"/>
              </a:xfrm>
              <a:custGeom>
                <a:avLst/>
                <a:gdLst>
                  <a:gd name="T0" fmla="*/ 0 w 21600"/>
                  <a:gd name="T1" fmla="*/ 0 h 21600"/>
                  <a:gd name="T2" fmla="*/ 0 w 21600"/>
                  <a:gd name="T3" fmla="*/ 0 h 21600"/>
                  <a:gd name="T4" fmla="*/ 0 w 21600"/>
                  <a:gd name="T5" fmla="*/ 0 h 21600"/>
                  <a:gd name="T6" fmla="*/ 0 60000 65536"/>
                  <a:gd name="T7" fmla="*/ 0 60000 65536"/>
                  <a:gd name="T8" fmla="*/ 0 60000 65536"/>
                  <a:gd name="T9" fmla="*/ 0 w 21600"/>
                  <a:gd name="T10" fmla="*/ 0 h 21600"/>
                  <a:gd name="T11" fmla="*/ 21600 w 21600"/>
                  <a:gd name="T12" fmla="*/ 21600 h 21600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T9" t="T10" r="T11" b="T12"/>
                <a:pathLst>
                  <a:path w="21600" h="21600" fill="none" extrusionOk="0">
                    <a:moveTo>
                      <a:pt x="-1" y="0"/>
                    </a:moveTo>
                    <a:cubicBezTo>
                      <a:pt x="11929" y="0"/>
                      <a:pt x="21600" y="9670"/>
                      <a:pt x="21600" y="21600"/>
                    </a:cubicBezTo>
                  </a:path>
                  <a:path w="21600" h="21600" stroke="0" extrusionOk="0">
                    <a:moveTo>
                      <a:pt x="-1" y="0"/>
                    </a:moveTo>
                    <a:cubicBezTo>
                      <a:pt x="11929" y="0"/>
                      <a:pt x="21600" y="9670"/>
                      <a:pt x="21600" y="21600"/>
                    </a:cubicBezTo>
                    <a:lnTo>
                      <a:pt x="0" y="21600"/>
                    </a:lnTo>
                    <a:close/>
                  </a:path>
                </a:pathLst>
              </a:custGeom>
              <a:noFill/>
              <a:ln w="1270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22580" name="Oval 43"/>
              <p:cNvSpPr>
                <a:spLocks noChangeAspect="1" noChangeArrowheads="1"/>
              </p:cNvSpPr>
              <p:nvPr/>
            </p:nvSpPr>
            <p:spPr bwMode="auto">
              <a:xfrm rot="-5400000">
                <a:off x="4907" y="2511"/>
                <a:ext cx="25" cy="25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rgbClr val="C42500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22574" name="Line 44"/>
            <p:cNvSpPr>
              <a:spLocks noChangeShapeType="1"/>
            </p:cNvSpPr>
            <p:nvPr/>
          </p:nvSpPr>
          <p:spPr bwMode="auto">
            <a:xfrm flipH="1">
              <a:off x="2345" y="2960"/>
              <a:ext cx="504" cy="280"/>
            </a:xfrm>
            <a:prstGeom prst="line">
              <a:avLst/>
            </a:prstGeom>
            <a:noFill/>
            <a:ln w="3810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75" name="Text Box 79"/>
            <p:cNvSpPr txBox="1">
              <a:spLocks noChangeAspect="1" noChangeArrowheads="1"/>
            </p:cNvSpPr>
            <p:nvPr/>
          </p:nvSpPr>
          <p:spPr bwMode="auto">
            <a:xfrm rot="-1683645">
              <a:off x="2328" y="2831"/>
              <a:ext cx="52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C3300"/>
                  </a:solidFill>
                  <a:latin typeface="GOST type B" pitchFamily="34" charset="0"/>
                </a:rPr>
                <a:t>н.в.</a:t>
              </a:r>
              <a:endParaRPr lang="ru-RU" sz="2400" b="1" i="1" baseline="-20000">
                <a:solidFill>
                  <a:srgbClr val="CC3300"/>
                </a:solidFill>
                <a:latin typeface="GOST type B" pitchFamily="34" charset="0"/>
              </a:endParaRPr>
            </a:p>
          </p:txBody>
        </p:sp>
        <p:grpSp>
          <p:nvGrpSpPr>
            <p:cNvPr id="22576" name="Group 80"/>
            <p:cNvGrpSpPr>
              <a:grpSpLocks/>
            </p:cNvGrpSpPr>
            <p:nvPr/>
          </p:nvGrpSpPr>
          <p:grpSpPr bwMode="auto">
            <a:xfrm>
              <a:off x="2809" y="2816"/>
              <a:ext cx="379" cy="288"/>
              <a:chOff x="2809" y="2816"/>
              <a:chExt cx="379" cy="288"/>
            </a:xfrm>
          </p:grpSpPr>
          <p:sp>
            <p:nvSpPr>
              <p:cNvPr id="22577" name="Oval 81"/>
              <p:cNvSpPr>
                <a:spLocks noChangeAspect="1" noChangeArrowheads="1"/>
              </p:cNvSpPr>
              <p:nvPr/>
            </p:nvSpPr>
            <p:spPr bwMode="auto">
              <a:xfrm>
                <a:off x="2809" y="2924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22578" name="Text Box 82"/>
              <p:cNvSpPr txBox="1">
                <a:spLocks noChangeAspect="1" noChangeArrowheads="1"/>
              </p:cNvSpPr>
              <p:nvPr/>
            </p:nvSpPr>
            <p:spPr bwMode="auto">
              <a:xfrm>
                <a:off x="2869" y="2816"/>
                <a:ext cx="319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2400" b="1" i="1">
                    <a:solidFill>
                      <a:srgbClr val="C42500"/>
                    </a:solidFill>
                    <a:latin typeface="GOST type B" pitchFamily="34" charset="0"/>
                  </a:rPr>
                  <a:t>N</a:t>
                </a:r>
                <a:r>
                  <a:rPr lang="en-US" sz="2400" b="1" i="1" baseline="-20000">
                    <a:solidFill>
                      <a:srgbClr val="C42500"/>
                    </a:solidFill>
                    <a:latin typeface="GOST type B" pitchFamily="34" charset="0"/>
                  </a:rPr>
                  <a:t>4</a:t>
                </a:r>
                <a:endParaRPr lang="ru-RU" sz="2400" b="1" i="1" baseline="-20000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22559" name="Group 63"/>
          <p:cNvGrpSpPr>
            <a:grpSpLocks/>
          </p:cNvGrpSpPr>
          <p:nvPr/>
        </p:nvGrpSpPr>
        <p:grpSpPr bwMode="auto">
          <a:xfrm>
            <a:off x="2230438" y="2924175"/>
            <a:ext cx="1947862" cy="2586038"/>
            <a:chOff x="1405" y="1842"/>
            <a:chExt cx="1227" cy="1629"/>
          </a:xfrm>
        </p:grpSpPr>
        <p:sp>
          <p:nvSpPr>
            <p:cNvPr id="22568" name="Line 64"/>
            <p:cNvSpPr>
              <a:spLocks noChangeShapeType="1"/>
            </p:cNvSpPr>
            <p:nvPr/>
          </p:nvSpPr>
          <p:spPr bwMode="auto">
            <a:xfrm flipH="1" flipV="1">
              <a:off x="1430" y="2807"/>
              <a:ext cx="923" cy="435"/>
            </a:xfrm>
            <a:prstGeom prst="line">
              <a:avLst/>
            </a:prstGeom>
            <a:noFill/>
            <a:ln w="1270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69" name="Text Box 65"/>
            <p:cNvSpPr txBox="1">
              <a:spLocks noChangeAspect="1" noChangeArrowheads="1"/>
            </p:cNvSpPr>
            <p:nvPr/>
          </p:nvSpPr>
          <p:spPr bwMode="auto">
            <a:xfrm>
              <a:off x="2320" y="3183"/>
              <a:ext cx="312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42500"/>
                  </a:solidFill>
                  <a:latin typeface="GOST type B" pitchFamily="34" charset="0"/>
                </a:rPr>
                <a:t>К</a:t>
              </a:r>
              <a:r>
                <a:rPr lang="en-US" sz="2400" b="1" i="1" baseline="-20000">
                  <a:solidFill>
                    <a:srgbClr val="C42500"/>
                  </a:solidFill>
                  <a:latin typeface="GOST type B" pitchFamily="34" charset="0"/>
                </a:rPr>
                <a:t>4</a:t>
              </a:r>
              <a:endParaRPr lang="ru-RU" sz="2400" b="1" i="1" baseline="-20000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  <p:sp>
          <p:nvSpPr>
            <p:cNvPr id="22570" name="Oval 66"/>
            <p:cNvSpPr>
              <a:spLocks noChangeAspect="1" noChangeArrowheads="1"/>
            </p:cNvSpPr>
            <p:nvPr/>
          </p:nvSpPr>
          <p:spPr bwMode="auto">
            <a:xfrm>
              <a:off x="2315" y="3203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22571" name="Line 67"/>
            <p:cNvSpPr>
              <a:spLocks noChangeShapeType="1"/>
            </p:cNvSpPr>
            <p:nvPr/>
          </p:nvSpPr>
          <p:spPr bwMode="auto">
            <a:xfrm rot="20498165" flipV="1">
              <a:off x="2185" y="3190"/>
              <a:ext cx="131" cy="14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72" name="Line 68"/>
            <p:cNvSpPr>
              <a:spLocks noChangeShapeType="1"/>
            </p:cNvSpPr>
            <p:nvPr/>
          </p:nvSpPr>
          <p:spPr bwMode="auto">
            <a:xfrm rot="7485544">
              <a:off x="1387" y="1860"/>
              <a:ext cx="105" cy="70"/>
            </a:xfrm>
            <a:prstGeom prst="line">
              <a:avLst/>
            </a:prstGeom>
            <a:noFill/>
            <a:ln w="19050">
              <a:solidFill>
                <a:srgbClr val="0000FF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22560" name="Oval 78"/>
          <p:cNvSpPr>
            <a:spLocks noChangeAspect="1" noChangeArrowheads="1"/>
          </p:cNvSpPr>
          <p:nvPr/>
        </p:nvSpPr>
        <p:spPr bwMode="auto">
          <a:xfrm>
            <a:off x="2228850" y="4398963"/>
            <a:ext cx="114300" cy="1143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2561" name="Oval 47"/>
          <p:cNvSpPr>
            <a:spLocks noChangeAspect="1" noChangeArrowheads="1"/>
          </p:cNvSpPr>
          <p:nvPr/>
        </p:nvSpPr>
        <p:spPr bwMode="auto">
          <a:xfrm>
            <a:off x="2232025" y="2755900"/>
            <a:ext cx="114300" cy="114300"/>
          </a:xfrm>
          <a:prstGeom prst="ellipse">
            <a:avLst/>
          </a:prstGeom>
          <a:solidFill>
            <a:schemeClr val="tx1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grpSp>
        <p:nvGrpSpPr>
          <p:cNvPr id="16" name="Group 88"/>
          <p:cNvGrpSpPr>
            <a:grpSpLocks/>
          </p:cNvGrpSpPr>
          <p:nvPr/>
        </p:nvGrpSpPr>
        <p:grpSpPr bwMode="auto">
          <a:xfrm>
            <a:off x="2498725" y="2755900"/>
            <a:ext cx="1612900" cy="1806575"/>
            <a:chOff x="1574" y="1736"/>
            <a:chExt cx="1016" cy="1138"/>
          </a:xfrm>
        </p:grpSpPr>
        <p:sp>
          <p:nvSpPr>
            <p:cNvPr id="22566" name="Freeform 86"/>
            <p:cNvSpPr>
              <a:spLocks/>
            </p:cNvSpPr>
            <p:nvPr/>
          </p:nvSpPr>
          <p:spPr bwMode="auto">
            <a:xfrm>
              <a:off x="2478" y="2763"/>
              <a:ext cx="112" cy="111"/>
            </a:xfrm>
            <a:custGeom>
              <a:avLst/>
              <a:gdLst>
                <a:gd name="T0" fmla="*/ 0 w 112"/>
                <a:gd name="T1" fmla="*/ 71 h 111"/>
                <a:gd name="T2" fmla="*/ 29 w 112"/>
                <a:gd name="T3" fmla="*/ 0 h 111"/>
                <a:gd name="T4" fmla="*/ 84 w 112"/>
                <a:gd name="T5" fmla="*/ 111 h 111"/>
                <a:gd name="T6" fmla="*/ 112 w 112"/>
                <a:gd name="T7" fmla="*/ 43 h 111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112"/>
                <a:gd name="T13" fmla="*/ 0 h 111"/>
                <a:gd name="T14" fmla="*/ 112 w 112"/>
                <a:gd name="T15" fmla="*/ 111 h 111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112" h="111">
                  <a:moveTo>
                    <a:pt x="0" y="71"/>
                  </a:moveTo>
                  <a:lnTo>
                    <a:pt x="29" y="0"/>
                  </a:lnTo>
                  <a:lnTo>
                    <a:pt x="84" y="111"/>
                  </a:lnTo>
                  <a:lnTo>
                    <a:pt x="112" y="43"/>
                  </a:lnTo>
                </a:path>
              </a:pathLst>
            </a:custGeom>
            <a:noFill/>
            <a:ln w="12700">
              <a:solidFill>
                <a:srgbClr val="CC33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22567" name="Freeform 87"/>
            <p:cNvSpPr>
              <a:spLocks/>
            </p:cNvSpPr>
            <p:nvPr/>
          </p:nvSpPr>
          <p:spPr bwMode="auto">
            <a:xfrm rot="4068442">
              <a:off x="1574" y="1736"/>
              <a:ext cx="112" cy="111"/>
            </a:xfrm>
            <a:custGeom>
              <a:avLst/>
              <a:gdLst>
                <a:gd name="T0" fmla="*/ 0 w 112"/>
                <a:gd name="T1" fmla="*/ 71 h 111"/>
                <a:gd name="T2" fmla="*/ 29 w 112"/>
                <a:gd name="T3" fmla="*/ 0 h 111"/>
                <a:gd name="T4" fmla="*/ 84 w 112"/>
                <a:gd name="T5" fmla="*/ 111 h 111"/>
                <a:gd name="T6" fmla="*/ 112 w 112"/>
                <a:gd name="T7" fmla="*/ 43 h 111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112"/>
                <a:gd name="T13" fmla="*/ 0 h 111"/>
                <a:gd name="T14" fmla="*/ 112 w 112"/>
                <a:gd name="T15" fmla="*/ 111 h 111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112" h="111">
                  <a:moveTo>
                    <a:pt x="0" y="71"/>
                  </a:moveTo>
                  <a:lnTo>
                    <a:pt x="29" y="0"/>
                  </a:lnTo>
                  <a:lnTo>
                    <a:pt x="84" y="111"/>
                  </a:lnTo>
                  <a:lnTo>
                    <a:pt x="112" y="43"/>
                  </a:lnTo>
                </a:path>
              </a:pathLst>
            </a:custGeom>
            <a:noFill/>
            <a:ln w="12700">
              <a:solidFill>
                <a:srgbClr val="CC33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sp>
        <p:nvSpPr>
          <p:cNvPr id="146521" name="Rectangle 89"/>
          <p:cNvSpPr>
            <a:spLocks noChangeArrowheads="1"/>
          </p:cNvSpPr>
          <p:nvPr/>
        </p:nvSpPr>
        <p:spPr bwMode="auto">
          <a:xfrm>
            <a:off x="22225" y="28575"/>
            <a:ext cx="9121775" cy="538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35921" dir="2700000" algn="ctr" rotWithShape="0">
              <a:schemeClr val="bg2"/>
            </a:outerShdw>
          </a:effectLst>
        </p:spPr>
        <p:txBody>
          <a:bodyPr anchor="ctr"/>
          <a:lstStyle/>
          <a:p>
            <a:pPr algn="ctr">
              <a:defRPr/>
            </a:pPr>
            <a:r>
              <a:rPr lang="ru-RU" sz="3200" b="1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Метрические задачи</a:t>
            </a:r>
          </a:p>
        </p:txBody>
      </p:sp>
      <p:sp>
        <p:nvSpPr>
          <p:cNvPr id="22564" name="Text Box 90"/>
          <p:cNvSpPr txBox="1">
            <a:spLocks noChangeArrowheads="1"/>
          </p:cNvSpPr>
          <p:nvPr/>
        </p:nvSpPr>
        <p:spPr bwMode="auto">
          <a:xfrm>
            <a:off x="155575" y="655638"/>
            <a:ext cx="1379538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/>
              <a:t>Задача </a:t>
            </a:r>
            <a:r>
              <a:rPr lang="en-US"/>
              <a:t>3</a:t>
            </a:r>
            <a:r>
              <a:rPr lang="ru-RU"/>
              <a:t>.</a:t>
            </a:r>
          </a:p>
        </p:txBody>
      </p:sp>
      <p:sp>
        <p:nvSpPr>
          <p:cNvPr id="22565" name="Text Box 91"/>
          <p:cNvSpPr txBox="1">
            <a:spLocks noChangeArrowheads="1"/>
          </p:cNvSpPr>
          <p:nvPr/>
        </p:nvSpPr>
        <p:spPr bwMode="auto">
          <a:xfrm>
            <a:off x="1352550" y="636588"/>
            <a:ext cx="7791450" cy="71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85000"/>
              </a:lnSpc>
            </a:pPr>
            <a:r>
              <a:rPr lang="ru-RU" sz="2000" b="1">
                <a:solidFill>
                  <a:srgbClr val="CC0099"/>
                </a:solidFill>
              </a:rPr>
              <a:t>Определить расстояние от точки  </a:t>
            </a:r>
            <a:r>
              <a:rPr lang="ru-RU" sz="2400" b="1" i="1">
                <a:solidFill>
                  <a:srgbClr val="CC0099"/>
                </a:solidFill>
                <a:latin typeface="GOST type B" pitchFamily="34" charset="0"/>
              </a:rPr>
              <a:t>К</a:t>
            </a:r>
            <a:r>
              <a:rPr lang="ru-RU" sz="2000" b="1">
                <a:solidFill>
                  <a:srgbClr val="CC0099"/>
                </a:solidFill>
              </a:rPr>
              <a:t>   до плоскости треугольника  </a:t>
            </a:r>
            <a:r>
              <a:rPr lang="ru-RU" sz="2400" b="1" i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(АВС</a:t>
            </a:r>
            <a:r>
              <a:rPr lang="en-US" sz="2400" b="1" i="1">
                <a:solidFill>
                  <a:srgbClr val="CC0099"/>
                </a:solidFill>
                <a:latin typeface="GOST type B" pitchFamily="34" charset="0"/>
                <a:sym typeface="Symbol" pitchFamily="18" charset="2"/>
              </a:rPr>
              <a:t>)</a:t>
            </a:r>
            <a:r>
              <a:rPr lang="ru-RU"/>
              <a:t>  </a:t>
            </a:r>
            <a:endParaRPr lang="ru-RU" sz="2000" b="1">
              <a:solidFill>
                <a:srgbClr val="CC0099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100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464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 nodeType="afterGroup">
                            <p:stCondLst>
                              <p:cond delay="2000"/>
                            </p:stCondLst>
                            <p:childTnLst>
                              <p:par>
                                <p:cTn id="14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64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2000"/>
                                        <p:tgtEl>
                                          <p:spTgt spid="1464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 nodeType="afterGroup">
                            <p:stCondLst>
                              <p:cond delay="5000"/>
                            </p:stCondLst>
                            <p:childTnLst>
                              <p:par>
                                <p:cTn id="21" presetID="22" presetClass="entr" presetSubtype="4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6469" grpId="0" animBg="1"/>
      <p:bldP spid="146472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692150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2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Способы задания  плоскости</a:t>
            </a:r>
          </a:p>
        </p:txBody>
      </p:sp>
      <p:sp>
        <p:nvSpPr>
          <p:cNvPr id="4099" name="Text Box 112"/>
          <p:cNvSpPr txBox="1">
            <a:spLocks noChangeArrowheads="1"/>
          </p:cNvSpPr>
          <p:nvPr/>
        </p:nvSpPr>
        <p:spPr bwMode="auto">
          <a:xfrm>
            <a:off x="390525" y="5667375"/>
            <a:ext cx="8753475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b="1">
                <a:solidFill>
                  <a:srgbClr val="800080"/>
                </a:solidFill>
              </a:rPr>
              <a:t>5)</a:t>
            </a:r>
            <a:r>
              <a:rPr lang="en-US" b="1">
                <a:solidFill>
                  <a:srgbClr val="800080"/>
                </a:solidFill>
              </a:rPr>
              <a:t> </a:t>
            </a:r>
            <a:r>
              <a:rPr lang="ru-RU" b="1">
                <a:solidFill>
                  <a:srgbClr val="800080"/>
                </a:solidFill>
              </a:rPr>
              <a:t>проекциями плоской фигурой; 6) следами плоскости. Все способы позволяют выделить из множества точек пространства точки, принадле-жащие данной плоскости. Способ задания плоскости указывают в круглых скобках </a:t>
            </a:r>
          </a:p>
        </p:txBody>
      </p:sp>
      <p:grpSp>
        <p:nvGrpSpPr>
          <p:cNvPr id="2" name="Group 274"/>
          <p:cNvGrpSpPr>
            <a:grpSpLocks/>
          </p:cNvGrpSpPr>
          <p:nvPr/>
        </p:nvGrpSpPr>
        <p:grpSpPr bwMode="auto">
          <a:xfrm>
            <a:off x="219075" y="896938"/>
            <a:ext cx="2811463" cy="4203700"/>
            <a:chOff x="138" y="565"/>
            <a:chExt cx="1771" cy="2648"/>
          </a:xfrm>
        </p:grpSpPr>
        <p:sp>
          <p:nvSpPr>
            <p:cNvPr id="6178" name="Text Box 34"/>
            <p:cNvSpPr txBox="1">
              <a:spLocks noChangeArrowheads="1"/>
            </p:cNvSpPr>
            <p:nvPr/>
          </p:nvSpPr>
          <p:spPr bwMode="auto">
            <a:xfrm>
              <a:off x="138" y="565"/>
              <a:ext cx="223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>
              <a:outerShdw dist="28398" dir="1593903" algn="ctr" rotWithShape="0">
                <a:schemeClr val="bg2"/>
              </a:outerShdw>
            </a:effectLst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2400" b="1">
                  <a:solidFill>
                    <a:schemeClr val="accent2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</a:rPr>
                <a:t>5</a:t>
              </a:r>
            </a:p>
          </p:txBody>
        </p:sp>
        <p:sp>
          <p:nvSpPr>
            <p:cNvPr id="4168" name="Line 118"/>
            <p:cNvSpPr>
              <a:spLocks noChangeAspect="1" noChangeShapeType="1"/>
            </p:cNvSpPr>
            <p:nvPr/>
          </p:nvSpPr>
          <p:spPr bwMode="auto">
            <a:xfrm>
              <a:off x="1011" y="1096"/>
              <a:ext cx="0" cy="1071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4169" name="Freeform 154"/>
            <p:cNvSpPr>
              <a:spLocks/>
            </p:cNvSpPr>
            <p:nvPr/>
          </p:nvSpPr>
          <p:spPr bwMode="auto">
            <a:xfrm>
              <a:off x="606" y="1087"/>
              <a:ext cx="956" cy="297"/>
            </a:xfrm>
            <a:custGeom>
              <a:avLst/>
              <a:gdLst>
                <a:gd name="T0" fmla="*/ 0 w 956"/>
                <a:gd name="T1" fmla="*/ 297 h 297"/>
                <a:gd name="T2" fmla="*/ 956 w 956"/>
                <a:gd name="T3" fmla="*/ 267 h 297"/>
                <a:gd name="T4" fmla="*/ 409 w 956"/>
                <a:gd name="T5" fmla="*/ 0 h 297"/>
                <a:gd name="T6" fmla="*/ 0 w 956"/>
                <a:gd name="T7" fmla="*/ 297 h 297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56"/>
                <a:gd name="T13" fmla="*/ 0 h 297"/>
                <a:gd name="T14" fmla="*/ 956 w 956"/>
                <a:gd name="T15" fmla="*/ 297 h 297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56" h="297">
                  <a:moveTo>
                    <a:pt x="0" y="297"/>
                  </a:moveTo>
                  <a:lnTo>
                    <a:pt x="956" y="267"/>
                  </a:lnTo>
                  <a:lnTo>
                    <a:pt x="409" y="0"/>
                  </a:lnTo>
                  <a:lnTo>
                    <a:pt x="0" y="297"/>
                  </a:lnTo>
                  <a:close/>
                </a:path>
              </a:pathLst>
            </a:custGeom>
            <a:gradFill rotWithShape="1">
              <a:gsLst>
                <a:gs pos="0">
                  <a:srgbClr val="DEC4D7">
                    <a:alpha val="67998"/>
                  </a:srgbClr>
                </a:gs>
                <a:gs pos="100000">
                  <a:srgbClr val="C89CC3">
                    <a:alpha val="65999"/>
                  </a:srgbClr>
                </a:gs>
              </a:gsLst>
              <a:path path="rect">
                <a:fillToRect l="50000" t="50000" r="50000" b="50000"/>
              </a:path>
            </a:gradFill>
            <a:ln w="28575">
              <a:solidFill>
                <a:srgbClr val="C42500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4170" name="Freeform 153"/>
            <p:cNvSpPr>
              <a:spLocks/>
            </p:cNvSpPr>
            <p:nvPr/>
          </p:nvSpPr>
          <p:spPr bwMode="auto">
            <a:xfrm>
              <a:off x="606" y="2150"/>
              <a:ext cx="950" cy="463"/>
            </a:xfrm>
            <a:custGeom>
              <a:avLst/>
              <a:gdLst>
                <a:gd name="T0" fmla="*/ 0 w 950"/>
                <a:gd name="T1" fmla="*/ 463 h 463"/>
                <a:gd name="T2" fmla="*/ 950 w 950"/>
                <a:gd name="T3" fmla="*/ 219 h 463"/>
                <a:gd name="T4" fmla="*/ 409 w 950"/>
                <a:gd name="T5" fmla="*/ 0 h 463"/>
                <a:gd name="T6" fmla="*/ 0 w 950"/>
                <a:gd name="T7" fmla="*/ 463 h 463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50"/>
                <a:gd name="T13" fmla="*/ 0 h 463"/>
                <a:gd name="T14" fmla="*/ 950 w 950"/>
                <a:gd name="T15" fmla="*/ 463 h 463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50" h="463">
                  <a:moveTo>
                    <a:pt x="0" y="463"/>
                  </a:moveTo>
                  <a:lnTo>
                    <a:pt x="950" y="219"/>
                  </a:lnTo>
                  <a:lnTo>
                    <a:pt x="409" y="0"/>
                  </a:lnTo>
                  <a:lnTo>
                    <a:pt x="0" y="463"/>
                  </a:lnTo>
                  <a:close/>
                </a:path>
              </a:pathLst>
            </a:custGeom>
            <a:gradFill rotWithShape="1">
              <a:gsLst>
                <a:gs pos="0">
                  <a:srgbClr val="DEC4D7">
                    <a:alpha val="87999"/>
                  </a:srgbClr>
                </a:gs>
                <a:gs pos="100000">
                  <a:srgbClr val="C89CC3"/>
                </a:gs>
              </a:gsLst>
              <a:path path="rect">
                <a:fillToRect l="50000" t="50000" r="50000" b="50000"/>
              </a:path>
            </a:gradFill>
            <a:ln w="28575">
              <a:solidFill>
                <a:srgbClr val="C42500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6148" name="Rectangle 4"/>
            <p:cNvSpPr>
              <a:spLocks noChangeArrowheads="1"/>
            </p:cNvSpPr>
            <p:nvPr/>
          </p:nvSpPr>
          <p:spPr bwMode="auto">
            <a:xfrm>
              <a:off x="326" y="2848"/>
              <a:ext cx="965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(</a:t>
              </a:r>
              <a:r>
                <a:rPr lang="ru-RU" sz="24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</a:t>
              </a: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АВС</a:t>
              </a:r>
              <a:r>
                <a:rPr lang="en-US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)</a:t>
              </a:r>
              <a:endParaRPr lang="ru-RU" sz="3200" b="1">
                <a:solidFill>
                  <a:srgbClr val="C425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endParaRPr>
            </a:p>
          </p:txBody>
        </p:sp>
        <p:sp>
          <p:nvSpPr>
            <p:cNvPr id="4172" name="Line 117"/>
            <p:cNvSpPr>
              <a:spLocks noChangeAspect="1" noChangeShapeType="1"/>
            </p:cNvSpPr>
            <p:nvPr/>
          </p:nvSpPr>
          <p:spPr bwMode="auto">
            <a:xfrm>
              <a:off x="1553" y="1363"/>
              <a:ext cx="0" cy="1006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4173" name="Line 119"/>
            <p:cNvSpPr>
              <a:spLocks noChangeAspect="1" noChangeShapeType="1"/>
            </p:cNvSpPr>
            <p:nvPr/>
          </p:nvSpPr>
          <p:spPr bwMode="auto">
            <a:xfrm>
              <a:off x="608" y="1388"/>
              <a:ext cx="0" cy="1237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4174" name="Group 120"/>
            <p:cNvGrpSpPr>
              <a:grpSpLocks/>
            </p:cNvGrpSpPr>
            <p:nvPr/>
          </p:nvGrpSpPr>
          <p:grpSpPr bwMode="auto">
            <a:xfrm>
              <a:off x="228" y="1151"/>
              <a:ext cx="352" cy="400"/>
              <a:chOff x="1200" y="1488"/>
              <a:chExt cx="352" cy="400"/>
            </a:xfrm>
          </p:grpSpPr>
          <p:sp>
            <p:nvSpPr>
              <p:cNvPr id="4202" name="Text Box 121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4203" name="Text Box 122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4175" name="Oval 123"/>
            <p:cNvSpPr>
              <a:spLocks noChangeAspect="1" noChangeArrowheads="1"/>
            </p:cNvSpPr>
            <p:nvPr/>
          </p:nvSpPr>
          <p:spPr bwMode="auto">
            <a:xfrm>
              <a:off x="569" y="1345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4176" name="Group 124"/>
            <p:cNvGrpSpPr>
              <a:grpSpLocks/>
            </p:cNvGrpSpPr>
            <p:nvPr/>
          </p:nvGrpSpPr>
          <p:grpSpPr bwMode="auto">
            <a:xfrm>
              <a:off x="1409" y="1012"/>
              <a:ext cx="352" cy="400"/>
              <a:chOff x="1200" y="1488"/>
              <a:chExt cx="352" cy="400"/>
            </a:xfrm>
          </p:grpSpPr>
          <p:sp>
            <p:nvSpPr>
              <p:cNvPr id="4200" name="Text Box 125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4201" name="Text Box 126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4177" name="Oval 127"/>
            <p:cNvSpPr>
              <a:spLocks noChangeAspect="1" noChangeArrowheads="1"/>
            </p:cNvSpPr>
            <p:nvPr/>
          </p:nvSpPr>
          <p:spPr bwMode="auto">
            <a:xfrm>
              <a:off x="979" y="1051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4178" name="Group 128"/>
            <p:cNvGrpSpPr>
              <a:grpSpLocks/>
            </p:cNvGrpSpPr>
            <p:nvPr/>
          </p:nvGrpSpPr>
          <p:grpSpPr bwMode="auto">
            <a:xfrm>
              <a:off x="924" y="722"/>
              <a:ext cx="352" cy="400"/>
              <a:chOff x="1200" y="1488"/>
              <a:chExt cx="352" cy="400"/>
            </a:xfrm>
          </p:grpSpPr>
          <p:sp>
            <p:nvSpPr>
              <p:cNvPr id="4198" name="Text Box 129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С</a:t>
                </a:r>
              </a:p>
            </p:txBody>
          </p:sp>
          <p:sp>
            <p:nvSpPr>
              <p:cNvPr id="4199" name="Text Box 130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4179" name="Oval 131"/>
            <p:cNvSpPr>
              <a:spLocks noChangeAspect="1" noChangeArrowheads="1"/>
            </p:cNvSpPr>
            <p:nvPr/>
          </p:nvSpPr>
          <p:spPr bwMode="auto">
            <a:xfrm>
              <a:off x="1520" y="1322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4180" name="Group 132"/>
            <p:cNvGrpSpPr>
              <a:grpSpLocks/>
            </p:cNvGrpSpPr>
            <p:nvPr/>
          </p:nvGrpSpPr>
          <p:grpSpPr bwMode="auto">
            <a:xfrm>
              <a:off x="229" y="2361"/>
              <a:ext cx="352" cy="400"/>
              <a:chOff x="1200" y="1488"/>
              <a:chExt cx="352" cy="400"/>
            </a:xfrm>
          </p:grpSpPr>
          <p:sp>
            <p:nvSpPr>
              <p:cNvPr id="4196" name="Text Box 133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4197" name="Text Box 134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4181" name="Oval 135"/>
            <p:cNvSpPr>
              <a:spLocks noChangeAspect="1" noChangeArrowheads="1"/>
            </p:cNvSpPr>
            <p:nvPr/>
          </p:nvSpPr>
          <p:spPr bwMode="auto">
            <a:xfrm>
              <a:off x="569" y="2575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4182" name="Group 136"/>
            <p:cNvGrpSpPr>
              <a:grpSpLocks/>
            </p:cNvGrpSpPr>
            <p:nvPr/>
          </p:nvGrpSpPr>
          <p:grpSpPr bwMode="auto">
            <a:xfrm>
              <a:off x="1557" y="2180"/>
              <a:ext cx="352" cy="400"/>
              <a:chOff x="1200" y="1488"/>
              <a:chExt cx="352" cy="400"/>
            </a:xfrm>
          </p:grpSpPr>
          <p:sp>
            <p:nvSpPr>
              <p:cNvPr id="4194" name="Text Box 137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4195" name="Text Box 138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4183" name="Oval 139"/>
            <p:cNvSpPr>
              <a:spLocks noChangeAspect="1" noChangeArrowheads="1"/>
            </p:cNvSpPr>
            <p:nvPr/>
          </p:nvSpPr>
          <p:spPr bwMode="auto">
            <a:xfrm>
              <a:off x="979" y="2122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4184" name="Group 140"/>
            <p:cNvGrpSpPr>
              <a:grpSpLocks/>
            </p:cNvGrpSpPr>
            <p:nvPr/>
          </p:nvGrpSpPr>
          <p:grpSpPr bwMode="auto">
            <a:xfrm>
              <a:off x="697" y="1799"/>
              <a:ext cx="328" cy="410"/>
              <a:chOff x="4337" y="2078"/>
              <a:chExt cx="328" cy="410"/>
            </a:xfrm>
          </p:grpSpPr>
          <p:sp>
            <p:nvSpPr>
              <p:cNvPr id="4192" name="Text Box 141"/>
              <p:cNvSpPr txBox="1">
                <a:spLocks noChangeAspect="1" noChangeArrowheads="1"/>
              </p:cNvSpPr>
              <p:nvPr/>
            </p:nvSpPr>
            <p:spPr bwMode="auto">
              <a:xfrm>
                <a:off x="4337" y="207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С</a:t>
                </a:r>
              </a:p>
            </p:txBody>
          </p:sp>
          <p:sp>
            <p:nvSpPr>
              <p:cNvPr id="4193" name="Text Box 142"/>
              <p:cNvSpPr txBox="1">
                <a:spLocks noChangeAspect="1" noChangeArrowheads="1"/>
              </p:cNvSpPr>
              <p:nvPr/>
            </p:nvSpPr>
            <p:spPr bwMode="auto">
              <a:xfrm>
                <a:off x="4473" y="2200"/>
                <a:ext cx="192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</a:p>
            </p:txBody>
          </p:sp>
        </p:grpSp>
        <p:sp>
          <p:nvSpPr>
            <p:cNvPr id="4185" name="Oval 143"/>
            <p:cNvSpPr>
              <a:spLocks noChangeAspect="1" noChangeArrowheads="1"/>
            </p:cNvSpPr>
            <p:nvPr/>
          </p:nvSpPr>
          <p:spPr bwMode="auto">
            <a:xfrm>
              <a:off x="1520" y="2339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4186" name="Group 144"/>
            <p:cNvGrpSpPr>
              <a:grpSpLocks/>
            </p:cNvGrpSpPr>
            <p:nvPr/>
          </p:nvGrpSpPr>
          <p:grpSpPr bwMode="auto">
            <a:xfrm>
              <a:off x="915" y="2145"/>
              <a:ext cx="327" cy="371"/>
              <a:chOff x="4766" y="2225"/>
              <a:chExt cx="327" cy="371"/>
            </a:xfrm>
          </p:grpSpPr>
          <p:sp>
            <p:nvSpPr>
              <p:cNvPr id="4190" name="Rectangle 145"/>
              <p:cNvSpPr>
                <a:spLocks noChangeArrowheads="1"/>
              </p:cNvSpPr>
              <p:nvPr/>
            </p:nvSpPr>
            <p:spPr bwMode="auto">
              <a:xfrm>
                <a:off x="4766" y="2225"/>
                <a:ext cx="249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ru-RU" sz="2800" b="1" i="1">
                    <a:solidFill>
                      <a:srgbClr val="C42500"/>
                    </a:solidFill>
                    <a:latin typeface="GOST type B" pitchFamily="34" charset="0"/>
                    <a:sym typeface="Symbol" pitchFamily="18" charset="2"/>
                  </a:rPr>
                  <a:t></a:t>
                </a:r>
              </a:p>
            </p:txBody>
          </p:sp>
          <p:sp>
            <p:nvSpPr>
              <p:cNvPr id="4191" name="Text Box 146"/>
              <p:cNvSpPr txBox="1">
                <a:spLocks noChangeAspect="1" noChangeArrowheads="1"/>
              </p:cNvSpPr>
              <p:nvPr/>
            </p:nvSpPr>
            <p:spPr bwMode="auto">
              <a:xfrm>
                <a:off x="4901" y="2365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4187" name="Group 147"/>
            <p:cNvGrpSpPr>
              <a:grpSpLocks/>
            </p:cNvGrpSpPr>
            <p:nvPr/>
          </p:nvGrpSpPr>
          <p:grpSpPr bwMode="auto">
            <a:xfrm>
              <a:off x="958" y="1078"/>
              <a:ext cx="347" cy="343"/>
              <a:chOff x="4287" y="1544"/>
              <a:chExt cx="347" cy="343"/>
            </a:xfrm>
          </p:grpSpPr>
          <p:sp>
            <p:nvSpPr>
              <p:cNvPr id="4188" name="Rectangle 148"/>
              <p:cNvSpPr>
                <a:spLocks noChangeArrowheads="1"/>
              </p:cNvSpPr>
              <p:nvPr/>
            </p:nvSpPr>
            <p:spPr bwMode="auto">
              <a:xfrm>
                <a:off x="4287" y="1544"/>
                <a:ext cx="249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ru-RU" sz="2800" b="1" i="1">
                    <a:solidFill>
                      <a:srgbClr val="C42500"/>
                    </a:solidFill>
                    <a:latin typeface="GOST type B" pitchFamily="34" charset="0"/>
                    <a:sym typeface="Symbol" pitchFamily="18" charset="2"/>
                  </a:rPr>
                  <a:t></a:t>
                </a:r>
              </a:p>
            </p:txBody>
          </p:sp>
          <p:sp>
            <p:nvSpPr>
              <p:cNvPr id="4189" name="Text Box 149"/>
              <p:cNvSpPr txBox="1">
                <a:spLocks noChangeAspect="1" noChangeArrowheads="1"/>
              </p:cNvSpPr>
              <p:nvPr/>
            </p:nvSpPr>
            <p:spPr bwMode="auto">
              <a:xfrm>
                <a:off x="4442" y="1656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11" name="Group 287"/>
          <p:cNvGrpSpPr>
            <a:grpSpLocks/>
          </p:cNvGrpSpPr>
          <p:nvPr/>
        </p:nvGrpSpPr>
        <p:grpSpPr bwMode="auto">
          <a:xfrm>
            <a:off x="6435725" y="1452563"/>
            <a:ext cx="2427288" cy="3629025"/>
            <a:chOff x="4054" y="915"/>
            <a:chExt cx="1529" cy="2286"/>
          </a:xfrm>
        </p:grpSpPr>
        <p:sp>
          <p:nvSpPr>
            <p:cNvPr id="6180" name="Rectangle 36"/>
            <p:cNvSpPr>
              <a:spLocks noChangeArrowheads="1"/>
            </p:cNvSpPr>
            <p:nvPr/>
          </p:nvSpPr>
          <p:spPr bwMode="auto">
            <a:xfrm>
              <a:off x="4558" y="2836"/>
              <a:ext cx="952" cy="3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(</a:t>
              </a:r>
              <a:r>
                <a:rPr lang="ru-RU" sz="28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ru-RU" sz="3200" b="1" baseline="-20000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1 </a:t>
              </a:r>
              <a:r>
                <a:rPr lang="ru-RU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,</a:t>
              </a:r>
              <a:r>
                <a:rPr lang="ru-RU" sz="28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ru-RU" sz="3200" b="1" baseline="-20000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2</a:t>
              </a:r>
              <a:r>
                <a:rPr lang="en-US" sz="3200" b="1">
                  <a:solidFill>
                    <a:srgbClr val="C42500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latin typeface="GOST type B" pitchFamily="34" charset="0"/>
                  <a:sym typeface="Symbol" pitchFamily="18" charset="2"/>
                </a:rPr>
                <a:t>)</a:t>
              </a:r>
              <a:endParaRPr lang="ru-RU" sz="3200" b="1">
                <a:solidFill>
                  <a:srgbClr val="C425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OST type B" pitchFamily="34" charset="0"/>
                <a:sym typeface="Symbol" pitchFamily="18" charset="2"/>
              </a:endParaRPr>
            </a:p>
          </p:txBody>
        </p:sp>
        <p:grpSp>
          <p:nvGrpSpPr>
            <p:cNvPr id="4152" name="Group 286"/>
            <p:cNvGrpSpPr>
              <a:grpSpLocks/>
            </p:cNvGrpSpPr>
            <p:nvPr/>
          </p:nvGrpSpPr>
          <p:grpSpPr bwMode="auto">
            <a:xfrm>
              <a:off x="4054" y="915"/>
              <a:ext cx="1529" cy="1606"/>
              <a:chOff x="4054" y="915"/>
              <a:chExt cx="1529" cy="1606"/>
            </a:xfrm>
          </p:grpSpPr>
          <p:sp>
            <p:nvSpPr>
              <p:cNvPr id="4153" name="Line 259"/>
              <p:cNvSpPr>
                <a:spLocks noChangeShapeType="1"/>
              </p:cNvSpPr>
              <p:nvPr/>
            </p:nvSpPr>
            <p:spPr bwMode="auto">
              <a:xfrm flipH="1">
                <a:off x="4105" y="1641"/>
                <a:ext cx="1478" cy="0"/>
              </a:xfrm>
              <a:prstGeom prst="line">
                <a:avLst/>
              </a:prstGeom>
              <a:noFill/>
              <a:ln w="19050">
                <a:solidFill>
                  <a:srgbClr val="000000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54" name="Text Box 260"/>
              <p:cNvSpPr txBox="1">
                <a:spLocks noChangeAspect="1" noChangeArrowheads="1"/>
              </p:cNvSpPr>
              <p:nvPr/>
            </p:nvSpPr>
            <p:spPr bwMode="auto">
              <a:xfrm>
                <a:off x="4054" y="1583"/>
                <a:ext cx="208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b="1" i="1">
                    <a:latin typeface="GOST type B" pitchFamily="34" charset="0"/>
                  </a:rPr>
                  <a:t>x</a:t>
                </a:r>
                <a:endParaRPr lang="ru-RU" i="1">
                  <a:latin typeface="GOST type B" pitchFamily="34" charset="0"/>
                </a:endParaRPr>
              </a:p>
            </p:txBody>
          </p:sp>
          <p:sp>
            <p:nvSpPr>
              <p:cNvPr id="4155" name="Line 258"/>
              <p:cNvSpPr>
                <a:spLocks noChangeShapeType="1"/>
              </p:cNvSpPr>
              <p:nvPr/>
            </p:nvSpPr>
            <p:spPr bwMode="auto">
              <a:xfrm>
                <a:off x="4517" y="1640"/>
                <a:ext cx="866" cy="881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4156" name="Line 261"/>
              <p:cNvSpPr>
                <a:spLocks noChangeShapeType="1"/>
              </p:cNvSpPr>
              <p:nvPr/>
            </p:nvSpPr>
            <p:spPr bwMode="auto">
              <a:xfrm flipV="1">
                <a:off x="4517" y="1189"/>
                <a:ext cx="869" cy="446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4157" name="Oval 95"/>
              <p:cNvSpPr>
                <a:spLocks noChangeAspect="1" noChangeArrowheads="1"/>
              </p:cNvSpPr>
              <p:nvPr/>
            </p:nvSpPr>
            <p:spPr bwMode="auto">
              <a:xfrm>
                <a:off x="4501" y="1622"/>
                <a:ext cx="34" cy="34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4158" name="Group 262"/>
              <p:cNvGrpSpPr>
                <a:grpSpLocks/>
              </p:cNvGrpSpPr>
              <p:nvPr/>
            </p:nvGrpSpPr>
            <p:grpSpPr bwMode="auto">
              <a:xfrm>
                <a:off x="5156" y="2017"/>
                <a:ext cx="327" cy="371"/>
                <a:chOff x="4766" y="2225"/>
                <a:chExt cx="327" cy="371"/>
              </a:xfrm>
            </p:grpSpPr>
            <p:sp>
              <p:nvSpPr>
                <p:cNvPr id="4165" name="Rectangle 263"/>
                <p:cNvSpPr>
                  <a:spLocks noChangeArrowheads="1"/>
                </p:cNvSpPr>
                <p:nvPr/>
              </p:nvSpPr>
              <p:spPr bwMode="auto">
                <a:xfrm>
                  <a:off x="4766" y="2225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4166" name="Text Box 264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901" y="2365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4159" name="Group 265"/>
              <p:cNvGrpSpPr>
                <a:grpSpLocks/>
              </p:cNvGrpSpPr>
              <p:nvPr/>
            </p:nvGrpSpPr>
            <p:grpSpPr bwMode="auto">
              <a:xfrm>
                <a:off x="4886" y="915"/>
                <a:ext cx="347" cy="343"/>
                <a:chOff x="4287" y="1544"/>
                <a:chExt cx="347" cy="343"/>
              </a:xfrm>
            </p:grpSpPr>
            <p:sp>
              <p:nvSpPr>
                <p:cNvPr id="4163" name="Rectangle 266"/>
                <p:cNvSpPr>
                  <a:spLocks noChangeArrowheads="1"/>
                </p:cNvSpPr>
                <p:nvPr/>
              </p:nvSpPr>
              <p:spPr bwMode="auto">
                <a:xfrm>
                  <a:off x="4287" y="1544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4164" name="Text Box 267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442" y="1656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4160" name="Group 268"/>
              <p:cNvGrpSpPr>
                <a:grpSpLocks/>
              </p:cNvGrpSpPr>
              <p:nvPr/>
            </p:nvGrpSpPr>
            <p:grpSpPr bwMode="auto">
              <a:xfrm>
                <a:off x="4195" y="1305"/>
                <a:ext cx="347" cy="343"/>
                <a:chOff x="4287" y="1544"/>
                <a:chExt cx="347" cy="343"/>
              </a:xfrm>
            </p:grpSpPr>
            <p:sp>
              <p:nvSpPr>
                <p:cNvPr id="4161" name="Rectangle 269"/>
                <p:cNvSpPr>
                  <a:spLocks noChangeArrowheads="1"/>
                </p:cNvSpPr>
                <p:nvPr/>
              </p:nvSpPr>
              <p:spPr bwMode="auto">
                <a:xfrm>
                  <a:off x="4287" y="1544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4162" name="Text Box 27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442" y="1656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х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</p:grpSp>
      </p:grpSp>
      <p:sp>
        <p:nvSpPr>
          <p:cNvPr id="6423" name="Text Box 279"/>
          <p:cNvSpPr txBox="1">
            <a:spLocks noChangeArrowheads="1"/>
          </p:cNvSpPr>
          <p:nvPr/>
        </p:nvSpPr>
        <p:spPr bwMode="auto">
          <a:xfrm>
            <a:off x="3511550" y="830263"/>
            <a:ext cx="5897563" cy="530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80000"/>
              </a:lnSpc>
            </a:pPr>
            <a:r>
              <a:rPr lang="ru-RU" b="1">
                <a:solidFill>
                  <a:srgbClr val="CC0099"/>
                </a:solidFill>
              </a:rPr>
              <a:t>След плоскости – это линия ее пересечения с соответствующей плоскостью проекций</a:t>
            </a:r>
          </a:p>
        </p:txBody>
      </p:sp>
      <p:grpSp>
        <p:nvGrpSpPr>
          <p:cNvPr id="16" name="Group 335"/>
          <p:cNvGrpSpPr>
            <a:grpSpLocks/>
          </p:cNvGrpSpPr>
          <p:nvPr/>
        </p:nvGrpSpPr>
        <p:grpSpPr bwMode="auto">
          <a:xfrm>
            <a:off x="3011488" y="896938"/>
            <a:ext cx="3994150" cy="4649787"/>
            <a:chOff x="1897" y="565"/>
            <a:chExt cx="2516" cy="2929"/>
          </a:xfrm>
        </p:grpSpPr>
        <p:grpSp>
          <p:nvGrpSpPr>
            <p:cNvPr id="4104" name="Group 285"/>
            <p:cNvGrpSpPr>
              <a:grpSpLocks/>
            </p:cNvGrpSpPr>
            <p:nvPr/>
          </p:nvGrpSpPr>
          <p:grpSpPr bwMode="auto">
            <a:xfrm>
              <a:off x="1897" y="565"/>
              <a:ext cx="2204" cy="2768"/>
              <a:chOff x="1897" y="565"/>
              <a:chExt cx="2204" cy="2768"/>
            </a:xfrm>
          </p:grpSpPr>
          <p:grpSp>
            <p:nvGrpSpPr>
              <p:cNvPr id="4106" name="Group 280"/>
              <p:cNvGrpSpPr>
                <a:grpSpLocks/>
              </p:cNvGrpSpPr>
              <p:nvPr/>
            </p:nvGrpSpPr>
            <p:grpSpPr bwMode="auto">
              <a:xfrm>
                <a:off x="1897" y="565"/>
                <a:ext cx="2154" cy="2768"/>
                <a:chOff x="1897" y="565"/>
                <a:chExt cx="2154" cy="2768"/>
              </a:xfrm>
            </p:grpSpPr>
            <p:sp>
              <p:nvSpPr>
                <p:cNvPr id="6217" name="Text Box 73"/>
                <p:cNvSpPr txBox="1">
                  <a:spLocks noChangeArrowheads="1"/>
                </p:cNvSpPr>
                <p:nvPr/>
              </p:nvSpPr>
              <p:spPr bwMode="auto">
                <a:xfrm>
                  <a:off x="1897" y="565"/>
                  <a:ext cx="223" cy="288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>
                  <a:outerShdw dist="35921" dir="2700000" algn="ctr" rotWithShape="0">
                    <a:schemeClr val="bg2"/>
                  </a:outerShdw>
                </a:effectLst>
              </p:spPr>
              <p:txBody>
                <a:bodyPr wrap="none">
                  <a:spAutoFit/>
                </a:bodyPr>
                <a:lstStyle/>
                <a:p>
                  <a:pPr>
                    <a:defRPr/>
                  </a:pPr>
                  <a:r>
                    <a:rPr lang="ru-RU" sz="2400" b="1">
                      <a:solidFill>
                        <a:schemeClr val="accent2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</a:rPr>
                    <a:t>6</a:t>
                  </a:r>
                </a:p>
              </p:txBody>
            </p:sp>
            <p:grpSp>
              <p:nvGrpSpPr>
                <p:cNvPr id="4112" name="Group 272"/>
                <p:cNvGrpSpPr>
                  <a:grpSpLocks/>
                </p:cNvGrpSpPr>
                <p:nvPr/>
              </p:nvGrpSpPr>
              <p:grpSpPr bwMode="auto">
                <a:xfrm>
                  <a:off x="2002" y="968"/>
                  <a:ext cx="1876" cy="1723"/>
                  <a:chOff x="1990" y="980"/>
                  <a:chExt cx="1876" cy="1723"/>
                </a:xfrm>
              </p:grpSpPr>
              <p:grpSp>
                <p:nvGrpSpPr>
                  <p:cNvPr id="4114" name="Group 257"/>
                  <p:cNvGrpSpPr>
                    <a:grpSpLocks/>
                  </p:cNvGrpSpPr>
                  <p:nvPr/>
                </p:nvGrpSpPr>
                <p:grpSpPr bwMode="auto">
                  <a:xfrm>
                    <a:off x="1990" y="980"/>
                    <a:ext cx="1839" cy="1723"/>
                    <a:chOff x="1895" y="940"/>
                    <a:chExt cx="1839" cy="1723"/>
                  </a:xfrm>
                </p:grpSpPr>
                <p:sp>
                  <p:nvSpPr>
                    <p:cNvPr id="4135" name="AutoShape 169"/>
                    <p:cNvSpPr>
                      <a:spLocks noChangeArrowheads="1"/>
                    </p:cNvSpPr>
                    <p:nvPr/>
                  </p:nvSpPr>
                  <p:spPr bwMode="auto">
                    <a:xfrm rot="5400000" flipH="1" flipV="1">
                      <a:off x="2684" y="1564"/>
                      <a:ext cx="1614" cy="487"/>
                    </a:xfrm>
                    <a:prstGeom prst="parallelogram">
                      <a:avLst>
                        <a:gd name="adj" fmla="val 152958"/>
                      </a:avLst>
                    </a:prstGeom>
                    <a:solidFill>
                      <a:schemeClr val="accent1"/>
                    </a:solidFill>
                    <a:ln w="952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endParaRPr lang="ru-RU"/>
                    </a:p>
                  </p:txBody>
                </p:sp>
                <p:grpSp>
                  <p:nvGrpSpPr>
                    <p:cNvPr id="4136" name="Group 256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1895" y="940"/>
                      <a:ext cx="1835" cy="1723"/>
                      <a:chOff x="1895" y="940"/>
                      <a:chExt cx="1835" cy="1723"/>
                    </a:xfrm>
                  </p:grpSpPr>
                  <p:sp>
                    <p:nvSpPr>
                      <p:cNvPr id="4137" name="Line 163"/>
                      <p:cNvSpPr>
                        <a:spLocks noChangeAspect="1" noChangeShapeType="1"/>
                      </p:cNvSpPr>
                      <p:nvPr/>
                    </p:nvSpPr>
                    <p:spPr bwMode="auto">
                      <a:xfrm flipH="1">
                        <a:off x="2025" y="1872"/>
                        <a:ext cx="118" cy="0"/>
                      </a:xfrm>
                      <a:prstGeom prst="line">
                        <a:avLst/>
                      </a:prstGeom>
                      <a:noFill/>
                      <a:ln w="9525">
                        <a:solidFill>
                          <a:schemeClr val="tx1"/>
                        </a:solidFill>
                        <a:round/>
                        <a:headEnd/>
                        <a:tailEnd type="triangle" w="sm" len="lg"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noFill/>
                          </a14:hiddenFill>
                        </a:ext>
                      </a:extLst>
                    </p:spPr>
                    <p:txBody>
                      <a:bodyPr wrap="none" anchor="ctr"/>
                      <a:lstStyle/>
                      <a:p>
                        <a:endParaRPr lang="ru-RU"/>
                      </a:p>
                    </p:txBody>
                  </p:sp>
                  <p:grpSp>
                    <p:nvGrpSpPr>
                      <p:cNvPr id="4138" name="Group 255"/>
                      <p:cNvGrpSpPr>
                        <a:grpSpLocks/>
                      </p:cNvGrpSpPr>
                      <p:nvPr/>
                    </p:nvGrpSpPr>
                    <p:grpSpPr bwMode="auto">
                      <a:xfrm>
                        <a:off x="1895" y="940"/>
                        <a:ext cx="1835" cy="1723"/>
                        <a:chOff x="1895" y="940"/>
                        <a:chExt cx="1835" cy="1723"/>
                      </a:xfrm>
                    </p:grpSpPr>
                    <p:sp>
                      <p:nvSpPr>
                        <p:cNvPr id="4139" name="Rectangle 157"/>
                        <p:cNvSpPr>
                          <a:spLocks noChangeAspect="1" noChangeArrowheads="1"/>
                        </p:cNvSpPr>
                        <p:nvPr/>
                      </p:nvSpPr>
                      <p:spPr bwMode="auto">
                        <a:xfrm>
                          <a:off x="2149" y="998"/>
                          <a:ext cx="1097" cy="885"/>
                        </a:xfrm>
                        <a:prstGeom prst="rect">
                          <a:avLst/>
                        </a:prstGeom>
                        <a:solidFill>
                          <a:srgbClr val="66FFFF"/>
                        </a:solidFill>
                        <a:ln w="9525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:ln>
                      </p:spPr>
                      <p:txBody>
                        <a:bodyPr wrap="none" anchor="ctr"/>
                        <a:lstStyle/>
                        <a:p>
                          <a:pPr algn="ctr" eaLnBrk="0" hangingPunct="0"/>
                          <a:endParaRPr lang="ru-RU" sz="2400">
                            <a:solidFill>
                              <a:srgbClr val="C42500"/>
                            </a:solidFill>
                            <a:latin typeface="GOST type B" pitchFamily="34" charset="0"/>
                          </a:endParaRPr>
                        </a:p>
                      </p:txBody>
                    </p:sp>
                    <p:sp>
                      <p:nvSpPr>
                        <p:cNvPr id="4140" name="AutoShape 158"/>
                        <p:cNvSpPr>
                          <a:spLocks noChangeAspect="1" noChangeArrowheads="1"/>
                        </p:cNvSpPr>
                        <p:nvPr/>
                      </p:nvSpPr>
                      <p:spPr bwMode="auto">
                        <a:xfrm flipH="1">
                          <a:off x="2142" y="1874"/>
                          <a:ext cx="1588" cy="741"/>
                        </a:xfrm>
                        <a:prstGeom prst="parallelogram">
                          <a:avLst>
                            <a:gd name="adj" fmla="val 65115"/>
                          </a:avLst>
                        </a:prstGeom>
                        <a:solidFill>
                          <a:srgbClr val="FFFF99"/>
                        </a:solidFill>
                        <a:ln w="9525">
                          <a:solidFill>
                            <a:schemeClr val="tx1"/>
                          </a:solidFill>
                          <a:miter lim="800000"/>
                          <a:headEnd/>
                          <a:tailEnd/>
                        </a:ln>
                      </p:spPr>
                      <p:txBody>
                        <a:bodyPr wrap="none" anchor="ctr"/>
                        <a:lstStyle/>
                        <a:p>
                          <a:endParaRPr lang="ru-RU"/>
                        </a:p>
                      </p:txBody>
                    </p:sp>
                    <p:grpSp>
                      <p:nvGrpSpPr>
                        <p:cNvPr id="4141" name="Group 236"/>
                        <p:cNvGrpSpPr>
                          <a:grpSpLocks/>
                        </p:cNvGrpSpPr>
                        <p:nvPr/>
                      </p:nvGrpSpPr>
                      <p:grpSpPr bwMode="auto">
                        <a:xfrm>
                          <a:off x="2559" y="2336"/>
                          <a:ext cx="321" cy="327"/>
                          <a:chOff x="2559" y="2336"/>
                          <a:chExt cx="321" cy="327"/>
                        </a:xfrm>
                      </p:grpSpPr>
                      <p:sp>
                        <p:nvSpPr>
                          <p:cNvPr id="4149" name="Text Box 160"/>
                          <p:cNvSpPr txBox="1">
                            <a:spLocks noChangeAspect="1" noChangeArrowheads="1"/>
                          </p:cNvSpPr>
                          <p:nvPr/>
                        </p:nvSpPr>
                        <p:spPr bwMode="auto">
                          <a:xfrm rot="-851333">
                            <a:off x="2559" y="2336"/>
                            <a:ext cx="230" cy="327"/>
                          </a:xfrm>
                          <a:prstGeom prst="rect">
                            <a:avLst/>
                          </a:prstGeom>
                          <a:noFill/>
                          <a:ln>
                            <a:noFill/>
                          </a:ln>
                          <a:extLst>
                            <a:ext uri="{909E8E84-426E-40DD-AFC4-6F175D3DCCD1}">
                              <a14:hiddenFill xmlns:a14="http://schemas.microsoft.com/office/drawing/2010/main">
                                <a:solidFill>
                                  <a:srgbClr val="FFFFFF"/>
                                </a:solidFill>
                              </a14:hiddenFill>
                            </a:ext>
                            <a:ext uri="{91240B29-F687-4F45-9708-019B960494DF}">
                              <a14:hiddenLine xmlns:a14="http://schemas.microsoft.com/office/drawing/2010/main" w="9525">
                                <a:solidFill>
                                  <a:srgbClr val="000000"/>
                                </a:solidFill>
                                <a:miter lim="800000"/>
                                <a:headEnd/>
                                <a:tailEnd/>
                              </a14:hiddenLine>
                            </a:ext>
                          </a:extLst>
                        </p:spPr>
                        <p:txBody>
                          <a:bodyPr>
                            <a:spAutoFit/>
                          </a:bodyPr>
                          <a:lstStyle>
                            <a:lvl1pPr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1pPr>
                            <a:lvl2pPr marL="742950" indent="-28575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2pPr>
                            <a:lvl3pPr marL="11430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3pPr>
                            <a:lvl4pPr marL="16002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4pPr>
                            <a:lvl5pPr marL="20574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5pPr>
                            <a:lvl6pPr marL="25146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6pPr>
                            <a:lvl7pPr marL="29718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7pPr>
                            <a:lvl8pPr marL="34290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8pPr>
                            <a:lvl9pPr marL="38862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9pPr>
                          </a:lstStyle>
                          <a:p>
                            <a:r>
                              <a:rPr lang="ru-RU" sz="2800" b="1">
                                <a:solidFill>
                                  <a:srgbClr val="C42500"/>
                                </a:solidFill>
                                <a:latin typeface="GOST type B" pitchFamily="34" charset="0"/>
                              </a:rPr>
                              <a:t>П</a:t>
                            </a:r>
                            <a:endParaRPr lang="ru-RU" sz="2400" i="1">
                              <a:solidFill>
                                <a:srgbClr val="C42500"/>
                              </a:solidFill>
                              <a:latin typeface="GOST type B" pitchFamily="34" charset="0"/>
                            </a:endParaRPr>
                          </a:p>
                        </p:txBody>
                      </p:sp>
                      <p:sp>
                        <p:nvSpPr>
                          <p:cNvPr id="4150" name="Text Box 161"/>
                          <p:cNvSpPr txBox="1">
                            <a:spLocks noChangeAspect="1" noChangeArrowheads="1"/>
                          </p:cNvSpPr>
                          <p:nvPr/>
                        </p:nvSpPr>
                        <p:spPr bwMode="auto">
                          <a:xfrm rot="-851333">
                            <a:off x="2690" y="2433"/>
                            <a:ext cx="190" cy="212"/>
                          </a:xfrm>
                          <a:prstGeom prst="rect">
                            <a:avLst/>
                          </a:prstGeom>
                          <a:noFill/>
                          <a:ln>
                            <a:noFill/>
                          </a:ln>
                          <a:extLst>
                            <a:ext uri="{909E8E84-426E-40DD-AFC4-6F175D3DCCD1}">
                              <a14:hiddenFill xmlns:a14="http://schemas.microsoft.com/office/drawing/2010/main">
                                <a:solidFill>
                                  <a:srgbClr val="FFFFFF"/>
                                </a:solidFill>
                              </a14:hiddenFill>
                            </a:ext>
                            <a:ext uri="{91240B29-F687-4F45-9708-019B960494DF}">
                              <a14:hiddenLine xmlns:a14="http://schemas.microsoft.com/office/drawing/2010/main" w="9525">
                                <a:solidFill>
                                  <a:srgbClr val="000000"/>
                                </a:solidFill>
                                <a:miter lim="800000"/>
                                <a:headEnd/>
                                <a:tailEnd/>
                              </a14:hiddenLine>
                            </a:ext>
                          </a:extLst>
                        </p:spPr>
                        <p:txBody>
                          <a:bodyPr>
                            <a:spAutoFit/>
                          </a:bodyPr>
                          <a:lstStyle>
                            <a:lvl1pPr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1pPr>
                            <a:lvl2pPr marL="742950" indent="-28575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2pPr>
                            <a:lvl3pPr marL="11430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3pPr>
                            <a:lvl4pPr marL="16002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4pPr>
                            <a:lvl5pPr marL="20574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5pPr>
                            <a:lvl6pPr marL="25146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6pPr>
                            <a:lvl7pPr marL="29718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7pPr>
                            <a:lvl8pPr marL="34290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8pPr>
                            <a:lvl9pPr marL="38862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9pPr>
                          </a:lstStyle>
                          <a:p>
                            <a:r>
                              <a:rPr lang="ru-RU" sz="1600" b="1">
                                <a:solidFill>
                                  <a:srgbClr val="C42500"/>
                                </a:solidFill>
                                <a:latin typeface="GOST type B" pitchFamily="34" charset="0"/>
                              </a:rPr>
                              <a:t>1</a:t>
                            </a:r>
                            <a:endParaRPr lang="ru-RU" sz="2400" i="1">
                              <a:solidFill>
                                <a:srgbClr val="C42500"/>
                              </a:solidFill>
                              <a:latin typeface="GOST type B" pitchFamily="34" charset="0"/>
                            </a:endParaRPr>
                          </a:p>
                        </p:txBody>
                      </p:sp>
                    </p:grpSp>
                    <p:sp>
                      <p:nvSpPr>
                        <p:cNvPr id="4142" name="Text Box 164"/>
                        <p:cNvSpPr txBox="1">
                          <a:spLocks noChangeAspect="1" noChangeArrowheads="1"/>
                        </p:cNvSpPr>
                        <p:nvPr/>
                      </p:nvSpPr>
                      <p:spPr bwMode="auto">
                        <a:xfrm>
                          <a:off x="1895" y="1625"/>
                          <a:ext cx="208" cy="289"/>
                        </a:xfrm>
                        <a:prstGeom prst="rect">
                          <a:avLst/>
                        </a:prstGeom>
                        <a:noFill/>
                        <a:ln>
                          <a:noFill/>
                        </a:ln>
                        <a:extLst>
                          <a:ext uri="{909E8E84-426E-40DD-AFC4-6F175D3DCCD1}">
                            <a14:hiddenFill xmlns:a14="http://schemas.microsoft.com/office/drawing/2010/main">
                              <a:solidFill>
                                <a:srgbClr val="FFFFFF"/>
                              </a:solidFill>
                            </a14:hiddenFill>
                          </a:ext>
                          <a:ext uri="{91240B29-F687-4F45-9708-019B960494DF}">
                            <a14:hiddenLine xmlns:a14="http://schemas.microsoft.com/office/drawing/2010/main" w="9525">
                              <a:solidFill>
                                <a:srgbClr val="000000"/>
                              </a:solidFill>
                              <a:miter lim="800000"/>
                              <a:headEnd/>
                              <a:tailEnd/>
                            </a14:hiddenLine>
                          </a:ext>
                        </a:extLst>
                      </p:spPr>
                      <p:txBody>
                        <a:bodyPr wrap="none">
                          <a:spAutoFit/>
                        </a:bodyPr>
                        <a:lstStyle>
                          <a:lvl1pPr eaLnBrk="0" hangingPunct="0">
                            <a:defRPr>
                              <a:solidFill>
                                <a:schemeClr val="tx1"/>
                              </a:solidFill>
                              <a:latin typeface="Arial" charset="0"/>
                            </a:defRPr>
                          </a:lvl1pPr>
                          <a:lvl2pPr marL="742950" indent="-285750" eaLnBrk="0" hangingPunct="0">
                            <a:defRPr>
                              <a:solidFill>
                                <a:schemeClr val="tx1"/>
                              </a:solidFill>
                              <a:latin typeface="Arial" charset="0"/>
                            </a:defRPr>
                          </a:lvl2pPr>
                          <a:lvl3pPr marL="1143000" indent="-228600" eaLnBrk="0" hangingPunct="0">
                            <a:defRPr>
                              <a:solidFill>
                                <a:schemeClr val="tx1"/>
                              </a:solidFill>
                              <a:latin typeface="Arial" charset="0"/>
                            </a:defRPr>
                          </a:lvl3pPr>
                          <a:lvl4pPr marL="1600200" indent="-228600" eaLnBrk="0" hangingPunct="0">
                            <a:defRPr>
                              <a:solidFill>
                                <a:schemeClr val="tx1"/>
                              </a:solidFill>
                              <a:latin typeface="Arial" charset="0"/>
                            </a:defRPr>
                          </a:lvl4pPr>
                          <a:lvl5pPr marL="2057400" indent="-228600" eaLnBrk="0" hangingPunct="0">
                            <a:defRPr>
                              <a:solidFill>
                                <a:schemeClr val="tx1"/>
                              </a:solidFill>
                              <a:latin typeface="Arial" charset="0"/>
                            </a:defRPr>
                          </a:lvl5pPr>
                          <a:lvl6pPr marL="2514600" indent="-228600" eaLnBrk="0" fontAlgn="base" hangingPunct="0">
                            <a:spcBef>
                              <a:spcPct val="0"/>
                            </a:spcBef>
                            <a:spcAft>
                              <a:spcPct val="0"/>
                            </a:spcAft>
                            <a:defRPr>
                              <a:solidFill>
                                <a:schemeClr val="tx1"/>
                              </a:solidFill>
                              <a:latin typeface="Arial" charset="0"/>
                            </a:defRPr>
                          </a:lvl6pPr>
                          <a:lvl7pPr marL="2971800" indent="-228600" eaLnBrk="0" fontAlgn="base" hangingPunct="0">
                            <a:spcBef>
                              <a:spcPct val="0"/>
                            </a:spcBef>
                            <a:spcAft>
                              <a:spcPct val="0"/>
                            </a:spcAft>
                            <a:defRPr>
                              <a:solidFill>
                                <a:schemeClr val="tx1"/>
                              </a:solidFill>
                              <a:latin typeface="Arial" charset="0"/>
                            </a:defRPr>
                          </a:lvl7pPr>
                          <a:lvl8pPr marL="3429000" indent="-228600" eaLnBrk="0" fontAlgn="base" hangingPunct="0">
                            <a:spcBef>
                              <a:spcPct val="0"/>
                            </a:spcBef>
                            <a:spcAft>
                              <a:spcPct val="0"/>
                            </a:spcAft>
                            <a:defRPr>
                              <a:solidFill>
                                <a:schemeClr val="tx1"/>
                              </a:solidFill>
                              <a:latin typeface="Arial" charset="0"/>
                            </a:defRPr>
                          </a:lvl8pPr>
                          <a:lvl9pPr marL="3886200" indent="-228600" eaLnBrk="0" fontAlgn="base" hangingPunct="0">
                            <a:spcBef>
                              <a:spcPct val="0"/>
                            </a:spcBef>
                            <a:spcAft>
                              <a:spcPct val="0"/>
                            </a:spcAft>
                            <a:defRPr>
                              <a:solidFill>
                                <a:schemeClr val="tx1"/>
                              </a:solidFill>
                              <a:latin typeface="Arial" charset="0"/>
                            </a:defRPr>
                          </a:lvl9pPr>
                        </a:lstStyle>
                        <a:p>
                          <a:r>
                            <a:rPr lang="ru-RU" sz="2400" b="1" i="1">
                              <a:latin typeface="GOST type B" pitchFamily="34" charset="0"/>
                            </a:rPr>
                            <a:t>x</a:t>
                          </a:r>
                          <a:endParaRPr lang="ru-RU" i="1">
                            <a:latin typeface="GOST type B" pitchFamily="34" charset="0"/>
                          </a:endParaRPr>
                        </a:p>
                      </p:txBody>
                    </p:sp>
                    <p:grpSp>
                      <p:nvGrpSpPr>
                        <p:cNvPr id="4143" name="Group 237"/>
                        <p:cNvGrpSpPr>
                          <a:grpSpLocks/>
                        </p:cNvGrpSpPr>
                        <p:nvPr/>
                      </p:nvGrpSpPr>
                      <p:grpSpPr bwMode="auto">
                        <a:xfrm>
                          <a:off x="2110" y="940"/>
                          <a:ext cx="314" cy="327"/>
                          <a:chOff x="2110" y="940"/>
                          <a:chExt cx="314" cy="327"/>
                        </a:xfrm>
                      </p:grpSpPr>
                      <p:sp>
                        <p:nvSpPr>
                          <p:cNvPr id="4147" name="Text Box 166"/>
                          <p:cNvSpPr txBox="1">
                            <a:spLocks noChangeAspect="1" noChangeArrowheads="1"/>
                          </p:cNvSpPr>
                          <p:nvPr/>
                        </p:nvSpPr>
                        <p:spPr bwMode="auto">
                          <a:xfrm>
                            <a:off x="2110" y="940"/>
                            <a:ext cx="233" cy="327"/>
                          </a:xfrm>
                          <a:prstGeom prst="rect">
                            <a:avLst/>
                          </a:prstGeom>
                          <a:noFill/>
                          <a:ln>
                            <a:noFill/>
                          </a:ln>
                          <a:extLst>
                            <a:ext uri="{909E8E84-426E-40DD-AFC4-6F175D3DCCD1}">
                              <a14:hiddenFill xmlns:a14="http://schemas.microsoft.com/office/drawing/2010/main">
                                <a:solidFill>
                                  <a:srgbClr val="FFFFFF"/>
                                </a:solidFill>
                              </a14:hiddenFill>
                            </a:ext>
                            <a:ext uri="{91240B29-F687-4F45-9708-019B960494DF}">
                              <a14:hiddenLine xmlns:a14="http://schemas.microsoft.com/office/drawing/2010/main" w="9525">
                                <a:solidFill>
                                  <a:srgbClr val="000000"/>
                                </a:solidFill>
                                <a:miter lim="800000"/>
                                <a:headEnd/>
                                <a:tailEnd/>
                              </a14:hiddenLine>
                            </a:ext>
                          </a:extLst>
                        </p:spPr>
                        <p:txBody>
                          <a:bodyPr>
                            <a:spAutoFit/>
                          </a:bodyPr>
                          <a:lstStyle>
                            <a:lvl1pPr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1pPr>
                            <a:lvl2pPr marL="742950" indent="-28575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2pPr>
                            <a:lvl3pPr marL="11430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3pPr>
                            <a:lvl4pPr marL="16002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4pPr>
                            <a:lvl5pPr marL="20574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5pPr>
                            <a:lvl6pPr marL="25146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6pPr>
                            <a:lvl7pPr marL="29718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7pPr>
                            <a:lvl8pPr marL="34290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8pPr>
                            <a:lvl9pPr marL="38862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9pPr>
                          </a:lstStyle>
                          <a:p>
                            <a:r>
                              <a:rPr lang="ru-RU" sz="2800" b="1" i="1">
                                <a:solidFill>
                                  <a:srgbClr val="C42500"/>
                                </a:solidFill>
                                <a:latin typeface="GOST type B" pitchFamily="34" charset="0"/>
                              </a:rPr>
                              <a:t>П</a:t>
                            </a:r>
                            <a:endParaRPr lang="ru-RU" sz="2400" i="1">
                              <a:solidFill>
                                <a:srgbClr val="C42500"/>
                              </a:solidFill>
                              <a:latin typeface="GOST type B" pitchFamily="34" charset="0"/>
                            </a:endParaRPr>
                          </a:p>
                        </p:txBody>
                      </p:sp>
                      <p:sp>
                        <p:nvSpPr>
                          <p:cNvPr id="4148" name="Text Box 167"/>
                          <p:cNvSpPr txBox="1">
                            <a:spLocks noChangeAspect="1" noChangeArrowheads="1"/>
                          </p:cNvSpPr>
                          <p:nvPr/>
                        </p:nvSpPr>
                        <p:spPr bwMode="auto">
                          <a:xfrm>
                            <a:off x="2230" y="1055"/>
                            <a:ext cx="194" cy="211"/>
                          </a:xfrm>
                          <a:prstGeom prst="rect">
                            <a:avLst/>
                          </a:prstGeom>
                          <a:noFill/>
                          <a:ln>
                            <a:noFill/>
                          </a:ln>
                          <a:extLst>
                            <a:ext uri="{909E8E84-426E-40DD-AFC4-6F175D3DCCD1}">
                              <a14:hiddenFill xmlns:a14="http://schemas.microsoft.com/office/drawing/2010/main">
                                <a:solidFill>
                                  <a:srgbClr val="FFFFFF"/>
                                </a:solidFill>
                              </a14:hiddenFill>
                            </a:ext>
                            <a:ext uri="{91240B29-F687-4F45-9708-019B960494DF}">
                              <a14:hiddenLine xmlns:a14="http://schemas.microsoft.com/office/drawing/2010/main" w="9525">
                                <a:solidFill>
                                  <a:srgbClr val="000000"/>
                                </a:solidFill>
                                <a:miter lim="800000"/>
                                <a:headEnd/>
                                <a:tailEnd/>
                              </a14:hiddenLine>
                            </a:ext>
                          </a:extLst>
                        </p:spPr>
                        <p:txBody>
                          <a:bodyPr>
                            <a:spAutoFit/>
                          </a:bodyPr>
                          <a:lstStyle>
                            <a:lvl1pPr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1pPr>
                            <a:lvl2pPr marL="742950" indent="-28575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2pPr>
                            <a:lvl3pPr marL="11430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3pPr>
                            <a:lvl4pPr marL="16002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4pPr>
                            <a:lvl5pPr marL="20574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5pPr>
                            <a:lvl6pPr marL="25146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6pPr>
                            <a:lvl7pPr marL="29718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7pPr>
                            <a:lvl8pPr marL="34290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8pPr>
                            <a:lvl9pPr marL="38862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9pPr>
                          </a:lstStyle>
                          <a:p>
                            <a:r>
                              <a:rPr lang="ru-RU" sz="1600" b="1" i="1">
                                <a:solidFill>
                                  <a:srgbClr val="C42500"/>
                                </a:solidFill>
                                <a:latin typeface="GOST type B" pitchFamily="34" charset="0"/>
                              </a:rPr>
                              <a:t>2</a:t>
                            </a:r>
                            <a:endParaRPr lang="ru-RU" sz="2400" i="1">
                              <a:solidFill>
                                <a:srgbClr val="C42500"/>
                              </a:solidFill>
                              <a:latin typeface="GOST type B" pitchFamily="34" charset="0"/>
                            </a:endParaRPr>
                          </a:p>
                        </p:txBody>
                      </p:sp>
                    </p:grpSp>
                    <p:grpSp>
                      <p:nvGrpSpPr>
                        <p:cNvPr id="4144" name="Group 235"/>
                        <p:cNvGrpSpPr>
                          <a:grpSpLocks/>
                        </p:cNvGrpSpPr>
                        <p:nvPr/>
                      </p:nvGrpSpPr>
                      <p:grpSpPr bwMode="auto">
                        <a:xfrm>
                          <a:off x="3482" y="1553"/>
                          <a:ext cx="248" cy="377"/>
                          <a:chOff x="3518" y="1582"/>
                          <a:chExt cx="248" cy="377"/>
                        </a:xfrm>
                      </p:grpSpPr>
                      <p:sp>
                        <p:nvSpPr>
                          <p:cNvPr id="4145" name="Text Box 171"/>
                          <p:cNvSpPr txBox="1">
                            <a:spLocks noChangeAspect="1" noChangeArrowheads="1"/>
                          </p:cNvSpPr>
                          <p:nvPr/>
                        </p:nvSpPr>
                        <p:spPr bwMode="auto">
                          <a:xfrm rot="1961357">
                            <a:off x="3518" y="1582"/>
                            <a:ext cx="210" cy="327"/>
                          </a:xfrm>
                          <a:prstGeom prst="rect">
                            <a:avLst/>
                          </a:prstGeom>
                          <a:noFill/>
                          <a:ln>
                            <a:noFill/>
                          </a:ln>
                          <a:extLst>
                            <a:ext uri="{909E8E84-426E-40DD-AFC4-6F175D3DCCD1}">
                              <a14:hiddenFill xmlns:a14="http://schemas.microsoft.com/office/drawing/2010/main">
                                <a:solidFill>
                                  <a:srgbClr val="FFFFFF"/>
                                </a:solidFill>
                              </a14:hiddenFill>
                            </a:ext>
                            <a:ext uri="{91240B29-F687-4F45-9708-019B960494DF}">
                              <a14:hiddenLine xmlns:a14="http://schemas.microsoft.com/office/drawing/2010/main" w="9525">
                                <a:solidFill>
                                  <a:srgbClr val="000000"/>
                                </a:solidFill>
                                <a:miter lim="800000"/>
                                <a:headEnd/>
                                <a:tailEnd/>
                              </a14:hiddenLine>
                            </a:ext>
                          </a:extLst>
                        </p:spPr>
                        <p:txBody>
                          <a:bodyPr>
                            <a:spAutoFit/>
                          </a:bodyPr>
                          <a:lstStyle>
                            <a:lvl1pPr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1pPr>
                            <a:lvl2pPr marL="742950" indent="-28575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2pPr>
                            <a:lvl3pPr marL="11430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3pPr>
                            <a:lvl4pPr marL="16002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4pPr>
                            <a:lvl5pPr marL="20574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5pPr>
                            <a:lvl6pPr marL="25146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6pPr>
                            <a:lvl7pPr marL="29718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7pPr>
                            <a:lvl8pPr marL="34290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8pPr>
                            <a:lvl9pPr marL="38862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9pPr>
                          </a:lstStyle>
                          <a:p>
                            <a:r>
                              <a:rPr lang="ru-RU" sz="2800" b="1">
                                <a:solidFill>
                                  <a:srgbClr val="C42500"/>
                                </a:solidFill>
                                <a:latin typeface="GOST type B" pitchFamily="34" charset="0"/>
                              </a:rPr>
                              <a:t>П</a:t>
                            </a:r>
                            <a:endParaRPr lang="ru-RU" sz="2400" i="1">
                              <a:solidFill>
                                <a:srgbClr val="C42500"/>
                              </a:solidFill>
                              <a:latin typeface="GOST type B" pitchFamily="34" charset="0"/>
                            </a:endParaRPr>
                          </a:p>
                        </p:txBody>
                      </p:sp>
                      <p:sp>
                        <p:nvSpPr>
                          <p:cNvPr id="4146" name="Text Box 172"/>
                          <p:cNvSpPr txBox="1">
                            <a:spLocks noChangeAspect="1" noChangeArrowheads="1"/>
                          </p:cNvSpPr>
                          <p:nvPr/>
                        </p:nvSpPr>
                        <p:spPr bwMode="auto">
                          <a:xfrm rot="1961357">
                            <a:off x="3592" y="1747"/>
                            <a:ext cx="174" cy="212"/>
                          </a:xfrm>
                          <a:prstGeom prst="rect">
                            <a:avLst/>
                          </a:prstGeom>
                          <a:noFill/>
                          <a:ln>
                            <a:noFill/>
                          </a:ln>
                          <a:extLst>
                            <a:ext uri="{909E8E84-426E-40DD-AFC4-6F175D3DCCD1}">
                              <a14:hiddenFill xmlns:a14="http://schemas.microsoft.com/office/drawing/2010/main">
                                <a:solidFill>
                                  <a:srgbClr val="FFFFFF"/>
                                </a:solidFill>
                              </a14:hiddenFill>
                            </a:ext>
                            <a:ext uri="{91240B29-F687-4F45-9708-019B960494DF}">
                              <a14:hiddenLine xmlns:a14="http://schemas.microsoft.com/office/drawing/2010/main" w="9525">
                                <a:solidFill>
                                  <a:srgbClr val="000000"/>
                                </a:solidFill>
                                <a:miter lim="800000"/>
                                <a:headEnd/>
                                <a:tailEnd/>
                              </a14:hiddenLine>
                            </a:ext>
                          </a:extLst>
                        </p:spPr>
                        <p:txBody>
                          <a:bodyPr>
                            <a:spAutoFit/>
                          </a:bodyPr>
                          <a:lstStyle>
                            <a:lvl1pPr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1pPr>
                            <a:lvl2pPr marL="742950" indent="-28575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2pPr>
                            <a:lvl3pPr marL="11430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3pPr>
                            <a:lvl4pPr marL="16002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4pPr>
                            <a:lvl5pPr marL="2057400" indent="-228600" eaLnBrk="0" hangingPunct="0"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5pPr>
                            <a:lvl6pPr marL="25146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6pPr>
                            <a:lvl7pPr marL="29718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7pPr>
                            <a:lvl8pPr marL="34290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8pPr>
                            <a:lvl9pPr marL="3886200" indent="-228600" eaLnBrk="0" fontAlgn="base" hangingPunct="0">
                              <a:spcBef>
                                <a:spcPct val="0"/>
                              </a:spcBef>
                              <a:spcAft>
                                <a:spcPct val="0"/>
                              </a:spcAft>
                              <a:defRPr>
                                <a:solidFill>
                                  <a:schemeClr val="tx1"/>
                                </a:solidFill>
                                <a:latin typeface="Arial" charset="0"/>
                              </a:defRPr>
                            </a:lvl9pPr>
                          </a:lstStyle>
                          <a:p>
                            <a:r>
                              <a:rPr lang="ru-RU" sz="1600" b="1">
                                <a:solidFill>
                                  <a:srgbClr val="C42500"/>
                                </a:solidFill>
                                <a:latin typeface="GOST type B" pitchFamily="34" charset="0"/>
                              </a:rPr>
                              <a:t>3</a:t>
                            </a:r>
                            <a:endParaRPr lang="ru-RU" sz="2400" i="1">
                              <a:solidFill>
                                <a:srgbClr val="C42500"/>
                              </a:solidFill>
                              <a:latin typeface="GOST type B" pitchFamily="34" charset="0"/>
                            </a:endParaRPr>
                          </a:p>
                        </p:txBody>
                      </p:sp>
                    </p:grpSp>
                  </p:grpSp>
                </p:grpSp>
              </p:grpSp>
              <p:sp>
                <p:nvSpPr>
                  <p:cNvPr id="4115" name="Freeform 239"/>
                  <p:cNvSpPr>
                    <a:spLocks/>
                  </p:cNvSpPr>
                  <p:nvPr/>
                </p:nvSpPr>
                <p:spPr bwMode="auto">
                  <a:xfrm>
                    <a:off x="2755" y="1440"/>
                    <a:ext cx="880" cy="927"/>
                  </a:xfrm>
                  <a:custGeom>
                    <a:avLst/>
                    <a:gdLst>
                      <a:gd name="T0" fmla="*/ 0 w 986"/>
                      <a:gd name="T1" fmla="*/ 400 h 1005"/>
                      <a:gd name="T2" fmla="*/ 701 w 986"/>
                      <a:gd name="T3" fmla="*/ 789 h 1005"/>
                      <a:gd name="T4" fmla="*/ 466 w 986"/>
                      <a:gd name="T5" fmla="*/ 0 h 1005"/>
                      <a:gd name="T6" fmla="*/ 0 w 986"/>
                      <a:gd name="T7" fmla="*/ 400 h 1005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  <a:gd name="T12" fmla="*/ 0 w 986"/>
                      <a:gd name="T13" fmla="*/ 0 h 1005"/>
                      <a:gd name="T14" fmla="*/ 986 w 986"/>
                      <a:gd name="T15" fmla="*/ 1005 h 1005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T12" t="T13" r="T14" b="T15"/>
                    <a:pathLst>
                      <a:path w="986" h="1005">
                        <a:moveTo>
                          <a:pt x="0" y="511"/>
                        </a:moveTo>
                        <a:lnTo>
                          <a:pt x="986" y="1005"/>
                        </a:lnTo>
                        <a:lnTo>
                          <a:pt x="655" y="0"/>
                        </a:lnTo>
                        <a:lnTo>
                          <a:pt x="0" y="511"/>
                        </a:lnTo>
                        <a:close/>
                      </a:path>
                    </a:pathLst>
                  </a:custGeom>
                  <a:gradFill rotWithShape="1">
                    <a:gsLst>
                      <a:gs pos="0">
                        <a:srgbClr val="EDC1E8">
                          <a:alpha val="64000"/>
                        </a:srgbClr>
                      </a:gs>
                      <a:gs pos="100000">
                        <a:srgbClr val="C89CC3">
                          <a:alpha val="78998"/>
                        </a:srgbClr>
                      </a:gs>
                    </a:gsLst>
                    <a:lin ang="5400000" scaled="1"/>
                  </a:gradFill>
                  <a:ln w="28575">
                    <a:solidFill>
                      <a:srgbClr val="C425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ru-RU"/>
                  </a:p>
                </p:txBody>
              </p:sp>
              <p:grpSp>
                <p:nvGrpSpPr>
                  <p:cNvPr id="4116" name="Group 108"/>
                  <p:cNvGrpSpPr>
                    <a:grpSpLocks/>
                  </p:cNvGrpSpPr>
                  <p:nvPr/>
                </p:nvGrpSpPr>
                <p:grpSpPr bwMode="auto">
                  <a:xfrm>
                    <a:off x="2852" y="2003"/>
                    <a:ext cx="327" cy="371"/>
                    <a:chOff x="4766" y="2225"/>
                    <a:chExt cx="327" cy="371"/>
                  </a:xfrm>
                </p:grpSpPr>
                <p:sp>
                  <p:nvSpPr>
                    <p:cNvPr id="4133" name="Rectangle 109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766" y="2225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4134" name="Text Box 110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901" y="2365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1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grpSp>
                <p:nvGrpSpPr>
                  <p:cNvPr id="4117" name="Group 90"/>
                  <p:cNvGrpSpPr>
                    <a:grpSpLocks/>
                  </p:cNvGrpSpPr>
                  <p:nvPr/>
                </p:nvGrpSpPr>
                <p:grpSpPr bwMode="auto">
                  <a:xfrm>
                    <a:off x="2807" y="1343"/>
                    <a:ext cx="347" cy="343"/>
                    <a:chOff x="4287" y="1544"/>
                    <a:chExt cx="347" cy="343"/>
                  </a:xfrm>
                </p:grpSpPr>
                <p:sp>
                  <p:nvSpPr>
                    <p:cNvPr id="4131" name="Rectangle 9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287" y="1544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4132" name="Text Box 92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442" y="1656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2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grpSp>
                <p:nvGrpSpPr>
                  <p:cNvPr id="4118" name="Group 240"/>
                  <p:cNvGrpSpPr>
                    <a:grpSpLocks/>
                  </p:cNvGrpSpPr>
                  <p:nvPr/>
                </p:nvGrpSpPr>
                <p:grpSpPr bwMode="auto">
                  <a:xfrm>
                    <a:off x="3519" y="1938"/>
                    <a:ext cx="347" cy="343"/>
                    <a:chOff x="4287" y="1544"/>
                    <a:chExt cx="347" cy="343"/>
                  </a:xfrm>
                </p:grpSpPr>
                <p:sp>
                  <p:nvSpPr>
                    <p:cNvPr id="4129" name="Rectangle 24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287" y="1544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4130" name="Text Box 242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442" y="1656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3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grpSp>
                <p:nvGrpSpPr>
                  <p:cNvPr id="4119" name="Group 243"/>
                  <p:cNvGrpSpPr>
                    <a:grpSpLocks/>
                  </p:cNvGrpSpPr>
                  <p:nvPr/>
                </p:nvGrpSpPr>
                <p:grpSpPr bwMode="auto">
                  <a:xfrm>
                    <a:off x="2425" y="1628"/>
                    <a:ext cx="347" cy="343"/>
                    <a:chOff x="4287" y="1544"/>
                    <a:chExt cx="347" cy="343"/>
                  </a:xfrm>
                </p:grpSpPr>
                <p:sp>
                  <p:nvSpPr>
                    <p:cNvPr id="4127" name="Rectangle 244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287" y="1544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4128" name="Text Box 245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442" y="1656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х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grpSp>
                <p:nvGrpSpPr>
                  <p:cNvPr id="4120" name="Group 246"/>
                  <p:cNvGrpSpPr>
                    <a:grpSpLocks/>
                  </p:cNvGrpSpPr>
                  <p:nvPr/>
                </p:nvGrpSpPr>
                <p:grpSpPr bwMode="auto">
                  <a:xfrm>
                    <a:off x="3281" y="1202"/>
                    <a:ext cx="347" cy="343"/>
                    <a:chOff x="4287" y="1544"/>
                    <a:chExt cx="347" cy="343"/>
                  </a:xfrm>
                </p:grpSpPr>
                <p:sp>
                  <p:nvSpPr>
                    <p:cNvPr id="4125" name="Rectangle 247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287" y="1544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4126" name="Text Box 248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442" y="1656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en-US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z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grpSp>
                <p:nvGrpSpPr>
                  <p:cNvPr id="4121" name="Group 249"/>
                  <p:cNvGrpSpPr>
                    <a:grpSpLocks/>
                  </p:cNvGrpSpPr>
                  <p:nvPr/>
                </p:nvGrpSpPr>
                <p:grpSpPr bwMode="auto">
                  <a:xfrm>
                    <a:off x="3402" y="2294"/>
                    <a:ext cx="347" cy="343"/>
                    <a:chOff x="4287" y="1544"/>
                    <a:chExt cx="347" cy="343"/>
                  </a:xfrm>
                </p:grpSpPr>
                <p:sp>
                  <p:nvSpPr>
                    <p:cNvPr id="4123" name="Rectangle 250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287" y="1544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4124" name="Text Box 251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442" y="1656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en-US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y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sp>
                <p:nvSpPr>
                  <p:cNvPr id="4122" name="Rectangle 253"/>
                  <p:cNvSpPr>
                    <a:spLocks noChangeArrowheads="1"/>
                  </p:cNvSpPr>
                  <p:nvPr/>
                </p:nvSpPr>
                <p:spPr bwMode="auto">
                  <a:xfrm>
                    <a:off x="3059" y="1594"/>
                    <a:ext cx="249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 anchor="ctr">
                    <a:spAutoFit/>
                  </a:bodyPr>
                  <a:lstStyle/>
                  <a:p>
                    <a:r>
                      <a:rPr lang="ru-RU" sz="2800" b="1" i="1">
                        <a:solidFill>
                          <a:srgbClr val="C42500"/>
                        </a:solidFill>
                        <a:latin typeface="GOST type B" pitchFamily="34" charset="0"/>
                        <a:sym typeface="Symbol" pitchFamily="18" charset="2"/>
                      </a:rPr>
                      <a:t></a:t>
                    </a:r>
                  </a:p>
                </p:txBody>
              </p:sp>
            </p:grpSp>
            <p:sp>
              <p:nvSpPr>
                <p:cNvPr id="6420" name="Text Box 276"/>
                <p:cNvSpPr txBox="1">
                  <a:spLocks noChangeArrowheads="1"/>
                </p:cNvSpPr>
                <p:nvPr/>
              </p:nvSpPr>
              <p:spPr bwMode="auto">
                <a:xfrm>
                  <a:off x="2098" y="2756"/>
                  <a:ext cx="1953" cy="577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pPr>
                    <a:defRPr/>
                  </a:pPr>
                  <a:r>
                    <a:rPr lang="ru-RU" b="1">
                      <a:solidFill>
                        <a:srgbClr val="CC0099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  <a:sym typeface="Symbol" pitchFamily="18" charset="2"/>
                    </a:rPr>
                    <a:t></a:t>
                  </a:r>
                  <a:r>
                    <a:rPr lang="ru-RU" b="1" baseline="-20000">
                      <a:solidFill>
                        <a:srgbClr val="CC0099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  <a:sym typeface="Symbol" pitchFamily="18" charset="2"/>
                    </a:rPr>
                    <a:t>1 </a:t>
                  </a:r>
                  <a:r>
                    <a:rPr lang="ru-RU" b="1">
                      <a:solidFill>
                        <a:srgbClr val="CC0099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  <a:sym typeface="Symbol" pitchFamily="18" charset="2"/>
                    </a:rPr>
                    <a:t>- горизонтальный след</a:t>
                  </a:r>
                </a:p>
                <a:p>
                  <a:pPr>
                    <a:defRPr/>
                  </a:pPr>
                  <a:r>
                    <a:rPr lang="ru-RU" b="1">
                      <a:solidFill>
                        <a:srgbClr val="CC0099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  <a:sym typeface="Symbol" pitchFamily="18" charset="2"/>
                    </a:rPr>
                    <a:t></a:t>
                  </a:r>
                  <a:r>
                    <a:rPr lang="ru-RU" b="1" baseline="-20000">
                      <a:solidFill>
                        <a:srgbClr val="CC0099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  <a:sym typeface="Symbol" pitchFamily="18" charset="2"/>
                    </a:rPr>
                    <a:t>2 </a:t>
                  </a:r>
                  <a:r>
                    <a:rPr lang="ru-RU" b="1">
                      <a:solidFill>
                        <a:srgbClr val="CC0099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  <a:sym typeface="Symbol" pitchFamily="18" charset="2"/>
                    </a:rPr>
                    <a:t>- фронтальный след</a:t>
                  </a:r>
                </a:p>
                <a:p>
                  <a:pPr>
                    <a:defRPr/>
                  </a:pPr>
                  <a:r>
                    <a:rPr lang="ru-RU" b="1">
                      <a:solidFill>
                        <a:srgbClr val="CC0099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  <a:sym typeface="Symbol" pitchFamily="18" charset="2"/>
                    </a:rPr>
                    <a:t></a:t>
                  </a:r>
                  <a:r>
                    <a:rPr lang="ru-RU" b="1" baseline="-20000">
                      <a:solidFill>
                        <a:srgbClr val="CC0099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  <a:sym typeface="Symbol" pitchFamily="18" charset="2"/>
                    </a:rPr>
                    <a:t>3 </a:t>
                  </a:r>
                  <a:r>
                    <a:rPr lang="ru-RU" b="1">
                      <a:solidFill>
                        <a:srgbClr val="CC0099"/>
                      </a:solidFill>
                      <a:effectLst>
                        <a:outerShdw blurRad="38100" dist="38100" dir="2700000" algn="tl">
                          <a:srgbClr val="C0C0C0"/>
                        </a:outerShdw>
                      </a:effectLst>
                      <a:sym typeface="Symbol" pitchFamily="18" charset="2"/>
                    </a:rPr>
                    <a:t>- профильный след</a:t>
                  </a:r>
                </a:p>
              </p:txBody>
            </p:sp>
          </p:grpSp>
          <p:sp>
            <p:nvSpPr>
              <p:cNvPr id="4107" name="Line 281"/>
              <p:cNvSpPr>
                <a:spLocks noChangeAspect="1" noChangeShapeType="1"/>
              </p:cNvSpPr>
              <p:nvPr/>
            </p:nvSpPr>
            <p:spPr bwMode="auto">
              <a:xfrm rot="5400000" flipH="1">
                <a:off x="3293" y="965"/>
                <a:ext cx="119" cy="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4108" name="Text Box 282"/>
              <p:cNvSpPr txBox="1">
                <a:spLocks noChangeAspect="1" noChangeArrowheads="1"/>
              </p:cNvSpPr>
              <p:nvPr/>
            </p:nvSpPr>
            <p:spPr bwMode="auto">
              <a:xfrm>
                <a:off x="3319" y="794"/>
                <a:ext cx="263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b="1" i="1">
                    <a:latin typeface="GOST type B" pitchFamily="34" charset="0"/>
                  </a:rPr>
                  <a:t>z</a:t>
                </a:r>
                <a:endParaRPr lang="ru-RU" i="1">
                  <a:latin typeface="GOST type B" pitchFamily="34" charset="0"/>
                </a:endParaRPr>
              </a:p>
            </p:txBody>
          </p:sp>
          <p:sp>
            <p:nvSpPr>
              <p:cNvPr id="4109" name="Text Box 283"/>
              <p:cNvSpPr txBox="1">
                <a:spLocks noChangeAspect="1" noChangeArrowheads="1"/>
              </p:cNvSpPr>
              <p:nvPr/>
            </p:nvSpPr>
            <p:spPr bwMode="auto">
              <a:xfrm>
                <a:off x="3857" y="2468"/>
                <a:ext cx="244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b="1" i="1">
                    <a:latin typeface="GOST type B" pitchFamily="34" charset="0"/>
                  </a:rPr>
                  <a:t>y</a:t>
                </a:r>
                <a:endParaRPr lang="ru-RU" i="1">
                  <a:latin typeface="GOST type B" pitchFamily="34" charset="0"/>
                </a:endParaRPr>
              </a:p>
            </p:txBody>
          </p:sp>
          <p:sp>
            <p:nvSpPr>
              <p:cNvPr id="4110" name="Line 284"/>
              <p:cNvSpPr>
                <a:spLocks noChangeAspect="1" noChangeShapeType="1"/>
              </p:cNvSpPr>
              <p:nvPr/>
            </p:nvSpPr>
            <p:spPr bwMode="auto">
              <a:xfrm rot="14178596" flipH="1">
                <a:off x="3780" y="2696"/>
                <a:ext cx="196" cy="2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6478" name="Text Box 334"/>
            <p:cNvSpPr txBox="1">
              <a:spLocks noChangeArrowheads="1"/>
            </p:cNvSpPr>
            <p:nvPr/>
          </p:nvSpPr>
          <p:spPr bwMode="auto">
            <a:xfrm>
              <a:off x="2095" y="3263"/>
              <a:ext cx="231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ru-RU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en-US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x </a:t>
              </a:r>
              <a:r>
                <a:rPr lang="en-US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,</a:t>
              </a:r>
              <a:r>
                <a:rPr lang="ru-RU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 </a:t>
              </a:r>
              <a:r>
                <a:rPr lang="ru-RU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en-US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y</a:t>
              </a:r>
              <a:r>
                <a:rPr lang="en-US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 ,</a:t>
              </a:r>
              <a:r>
                <a:rPr lang="ru-RU">
                  <a:sym typeface="Symbol" pitchFamily="18" charset="2"/>
                </a:rPr>
                <a:t> </a:t>
              </a:r>
              <a:r>
                <a:rPr lang="ru-RU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</a:t>
              </a:r>
              <a:r>
                <a:rPr lang="en-US" b="1" baseline="-20000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z</a:t>
              </a:r>
              <a:r>
                <a:rPr lang="en-US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 -</a:t>
              </a:r>
              <a:r>
                <a:rPr lang="ru-RU" b="1">
                  <a:solidFill>
                    <a:srgbClr val="CC0099"/>
                  </a:solidFill>
                  <a:effectLst>
                    <a:outerShdw blurRad="38100" dist="38100" dir="2700000" algn="tl">
                      <a:srgbClr val="C0C0C0"/>
                    </a:outerShdw>
                  </a:effectLst>
                  <a:sym typeface="Symbol" pitchFamily="18" charset="2"/>
                </a:rPr>
                <a:t> точки схода следов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64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22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42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981075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2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Положение  плоскости относительно плоскостей проекций</a:t>
            </a:r>
          </a:p>
        </p:txBody>
      </p:sp>
      <p:sp>
        <p:nvSpPr>
          <p:cNvPr id="8291" name="Text Box 99"/>
          <p:cNvSpPr txBox="1">
            <a:spLocks noChangeArrowheads="1"/>
          </p:cNvSpPr>
          <p:nvPr/>
        </p:nvSpPr>
        <p:spPr bwMode="auto">
          <a:xfrm>
            <a:off x="242888" y="1085850"/>
            <a:ext cx="8742362" cy="82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 sz="2400" b="1"/>
              <a:t>Плоскость</a:t>
            </a:r>
            <a:r>
              <a:rPr lang="ru-RU" sz="2400" b="1">
                <a:solidFill>
                  <a:srgbClr val="CC3399"/>
                </a:solidFill>
              </a:rPr>
              <a:t> </a:t>
            </a:r>
            <a:r>
              <a:rPr lang="ru-RU" sz="2400" b="1">
                <a:solidFill>
                  <a:srgbClr val="D0008B"/>
                </a:solidFill>
              </a:rPr>
              <a:t>общего положения наклонена</a:t>
            </a:r>
            <a:r>
              <a:rPr lang="ru-RU" sz="2400" b="1">
                <a:solidFill>
                  <a:srgbClr val="CC3399"/>
                </a:solidFill>
              </a:rPr>
              <a:t> </a:t>
            </a:r>
            <a:r>
              <a:rPr lang="ru-RU" sz="2400" b="1"/>
              <a:t>ко всем плоскостям проекций</a:t>
            </a:r>
          </a:p>
        </p:txBody>
      </p:sp>
      <p:sp>
        <p:nvSpPr>
          <p:cNvPr id="8292" name="Text Box 100"/>
          <p:cNvSpPr txBox="1">
            <a:spLocks noChangeArrowheads="1"/>
          </p:cNvSpPr>
          <p:nvPr/>
        </p:nvSpPr>
        <p:spPr bwMode="auto">
          <a:xfrm>
            <a:off x="242888" y="1939925"/>
            <a:ext cx="8016875" cy="82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 sz="2400" b="1"/>
              <a:t>Плоскость</a:t>
            </a:r>
            <a:r>
              <a:rPr lang="ru-RU" sz="2400" b="1">
                <a:solidFill>
                  <a:srgbClr val="CC3399"/>
                </a:solidFill>
              </a:rPr>
              <a:t> </a:t>
            </a:r>
            <a:r>
              <a:rPr lang="ru-RU" sz="2400" b="1">
                <a:solidFill>
                  <a:srgbClr val="D0008B"/>
                </a:solidFill>
              </a:rPr>
              <a:t>частного положения перпендикулярна  или параллельна одной</a:t>
            </a:r>
            <a:r>
              <a:rPr lang="ru-RU" sz="2400" b="1">
                <a:solidFill>
                  <a:srgbClr val="CC3399"/>
                </a:solidFill>
              </a:rPr>
              <a:t> </a:t>
            </a:r>
            <a:r>
              <a:rPr lang="ru-RU" sz="2400" b="1"/>
              <a:t>из плоскостей проекций</a:t>
            </a:r>
          </a:p>
        </p:txBody>
      </p:sp>
      <p:sp>
        <p:nvSpPr>
          <p:cNvPr id="8294" name="Text Box 102"/>
          <p:cNvSpPr txBox="1">
            <a:spLocks noChangeArrowheads="1"/>
          </p:cNvSpPr>
          <p:nvPr/>
        </p:nvSpPr>
        <p:spPr bwMode="auto">
          <a:xfrm>
            <a:off x="457200" y="3551238"/>
            <a:ext cx="8686800" cy="1187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 sz="2400" b="1">
                <a:solidFill>
                  <a:srgbClr val="CC3399"/>
                </a:solidFill>
              </a:rPr>
              <a:t>	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Горизонтально проецирующая плоскость </a:t>
            </a:r>
            <a:r>
              <a:rPr lang="en-US" sz="2400" b="1" i="1">
                <a:solidFill>
                  <a:srgbClr val="4E03C9"/>
                </a:solidFill>
                <a:latin typeface="GOST type B" pitchFamily="34" charset="0"/>
              </a:rPr>
              <a:t>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  </a:t>
            </a:r>
            <a:r>
              <a:rPr lang="en-US" sz="2400" b="1" i="1">
                <a:solidFill>
                  <a:srgbClr val="4E03C9"/>
                </a:solidFill>
                <a:latin typeface="GOST type B" pitchFamily="34" charset="0"/>
              </a:rPr>
              <a:t> </a:t>
            </a:r>
            <a:r>
              <a:rPr lang="ru-RU" b="1">
                <a:solidFill>
                  <a:srgbClr val="4E03C9"/>
                </a:solidFill>
                <a:sym typeface="Symbol" pitchFamily="18" charset="2"/>
              </a:rPr>
              <a:t></a:t>
            </a:r>
            <a:r>
              <a:rPr lang="ru-RU">
                <a:solidFill>
                  <a:srgbClr val="4E03C9"/>
                </a:solidFill>
              </a:rPr>
              <a:t>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П</a:t>
            </a:r>
            <a:r>
              <a:rPr lang="en-US" sz="2400" b="1" i="1" baseline="-20000">
                <a:solidFill>
                  <a:srgbClr val="4E03C9"/>
                </a:solidFill>
                <a:latin typeface="GOST type B" pitchFamily="34" charset="0"/>
              </a:rPr>
              <a:t>1</a:t>
            </a:r>
            <a:endParaRPr lang="ru-RU" sz="2400" b="1" i="1" baseline="-20000">
              <a:solidFill>
                <a:srgbClr val="4E03C9"/>
              </a:solidFill>
              <a:latin typeface="GOST type B" pitchFamily="34" charset="0"/>
            </a:endParaRPr>
          </a:p>
          <a:p>
            <a:pPr eaLnBrk="1" hangingPunct="1"/>
            <a:r>
              <a:rPr lang="ru-RU" sz="2400" b="1" i="1" baseline="-20000">
                <a:solidFill>
                  <a:srgbClr val="4E03C9"/>
                </a:solidFill>
                <a:latin typeface="GOST type B" pitchFamily="34" charset="0"/>
              </a:rPr>
              <a:t>	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Фронтально проецирующая плоскость </a:t>
            </a:r>
            <a:r>
              <a:rPr lang="en-US" sz="2400" b="1" i="1">
                <a:solidFill>
                  <a:srgbClr val="4E03C9"/>
                </a:solidFill>
                <a:latin typeface="GOST type B" pitchFamily="34" charset="0"/>
              </a:rPr>
              <a:t>   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   </a:t>
            </a:r>
            <a:r>
              <a:rPr lang="ru-RU" b="1">
                <a:solidFill>
                  <a:srgbClr val="4E03C9"/>
                </a:solidFill>
                <a:sym typeface="Symbol" pitchFamily="18" charset="2"/>
              </a:rPr>
              <a:t></a:t>
            </a:r>
            <a:r>
              <a:rPr lang="ru-RU"/>
              <a:t>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П</a:t>
            </a:r>
            <a:r>
              <a:rPr lang="en-US" sz="2400" b="1" i="1" baseline="-20000">
                <a:solidFill>
                  <a:srgbClr val="4E03C9"/>
                </a:solidFill>
                <a:latin typeface="GOST type B" pitchFamily="34" charset="0"/>
              </a:rPr>
              <a:t>2</a:t>
            </a:r>
            <a:r>
              <a:rPr lang="ru-RU" sz="2400" b="1" i="1" baseline="-20000">
                <a:solidFill>
                  <a:srgbClr val="4E03C9"/>
                </a:solidFill>
                <a:latin typeface="GOST type B" pitchFamily="34" charset="0"/>
              </a:rPr>
              <a:t>	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Профильно проецирующая плоскость	    </a:t>
            </a:r>
            <a:r>
              <a:rPr lang="ru-RU" b="1">
                <a:solidFill>
                  <a:srgbClr val="4E03C9"/>
                </a:solidFill>
                <a:sym typeface="Symbol" pitchFamily="18" charset="2"/>
              </a:rPr>
              <a:t></a:t>
            </a:r>
            <a:r>
              <a:rPr lang="ru-RU"/>
              <a:t>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П</a:t>
            </a:r>
            <a:r>
              <a:rPr lang="en-US" sz="2400" b="1" i="1" baseline="-20000">
                <a:solidFill>
                  <a:srgbClr val="4E03C9"/>
                </a:solidFill>
                <a:latin typeface="GOST type B" pitchFamily="34" charset="0"/>
              </a:rPr>
              <a:t>3</a:t>
            </a:r>
            <a:endParaRPr lang="ru-RU" sz="2400" b="1" i="1" baseline="-20000">
              <a:solidFill>
                <a:srgbClr val="4E03C9"/>
              </a:solidFill>
              <a:latin typeface="GOST type B" pitchFamily="34" charset="0"/>
            </a:endParaRPr>
          </a:p>
        </p:txBody>
      </p:sp>
      <p:sp>
        <p:nvSpPr>
          <p:cNvPr id="8295" name="Text Box 103"/>
          <p:cNvSpPr txBox="1">
            <a:spLocks noChangeArrowheads="1"/>
          </p:cNvSpPr>
          <p:nvPr/>
        </p:nvSpPr>
        <p:spPr bwMode="auto">
          <a:xfrm>
            <a:off x="523875" y="5486400"/>
            <a:ext cx="8620125" cy="1187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	Горизонтальная плоскость </a:t>
            </a:r>
            <a:r>
              <a:rPr lang="en-US" sz="2400" b="1" i="1">
                <a:solidFill>
                  <a:srgbClr val="4E03C9"/>
                </a:solidFill>
                <a:latin typeface="GOST type B" pitchFamily="34" charset="0"/>
              </a:rPr>
              <a:t> 	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 </a:t>
            </a:r>
            <a:r>
              <a:rPr lang="en-US" sz="2400" b="1" i="1">
                <a:solidFill>
                  <a:srgbClr val="4E03C9"/>
                </a:solidFill>
                <a:latin typeface="GOST type B" pitchFamily="34" charset="0"/>
              </a:rPr>
              <a:t> </a:t>
            </a:r>
            <a:r>
              <a:rPr lang="ru-RU" b="1" i="1">
                <a:solidFill>
                  <a:srgbClr val="4E03C9"/>
                </a:solidFill>
                <a:sym typeface="Symbol" pitchFamily="18" charset="2"/>
              </a:rPr>
              <a:t></a:t>
            </a:r>
            <a:r>
              <a:rPr lang="ru-RU"/>
              <a:t>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П</a:t>
            </a:r>
            <a:r>
              <a:rPr lang="en-US" sz="2400" b="1" i="1" baseline="-20000">
                <a:solidFill>
                  <a:srgbClr val="4E03C9"/>
                </a:solidFill>
                <a:latin typeface="GOST type B" pitchFamily="34" charset="0"/>
              </a:rPr>
              <a:t>1</a:t>
            </a:r>
            <a:endParaRPr lang="ru-RU" sz="2400" b="1" i="1" baseline="-20000">
              <a:solidFill>
                <a:srgbClr val="4E03C9"/>
              </a:solidFill>
              <a:latin typeface="GOST type B" pitchFamily="34" charset="0"/>
            </a:endParaRPr>
          </a:p>
          <a:p>
            <a:pPr lvl="2" eaLnBrk="1" hangingPunct="1"/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Фронтальная плоскость </a:t>
            </a:r>
            <a:r>
              <a:rPr lang="en-US" sz="2400" b="1" i="1">
                <a:solidFill>
                  <a:srgbClr val="4E03C9"/>
                </a:solidFill>
                <a:latin typeface="GOST type B" pitchFamily="34" charset="0"/>
              </a:rPr>
              <a:t>    	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 </a:t>
            </a:r>
            <a:r>
              <a:rPr lang="en-US" sz="2400" b="1" i="1">
                <a:solidFill>
                  <a:srgbClr val="4E03C9"/>
                </a:solidFill>
                <a:latin typeface="GOST type B" pitchFamily="34" charset="0"/>
              </a:rPr>
              <a:t> </a:t>
            </a:r>
            <a:r>
              <a:rPr lang="ru-RU" b="1" i="1">
                <a:solidFill>
                  <a:srgbClr val="4E03C9"/>
                </a:solidFill>
                <a:sym typeface="Symbol" pitchFamily="18" charset="2"/>
              </a:rPr>
              <a:t></a:t>
            </a:r>
            <a:r>
              <a:rPr lang="ru-RU">
                <a:solidFill>
                  <a:srgbClr val="4E03C9"/>
                </a:solidFill>
              </a:rPr>
              <a:t>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П</a:t>
            </a:r>
            <a:r>
              <a:rPr lang="en-US" sz="2400" b="1" i="1" baseline="-20000">
                <a:solidFill>
                  <a:srgbClr val="4E03C9"/>
                </a:solidFill>
                <a:latin typeface="GOST type B" pitchFamily="34" charset="0"/>
              </a:rPr>
              <a:t>2</a:t>
            </a:r>
            <a:endParaRPr lang="ru-RU" sz="2400" b="1" i="1" baseline="-20000">
              <a:solidFill>
                <a:srgbClr val="4E03C9"/>
              </a:solidFill>
              <a:latin typeface="GOST type B" pitchFamily="34" charset="0"/>
            </a:endParaRPr>
          </a:p>
          <a:p>
            <a:pPr lvl="2" eaLnBrk="1" hangingPunct="1"/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Профильная плоскость 	      </a:t>
            </a:r>
            <a:r>
              <a:rPr lang="en-US" sz="2400" b="1" i="1">
                <a:solidFill>
                  <a:srgbClr val="4E03C9"/>
                </a:solidFill>
                <a:latin typeface="GOST type B" pitchFamily="34" charset="0"/>
              </a:rPr>
              <a:t>  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 </a:t>
            </a:r>
            <a:r>
              <a:rPr lang="en-US" sz="2400" b="1" i="1">
                <a:solidFill>
                  <a:srgbClr val="4E03C9"/>
                </a:solidFill>
                <a:latin typeface="GOST type B" pitchFamily="34" charset="0"/>
              </a:rPr>
              <a:t> </a:t>
            </a:r>
            <a:r>
              <a:rPr lang="ru-RU" b="1" i="1">
                <a:solidFill>
                  <a:srgbClr val="4E03C9"/>
                </a:solidFill>
                <a:sym typeface="Symbol" pitchFamily="18" charset="2"/>
              </a:rPr>
              <a:t></a:t>
            </a:r>
            <a:r>
              <a:rPr lang="ru-RU" sz="2400" b="1" i="1">
                <a:solidFill>
                  <a:srgbClr val="4E03C9"/>
                </a:solidFill>
                <a:latin typeface="GOST type B" pitchFamily="34" charset="0"/>
              </a:rPr>
              <a:t>П</a:t>
            </a:r>
            <a:r>
              <a:rPr lang="en-US" sz="2400" b="1" i="1" baseline="-20000">
                <a:solidFill>
                  <a:srgbClr val="4E03C9"/>
                </a:solidFill>
                <a:latin typeface="GOST type B" pitchFamily="34" charset="0"/>
              </a:rPr>
              <a:t>3</a:t>
            </a:r>
            <a:endParaRPr lang="ru-RU" sz="2400" b="1" i="1" baseline="-20000">
              <a:solidFill>
                <a:srgbClr val="4E03C9"/>
              </a:solidFill>
              <a:latin typeface="GOST type B" pitchFamily="34" charset="0"/>
            </a:endParaRPr>
          </a:p>
        </p:txBody>
      </p:sp>
      <p:sp>
        <p:nvSpPr>
          <p:cNvPr id="8296" name="Text Box 104"/>
          <p:cNvSpPr txBox="1">
            <a:spLocks noChangeArrowheads="1"/>
          </p:cNvSpPr>
          <p:nvPr/>
        </p:nvSpPr>
        <p:spPr bwMode="auto">
          <a:xfrm>
            <a:off x="233363" y="2798763"/>
            <a:ext cx="8686800" cy="82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 sz="2400" b="1"/>
              <a:t>Плоскость,</a:t>
            </a:r>
            <a:r>
              <a:rPr lang="ru-RU" sz="2400" b="1">
                <a:solidFill>
                  <a:srgbClr val="CC3399"/>
                </a:solidFill>
              </a:rPr>
              <a:t>  </a:t>
            </a:r>
            <a:r>
              <a:rPr lang="ru-RU" sz="2400" b="1">
                <a:solidFill>
                  <a:srgbClr val="D0008B"/>
                </a:solidFill>
              </a:rPr>
              <a:t>перпендикулярная</a:t>
            </a:r>
            <a:r>
              <a:rPr lang="ru-RU" sz="2400" b="1">
                <a:solidFill>
                  <a:srgbClr val="CC3399"/>
                </a:solidFill>
              </a:rPr>
              <a:t> </a:t>
            </a:r>
            <a:r>
              <a:rPr lang="ru-RU" sz="2400" b="1"/>
              <a:t>одной из плоскостей проекций, называется</a:t>
            </a:r>
            <a:r>
              <a:rPr lang="ru-RU" sz="2400" b="1">
                <a:solidFill>
                  <a:srgbClr val="CC3399"/>
                </a:solidFill>
              </a:rPr>
              <a:t> </a:t>
            </a:r>
            <a:r>
              <a:rPr lang="ru-RU" sz="2400" b="1">
                <a:solidFill>
                  <a:srgbClr val="D0008B"/>
                </a:solidFill>
              </a:rPr>
              <a:t>проецирующей плоскостью:</a:t>
            </a:r>
            <a:endParaRPr lang="ru-RU" sz="2400" b="1" i="1" baseline="-20000">
              <a:solidFill>
                <a:srgbClr val="4E03C9"/>
              </a:solidFill>
              <a:latin typeface="GOST type B" pitchFamily="34" charset="0"/>
            </a:endParaRPr>
          </a:p>
        </p:txBody>
      </p:sp>
      <p:sp>
        <p:nvSpPr>
          <p:cNvPr id="8297" name="Text Box 105"/>
          <p:cNvSpPr txBox="1">
            <a:spLocks noChangeArrowheads="1"/>
          </p:cNvSpPr>
          <p:nvPr/>
        </p:nvSpPr>
        <p:spPr bwMode="auto">
          <a:xfrm>
            <a:off x="239713" y="4757738"/>
            <a:ext cx="8991600" cy="82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ru-RU" sz="2400" b="1">
                <a:solidFill>
                  <a:srgbClr val="D0008B"/>
                </a:solidFill>
              </a:rPr>
              <a:t>Плоскость, параллельная</a:t>
            </a:r>
            <a:r>
              <a:rPr lang="ru-RU" sz="2400" b="1"/>
              <a:t> плоскости проекций, назы-вается</a:t>
            </a:r>
            <a:r>
              <a:rPr lang="ru-RU" sz="2400" b="1">
                <a:solidFill>
                  <a:srgbClr val="CC3399"/>
                </a:solidFill>
              </a:rPr>
              <a:t> </a:t>
            </a:r>
            <a:r>
              <a:rPr lang="ru-RU" sz="2400" b="1">
                <a:solidFill>
                  <a:srgbClr val="D0008B"/>
                </a:solidFill>
              </a:rPr>
              <a:t>плоскостью уровня</a:t>
            </a:r>
            <a:r>
              <a:rPr lang="en-US" sz="2400" b="1">
                <a:solidFill>
                  <a:srgbClr val="D0008B"/>
                </a:solidFill>
              </a:rPr>
              <a:t> </a:t>
            </a:r>
            <a:r>
              <a:rPr lang="ru-RU" sz="2400" b="1">
                <a:solidFill>
                  <a:srgbClr val="D0008B"/>
                </a:solidFill>
              </a:rPr>
              <a:t>(дважды проецирующей):</a:t>
            </a:r>
            <a:endParaRPr lang="ru-RU" sz="2400" b="1" i="1" baseline="-20000">
              <a:solidFill>
                <a:srgbClr val="4E03C9"/>
              </a:solidFill>
              <a:latin typeface="GOST type B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82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8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82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82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82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 nodeType="clickPar">
                      <p:stCondLst>
                        <p:cond delay="indefinite"/>
                      </p:stCondLst>
                      <p:childTnLst>
                        <p:par>
                          <p:cTn id="2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82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291" grpId="0"/>
      <p:bldP spid="8292" grpId="0"/>
      <p:bldP spid="8294" grpId="0"/>
      <p:bldP spid="8295" grpId="0"/>
      <p:bldP spid="8296" grpId="0"/>
      <p:bldP spid="8297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05"/>
          <p:cNvGrpSpPr>
            <a:grpSpLocks/>
          </p:cNvGrpSpPr>
          <p:nvPr/>
        </p:nvGrpSpPr>
        <p:grpSpPr bwMode="auto">
          <a:xfrm>
            <a:off x="5213350" y="1489075"/>
            <a:ext cx="2551113" cy="3403600"/>
            <a:chOff x="3284" y="938"/>
            <a:chExt cx="1607" cy="2144"/>
          </a:xfrm>
        </p:grpSpPr>
        <p:grpSp>
          <p:nvGrpSpPr>
            <p:cNvPr id="6238" name="Group 54"/>
            <p:cNvGrpSpPr>
              <a:grpSpLocks/>
            </p:cNvGrpSpPr>
            <p:nvPr/>
          </p:nvGrpSpPr>
          <p:grpSpPr bwMode="auto">
            <a:xfrm>
              <a:off x="3284" y="938"/>
              <a:ext cx="1607" cy="2144"/>
              <a:chOff x="3281" y="938"/>
              <a:chExt cx="1607" cy="2144"/>
            </a:xfrm>
          </p:grpSpPr>
          <p:sp>
            <p:nvSpPr>
              <p:cNvPr id="6241" name="Line 55"/>
              <p:cNvSpPr>
                <a:spLocks noChangeShapeType="1"/>
              </p:cNvSpPr>
              <p:nvPr/>
            </p:nvSpPr>
            <p:spPr bwMode="auto">
              <a:xfrm>
                <a:off x="3744" y="2075"/>
                <a:ext cx="1123" cy="745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6242" name="Group 56"/>
              <p:cNvGrpSpPr>
                <a:grpSpLocks/>
              </p:cNvGrpSpPr>
              <p:nvPr/>
            </p:nvGrpSpPr>
            <p:grpSpPr bwMode="auto">
              <a:xfrm>
                <a:off x="3465" y="2028"/>
                <a:ext cx="347" cy="343"/>
                <a:chOff x="4287" y="1544"/>
                <a:chExt cx="347" cy="343"/>
              </a:xfrm>
            </p:grpSpPr>
            <p:sp>
              <p:nvSpPr>
                <p:cNvPr id="6255" name="Rectangle 57"/>
                <p:cNvSpPr>
                  <a:spLocks noChangeArrowheads="1"/>
                </p:cNvSpPr>
                <p:nvPr/>
              </p:nvSpPr>
              <p:spPr bwMode="auto">
                <a:xfrm>
                  <a:off x="4287" y="1544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6256" name="Text Box 58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442" y="1656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х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6243" name="Group 59"/>
              <p:cNvGrpSpPr>
                <a:grpSpLocks/>
              </p:cNvGrpSpPr>
              <p:nvPr/>
            </p:nvGrpSpPr>
            <p:grpSpPr bwMode="auto">
              <a:xfrm>
                <a:off x="3281" y="938"/>
                <a:ext cx="1607" cy="2144"/>
                <a:chOff x="3281" y="938"/>
                <a:chExt cx="1607" cy="2144"/>
              </a:xfrm>
            </p:grpSpPr>
            <p:grpSp>
              <p:nvGrpSpPr>
                <p:cNvPr id="6244" name="Group 60"/>
                <p:cNvGrpSpPr>
                  <a:grpSpLocks/>
                </p:cNvGrpSpPr>
                <p:nvPr/>
              </p:nvGrpSpPr>
              <p:grpSpPr bwMode="auto">
                <a:xfrm>
                  <a:off x="3281" y="938"/>
                  <a:ext cx="1607" cy="2144"/>
                  <a:chOff x="3281" y="938"/>
                  <a:chExt cx="1607" cy="2144"/>
                </a:xfrm>
              </p:grpSpPr>
              <p:sp>
                <p:nvSpPr>
                  <p:cNvPr id="6246" name="Line 61"/>
                  <p:cNvSpPr>
                    <a:spLocks noChangeShapeType="1"/>
                  </p:cNvSpPr>
                  <p:nvPr/>
                </p:nvSpPr>
                <p:spPr bwMode="auto">
                  <a:xfrm flipH="1">
                    <a:off x="3332" y="2076"/>
                    <a:ext cx="1478" cy="0"/>
                  </a:xfrm>
                  <a:prstGeom prst="line">
                    <a:avLst/>
                  </a:prstGeom>
                  <a:noFill/>
                  <a:ln w="19050">
                    <a:solidFill>
                      <a:srgbClr val="000000"/>
                    </a:solidFill>
                    <a:round/>
                    <a:headEnd/>
                    <a:tailEnd type="triangle" w="sm" len="lg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sp>
                <p:nvSpPr>
                  <p:cNvPr id="6247" name="Text Box 62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3281" y="2018"/>
                    <a:ext cx="208" cy="28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400" b="1" i="1">
                        <a:latin typeface="GOST type B" pitchFamily="34" charset="0"/>
                      </a:rPr>
                      <a:t>x</a:t>
                    </a:r>
                    <a:endParaRPr lang="ru-RU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6248" name="Line 63"/>
                  <p:cNvSpPr>
                    <a:spLocks noChangeShapeType="1"/>
                  </p:cNvSpPr>
                  <p:nvPr/>
                </p:nvSpPr>
                <p:spPr bwMode="auto">
                  <a:xfrm flipH="1" flipV="1">
                    <a:off x="3742" y="1006"/>
                    <a:ext cx="2" cy="1064"/>
                  </a:xfrm>
                  <a:prstGeom prst="line">
                    <a:avLst/>
                  </a:prstGeom>
                  <a:noFill/>
                  <a:ln w="31750">
                    <a:solidFill>
                      <a:srgbClr val="C42500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ru-RU"/>
                  </a:p>
                </p:txBody>
              </p:sp>
              <p:grpSp>
                <p:nvGrpSpPr>
                  <p:cNvPr id="6249" name="Group 64"/>
                  <p:cNvGrpSpPr>
                    <a:grpSpLocks/>
                  </p:cNvGrpSpPr>
                  <p:nvPr/>
                </p:nvGrpSpPr>
                <p:grpSpPr bwMode="auto">
                  <a:xfrm>
                    <a:off x="4561" y="2711"/>
                    <a:ext cx="327" cy="371"/>
                    <a:chOff x="4766" y="2225"/>
                    <a:chExt cx="327" cy="371"/>
                  </a:xfrm>
                </p:grpSpPr>
                <p:sp>
                  <p:nvSpPr>
                    <p:cNvPr id="6253" name="Rectangle 6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766" y="2225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6254" name="Text Box 66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901" y="2365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1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grpSp>
                <p:nvGrpSpPr>
                  <p:cNvPr id="6250" name="Group 67"/>
                  <p:cNvGrpSpPr>
                    <a:grpSpLocks/>
                  </p:cNvGrpSpPr>
                  <p:nvPr/>
                </p:nvGrpSpPr>
                <p:grpSpPr bwMode="auto">
                  <a:xfrm>
                    <a:off x="3393" y="938"/>
                    <a:ext cx="347" cy="343"/>
                    <a:chOff x="4287" y="1544"/>
                    <a:chExt cx="347" cy="343"/>
                  </a:xfrm>
                </p:grpSpPr>
                <p:sp>
                  <p:nvSpPr>
                    <p:cNvPr id="6251" name="Rectangle 68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287" y="1544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6252" name="Text Box 69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442" y="1656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2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</p:grpSp>
            <p:sp>
              <p:nvSpPr>
                <p:cNvPr id="6245" name="Oval 70"/>
                <p:cNvSpPr>
                  <a:spLocks noChangeAspect="1" noChangeArrowheads="1"/>
                </p:cNvSpPr>
                <p:nvPr/>
              </p:nvSpPr>
              <p:spPr bwMode="auto">
                <a:xfrm>
                  <a:off x="3728" y="2057"/>
                  <a:ext cx="34" cy="34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</p:grpSp>
        </p:grpSp>
        <p:sp>
          <p:nvSpPr>
            <p:cNvPr id="6239" name="Arc 102"/>
            <p:cNvSpPr>
              <a:spLocks/>
            </p:cNvSpPr>
            <p:nvPr/>
          </p:nvSpPr>
          <p:spPr bwMode="auto">
            <a:xfrm rot="-5400000">
              <a:off x="3584" y="1915"/>
              <a:ext cx="151" cy="157"/>
            </a:xfrm>
            <a:custGeom>
              <a:avLst/>
              <a:gdLst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60000 65536"/>
                <a:gd name="T7" fmla="*/ 0 60000 65536"/>
                <a:gd name="T8" fmla="*/ 0 60000 65536"/>
                <a:gd name="T9" fmla="*/ 0 w 21600"/>
                <a:gd name="T10" fmla="*/ 0 h 21600"/>
                <a:gd name="T11" fmla="*/ 21600 w 21600"/>
                <a:gd name="T12" fmla="*/ 21600 h 21600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1600" h="21600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</a:path>
                <a:path w="21600" h="21600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rgbClr val="0000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6240" name="Oval 103"/>
            <p:cNvSpPr>
              <a:spLocks noChangeAspect="1" noChangeArrowheads="1"/>
            </p:cNvSpPr>
            <p:nvPr/>
          </p:nvSpPr>
          <p:spPr bwMode="auto">
            <a:xfrm rot="-5400000">
              <a:off x="3662" y="2007"/>
              <a:ext cx="25" cy="25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22225" y="28575"/>
            <a:ext cx="9121775" cy="742950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Горизонтально  проецирующая  плоскость (</a:t>
            </a: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</a:t>
            </a: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</a:t>
            </a:r>
            <a:r>
              <a:rPr lang="ru-RU" sz="2800" b="1" baseline="-20000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1</a:t>
            </a: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</a:t>
            </a:r>
          </a:p>
        </p:txBody>
      </p:sp>
      <p:sp>
        <p:nvSpPr>
          <p:cNvPr id="6148" name="Text Box 3"/>
          <p:cNvSpPr txBox="1">
            <a:spLocks noChangeArrowheads="1"/>
          </p:cNvSpPr>
          <p:nvPr/>
        </p:nvSpPr>
        <p:spPr bwMode="auto">
          <a:xfrm>
            <a:off x="279400" y="855663"/>
            <a:ext cx="44481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>
                <a:solidFill>
                  <a:srgbClr val="CC0099"/>
                </a:solidFill>
              </a:rPr>
              <a:t>Пространственная картина</a:t>
            </a:r>
          </a:p>
        </p:txBody>
      </p:sp>
      <p:sp>
        <p:nvSpPr>
          <p:cNvPr id="6149" name="Text Box 4"/>
          <p:cNvSpPr txBox="1">
            <a:spLocks noChangeArrowheads="1"/>
          </p:cNvSpPr>
          <p:nvPr/>
        </p:nvSpPr>
        <p:spPr bwMode="auto">
          <a:xfrm>
            <a:off x="4624388" y="857250"/>
            <a:ext cx="42005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/>
            <a:r>
              <a:rPr lang="ru-RU" sz="2400" b="1">
                <a:solidFill>
                  <a:srgbClr val="CC0099"/>
                </a:solidFill>
              </a:rPr>
              <a:t>Комплексный чертеж</a:t>
            </a:r>
          </a:p>
        </p:txBody>
      </p:sp>
      <p:grpSp>
        <p:nvGrpSpPr>
          <p:cNvPr id="6150" name="Group 6"/>
          <p:cNvGrpSpPr>
            <a:grpSpLocks/>
          </p:cNvGrpSpPr>
          <p:nvPr/>
        </p:nvGrpSpPr>
        <p:grpSpPr bwMode="auto">
          <a:xfrm>
            <a:off x="407988" y="1535113"/>
            <a:ext cx="3611562" cy="3363912"/>
            <a:chOff x="1895" y="940"/>
            <a:chExt cx="1846" cy="1675"/>
          </a:xfrm>
        </p:grpSpPr>
        <p:sp>
          <p:nvSpPr>
            <p:cNvPr id="6222" name="AutoShape 7"/>
            <p:cNvSpPr>
              <a:spLocks noChangeArrowheads="1"/>
            </p:cNvSpPr>
            <p:nvPr/>
          </p:nvSpPr>
          <p:spPr bwMode="auto">
            <a:xfrm rot="5400000" flipH="1" flipV="1">
              <a:off x="2684" y="1564"/>
              <a:ext cx="1614" cy="487"/>
            </a:xfrm>
            <a:prstGeom prst="parallelogram">
              <a:avLst>
                <a:gd name="adj" fmla="val 152958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6223" name="Group 8"/>
            <p:cNvGrpSpPr>
              <a:grpSpLocks/>
            </p:cNvGrpSpPr>
            <p:nvPr/>
          </p:nvGrpSpPr>
          <p:grpSpPr bwMode="auto">
            <a:xfrm>
              <a:off x="1895" y="940"/>
              <a:ext cx="1846" cy="1675"/>
              <a:chOff x="1895" y="940"/>
              <a:chExt cx="1846" cy="1675"/>
            </a:xfrm>
          </p:grpSpPr>
          <p:sp>
            <p:nvSpPr>
              <p:cNvPr id="6224" name="Line 9"/>
              <p:cNvSpPr>
                <a:spLocks noChangeAspect="1" noChangeShapeType="1"/>
              </p:cNvSpPr>
              <p:nvPr/>
            </p:nvSpPr>
            <p:spPr bwMode="auto">
              <a:xfrm flipH="1">
                <a:off x="2025" y="1872"/>
                <a:ext cx="118" cy="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6225" name="Group 10"/>
              <p:cNvGrpSpPr>
                <a:grpSpLocks/>
              </p:cNvGrpSpPr>
              <p:nvPr/>
            </p:nvGrpSpPr>
            <p:grpSpPr bwMode="auto">
              <a:xfrm>
                <a:off x="1895" y="940"/>
                <a:ext cx="1846" cy="1675"/>
                <a:chOff x="1895" y="940"/>
                <a:chExt cx="1846" cy="1675"/>
              </a:xfrm>
            </p:grpSpPr>
            <p:sp>
              <p:nvSpPr>
                <p:cNvPr id="6226" name="Rectangle 11"/>
                <p:cNvSpPr>
                  <a:spLocks noChangeAspect="1" noChangeArrowheads="1"/>
                </p:cNvSpPr>
                <p:nvPr/>
              </p:nvSpPr>
              <p:spPr bwMode="auto">
                <a:xfrm>
                  <a:off x="2149" y="998"/>
                  <a:ext cx="1097" cy="885"/>
                </a:xfrm>
                <a:prstGeom prst="rect">
                  <a:avLst/>
                </a:prstGeom>
                <a:solidFill>
                  <a:srgbClr val="66FFFF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pPr algn="ctr" eaLnBrk="0" hangingPunct="0"/>
                  <a:endParaRPr lang="ru-RU" sz="2400">
                    <a:latin typeface="GOST type B" pitchFamily="34" charset="0"/>
                  </a:endParaRPr>
                </a:p>
              </p:txBody>
            </p:sp>
            <p:sp>
              <p:nvSpPr>
                <p:cNvPr id="6227" name="AutoShape 12"/>
                <p:cNvSpPr>
                  <a:spLocks noChangeAspect="1" noChangeArrowheads="1"/>
                </p:cNvSpPr>
                <p:nvPr/>
              </p:nvSpPr>
              <p:spPr bwMode="auto">
                <a:xfrm flipH="1">
                  <a:off x="2142" y="1874"/>
                  <a:ext cx="1588" cy="741"/>
                </a:xfrm>
                <a:prstGeom prst="parallelogram">
                  <a:avLst>
                    <a:gd name="adj" fmla="val 65115"/>
                  </a:avLst>
                </a:prstGeom>
                <a:solidFill>
                  <a:srgbClr val="FFFF99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6228" name="Group 13"/>
                <p:cNvGrpSpPr>
                  <a:grpSpLocks/>
                </p:cNvGrpSpPr>
                <p:nvPr/>
              </p:nvGrpSpPr>
              <p:grpSpPr bwMode="auto">
                <a:xfrm>
                  <a:off x="2548" y="2336"/>
                  <a:ext cx="327" cy="265"/>
                  <a:chOff x="2548" y="2336"/>
                  <a:chExt cx="327" cy="265"/>
                </a:xfrm>
              </p:grpSpPr>
              <p:sp>
                <p:nvSpPr>
                  <p:cNvPr id="6236" name="Text Box 14"/>
                  <p:cNvSpPr txBox="1">
                    <a:spLocks noChangeAspect="1" noChangeArrowheads="1"/>
                  </p:cNvSpPr>
                  <p:nvPr/>
                </p:nvSpPr>
                <p:spPr bwMode="auto">
                  <a:xfrm rot="-851333">
                    <a:off x="2548" y="2336"/>
                    <a:ext cx="231" cy="259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6237" name="Text Box 15"/>
                  <p:cNvSpPr txBox="1">
                    <a:spLocks noChangeAspect="1" noChangeArrowheads="1"/>
                  </p:cNvSpPr>
                  <p:nvPr/>
                </p:nvSpPr>
                <p:spPr bwMode="auto">
                  <a:xfrm rot="-851333">
                    <a:off x="2687" y="2433"/>
                    <a:ext cx="188" cy="16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>
                        <a:latin typeface="GOST type B" pitchFamily="34" charset="0"/>
                      </a:rPr>
                      <a:t>1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6229" name="Text Box 1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895" y="1625"/>
                  <a:ext cx="169" cy="22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b="1" i="1">
                      <a:latin typeface="GOST type B" pitchFamily="34" charset="0"/>
                    </a:rPr>
                    <a:t>x</a:t>
                  </a:r>
                  <a:endParaRPr lang="ru-RU" i="1">
                    <a:latin typeface="GOST type B" pitchFamily="34" charset="0"/>
                  </a:endParaRPr>
                </a:p>
              </p:txBody>
            </p:sp>
            <p:grpSp>
              <p:nvGrpSpPr>
                <p:cNvPr id="6230" name="Group 17"/>
                <p:cNvGrpSpPr>
                  <a:grpSpLocks/>
                </p:cNvGrpSpPr>
                <p:nvPr/>
              </p:nvGrpSpPr>
              <p:grpSpPr bwMode="auto">
                <a:xfrm>
                  <a:off x="2110" y="940"/>
                  <a:ext cx="314" cy="283"/>
                  <a:chOff x="2110" y="940"/>
                  <a:chExt cx="314" cy="283"/>
                </a:xfrm>
              </p:grpSpPr>
              <p:sp>
                <p:nvSpPr>
                  <p:cNvPr id="6234" name="Text Box 18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2110" y="940"/>
                    <a:ext cx="233" cy="25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 i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6235" name="Text Box 19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2230" y="1055"/>
                    <a:ext cx="194" cy="16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 i="1">
                        <a:latin typeface="GOST type B" pitchFamily="34" charset="0"/>
                      </a:rPr>
                      <a:t>2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6231" name="Group 20"/>
                <p:cNvGrpSpPr>
                  <a:grpSpLocks/>
                </p:cNvGrpSpPr>
                <p:nvPr/>
              </p:nvGrpSpPr>
              <p:grpSpPr bwMode="auto">
                <a:xfrm>
                  <a:off x="3496" y="1557"/>
                  <a:ext cx="245" cy="329"/>
                  <a:chOff x="3532" y="1586"/>
                  <a:chExt cx="245" cy="329"/>
                </a:xfrm>
              </p:grpSpPr>
              <p:sp>
                <p:nvSpPr>
                  <p:cNvPr id="6232" name="Text Box 21"/>
                  <p:cNvSpPr txBox="1">
                    <a:spLocks noChangeAspect="1" noChangeArrowheads="1"/>
                  </p:cNvSpPr>
                  <p:nvPr/>
                </p:nvSpPr>
                <p:spPr bwMode="auto">
                  <a:xfrm rot="1961357">
                    <a:off x="3532" y="1586"/>
                    <a:ext cx="210" cy="25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6233" name="Text Box 22"/>
                  <p:cNvSpPr txBox="1">
                    <a:spLocks noChangeAspect="1" noChangeArrowheads="1"/>
                  </p:cNvSpPr>
                  <p:nvPr/>
                </p:nvSpPr>
                <p:spPr bwMode="auto">
                  <a:xfrm rot="1961357">
                    <a:off x="3603" y="1748"/>
                    <a:ext cx="174" cy="16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>
                        <a:latin typeface="GOST type B" pitchFamily="34" charset="0"/>
                      </a:rPr>
                      <a:t>3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</p:grpSp>
        </p:grpSp>
      </p:grpSp>
      <p:grpSp>
        <p:nvGrpSpPr>
          <p:cNvPr id="6151" name="Group 40"/>
          <p:cNvGrpSpPr>
            <a:grpSpLocks/>
          </p:cNvGrpSpPr>
          <p:nvPr/>
        </p:nvGrpSpPr>
        <p:grpSpPr bwMode="auto">
          <a:xfrm>
            <a:off x="3390900" y="3470275"/>
            <a:ext cx="649288" cy="531813"/>
            <a:chOff x="4287" y="1567"/>
            <a:chExt cx="347" cy="287"/>
          </a:xfrm>
        </p:grpSpPr>
        <p:sp>
          <p:nvSpPr>
            <p:cNvPr id="6220" name="Rectangle 41"/>
            <p:cNvSpPr>
              <a:spLocks noChangeArrowheads="1"/>
            </p:cNvSpPr>
            <p:nvPr/>
          </p:nvSpPr>
          <p:spPr bwMode="auto">
            <a:xfrm>
              <a:off x="4287" y="1567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6221" name="Text Box 42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3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6152" name="Text Box 43"/>
          <p:cNvSpPr txBox="1">
            <a:spLocks noChangeAspect="1" noChangeArrowheads="1"/>
          </p:cNvSpPr>
          <p:nvPr/>
        </p:nvSpPr>
        <p:spPr bwMode="auto">
          <a:xfrm>
            <a:off x="3725863" y="4775200"/>
            <a:ext cx="3873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y</a:t>
            </a:r>
            <a:endParaRPr lang="ru-RU" i="1">
              <a:latin typeface="GOST type B" pitchFamily="34" charset="0"/>
            </a:endParaRPr>
          </a:p>
        </p:txBody>
      </p:sp>
      <p:sp>
        <p:nvSpPr>
          <p:cNvPr id="6153" name="Line 44"/>
          <p:cNvSpPr>
            <a:spLocks noChangeAspect="1" noChangeShapeType="1"/>
          </p:cNvSpPr>
          <p:nvPr/>
        </p:nvSpPr>
        <p:spPr bwMode="auto">
          <a:xfrm rot="14178596" flipH="1">
            <a:off x="3905251" y="4986337"/>
            <a:ext cx="311150" cy="31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6154" name="Line 45"/>
          <p:cNvSpPr>
            <a:spLocks noChangeAspect="1" noChangeShapeType="1"/>
          </p:cNvSpPr>
          <p:nvPr/>
        </p:nvSpPr>
        <p:spPr bwMode="auto">
          <a:xfrm rot="5400000" flipH="1">
            <a:off x="2901950" y="1511301"/>
            <a:ext cx="29527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6155" name="Text Box 46"/>
          <p:cNvSpPr txBox="1">
            <a:spLocks noChangeAspect="1" noChangeArrowheads="1"/>
          </p:cNvSpPr>
          <p:nvPr/>
        </p:nvSpPr>
        <p:spPr bwMode="auto">
          <a:xfrm>
            <a:off x="3019425" y="1270000"/>
            <a:ext cx="41751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z</a:t>
            </a:r>
            <a:endParaRPr lang="ru-RU" i="1">
              <a:latin typeface="GOST type B" pitchFamily="34" charset="0"/>
            </a:endParaRPr>
          </a:p>
        </p:txBody>
      </p:sp>
      <p:grpSp>
        <p:nvGrpSpPr>
          <p:cNvPr id="16" name="Group 47"/>
          <p:cNvGrpSpPr>
            <a:grpSpLocks/>
          </p:cNvGrpSpPr>
          <p:nvPr/>
        </p:nvGrpSpPr>
        <p:grpSpPr bwMode="auto">
          <a:xfrm>
            <a:off x="6294438" y="3232150"/>
            <a:ext cx="1454150" cy="1238250"/>
            <a:chOff x="3965" y="2036"/>
            <a:chExt cx="916" cy="780"/>
          </a:xfrm>
        </p:grpSpPr>
        <p:sp>
          <p:nvSpPr>
            <p:cNvPr id="6214" name="Line 48"/>
            <p:cNvSpPr>
              <a:spLocks noChangeShapeType="1"/>
            </p:cNvSpPr>
            <p:nvPr/>
          </p:nvSpPr>
          <p:spPr bwMode="auto">
            <a:xfrm flipV="1">
              <a:off x="4863" y="2514"/>
              <a:ext cx="0" cy="30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6215" name="Group 49"/>
            <p:cNvGrpSpPr>
              <a:grpSpLocks/>
            </p:cNvGrpSpPr>
            <p:nvPr/>
          </p:nvGrpSpPr>
          <p:grpSpPr bwMode="auto">
            <a:xfrm>
              <a:off x="3965" y="2036"/>
              <a:ext cx="236" cy="231"/>
              <a:chOff x="3965" y="2036"/>
              <a:chExt cx="236" cy="231"/>
            </a:xfrm>
          </p:grpSpPr>
          <p:sp>
            <p:nvSpPr>
              <p:cNvPr id="6218" name="Arc 50"/>
              <p:cNvSpPr>
                <a:spLocks/>
              </p:cNvSpPr>
              <p:nvPr/>
            </p:nvSpPr>
            <p:spPr bwMode="auto">
              <a:xfrm rot="5969172">
                <a:off x="3925" y="2116"/>
                <a:ext cx="150" cy="69"/>
              </a:xfrm>
              <a:custGeom>
                <a:avLst/>
                <a:gdLst>
                  <a:gd name="T0" fmla="*/ 0 w 28440"/>
                  <a:gd name="T1" fmla="*/ 0 h 21600"/>
                  <a:gd name="T2" fmla="*/ 0 w 28440"/>
                  <a:gd name="T3" fmla="*/ 0 h 21600"/>
                  <a:gd name="T4" fmla="*/ 0 w 28440"/>
                  <a:gd name="T5" fmla="*/ 0 h 21600"/>
                  <a:gd name="T6" fmla="*/ 0 60000 65536"/>
                  <a:gd name="T7" fmla="*/ 0 60000 65536"/>
                  <a:gd name="T8" fmla="*/ 0 60000 65536"/>
                  <a:gd name="T9" fmla="*/ 0 w 28440"/>
                  <a:gd name="T10" fmla="*/ 0 h 21600"/>
                  <a:gd name="T11" fmla="*/ 28440 w 28440"/>
                  <a:gd name="T12" fmla="*/ 21600 h 21600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T9" t="T10" r="T11" b="T12"/>
                <a:pathLst>
                  <a:path w="28440" h="21600" fill="none" extrusionOk="0">
                    <a:moveTo>
                      <a:pt x="0" y="2671"/>
                    </a:moveTo>
                    <a:cubicBezTo>
                      <a:pt x="3188" y="918"/>
                      <a:pt x="6767" y="-1"/>
                      <a:pt x="10405" y="0"/>
                    </a:cubicBezTo>
                    <a:cubicBezTo>
                      <a:pt x="17667" y="0"/>
                      <a:pt x="24443" y="3649"/>
                      <a:pt x="28439" y="9713"/>
                    </a:cubicBezTo>
                  </a:path>
                  <a:path w="28440" h="21600" stroke="0" extrusionOk="0">
                    <a:moveTo>
                      <a:pt x="0" y="2671"/>
                    </a:moveTo>
                    <a:cubicBezTo>
                      <a:pt x="3188" y="918"/>
                      <a:pt x="6767" y="-1"/>
                      <a:pt x="10405" y="0"/>
                    </a:cubicBezTo>
                    <a:cubicBezTo>
                      <a:pt x="17667" y="0"/>
                      <a:pt x="24443" y="3649"/>
                      <a:pt x="28439" y="9713"/>
                    </a:cubicBezTo>
                    <a:lnTo>
                      <a:pt x="10405" y="21600"/>
                    </a:lnTo>
                    <a:close/>
                  </a:path>
                </a:pathLst>
              </a:custGeom>
              <a:noFill/>
              <a:ln w="19050">
                <a:solidFill>
                  <a:srgbClr val="4E03C9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219" name="Rectangle 51"/>
              <p:cNvSpPr>
                <a:spLocks noChangeArrowheads="1"/>
              </p:cNvSpPr>
              <p:nvPr/>
            </p:nvSpPr>
            <p:spPr bwMode="auto">
              <a:xfrm>
                <a:off x="4006" y="2036"/>
                <a:ext cx="195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ru-RU" b="1" i="1">
                    <a:solidFill>
                      <a:srgbClr val="4E03C9"/>
                    </a:solidFill>
                    <a:sym typeface="Symbol" pitchFamily="18" charset="2"/>
                  </a:rPr>
                  <a:t></a:t>
                </a:r>
              </a:p>
            </p:txBody>
          </p:sp>
        </p:grpSp>
        <p:sp>
          <p:nvSpPr>
            <p:cNvPr id="6216" name="Arc 52"/>
            <p:cNvSpPr>
              <a:spLocks/>
            </p:cNvSpPr>
            <p:nvPr/>
          </p:nvSpPr>
          <p:spPr bwMode="auto">
            <a:xfrm rot="-1820641">
              <a:off x="4742" y="2681"/>
              <a:ext cx="139" cy="63"/>
            </a:xfrm>
            <a:custGeom>
              <a:avLst/>
              <a:gdLst>
                <a:gd name="T0" fmla="*/ 0 w 26754"/>
                <a:gd name="T1" fmla="*/ 0 h 21600"/>
                <a:gd name="T2" fmla="*/ 0 w 26754"/>
                <a:gd name="T3" fmla="*/ 0 h 21600"/>
                <a:gd name="T4" fmla="*/ 0 w 26754"/>
                <a:gd name="T5" fmla="*/ 0 h 21600"/>
                <a:gd name="T6" fmla="*/ 0 60000 65536"/>
                <a:gd name="T7" fmla="*/ 0 60000 65536"/>
                <a:gd name="T8" fmla="*/ 0 60000 65536"/>
                <a:gd name="T9" fmla="*/ 0 w 26754"/>
                <a:gd name="T10" fmla="*/ 0 h 21600"/>
                <a:gd name="T11" fmla="*/ 26754 w 26754"/>
                <a:gd name="T12" fmla="*/ 21600 h 21600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6754" h="21600" fill="none" extrusionOk="0">
                  <a:moveTo>
                    <a:pt x="0" y="3317"/>
                  </a:moveTo>
                  <a:cubicBezTo>
                    <a:pt x="3444" y="1149"/>
                    <a:pt x="7432" y="-1"/>
                    <a:pt x="11502" y="0"/>
                  </a:cubicBezTo>
                  <a:cubicBezTo>
                    <a:pt x="17220" y="0"/>
                    <a:pt x="22704" y="2267"/>
                    <a:pt x="26753" y="6305"/>
                  </a:cubicBezTo>
                </a:path>
                <a:path w="26754" h="21600" stroke="0" extrusionOk="0">
                  <a:moveTo>
                    <a:pt x="0" y="3317"/>
                  </a:moveTo>
                  <a:cubicBezTo>
                    <a:pt x="3444" y="1149"/>
                    <a:pt x="7432" y="-1"/>
                    <a:pt x="11502" y="0"/>
                  </a:cubicBezTo>
                  <a:cubicBezTo>
                    <a:pt x="17220" y="0"/>
                    <a:pt x="22704" y="2267"/>
                    <a:pt x="26753" y="6305"/>
                  </a:cubicBezTo>
                  <a:lnTo>
                    <a:pt x="11502" y="21600"/>
                  </a:lnTo>
                  <a:close/>
                </a:path>
              </a:pathLst>
            </a:custGeom>
            <a:noFill/>
            <a:ln w="19050">
              <a:solidFill>
                <a:srgbClr val="4E03C9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6217" name="Rectangle 53"/>
            <p:cNvSpPr>
              <a:spLocks noChangeArrowheads="1"/>
            </p:cNvSpPr>
            <p:nvPr/>
          </p:nvSpPr>
          <p:spPr bwMode="auto">
            <a:xfrm>
              <a:off x="4659" y="2454"/>
              <a:ext cx="175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b="1" i="1">
                  <a:solidFill>
                    <a:srgbClr val="4E03C9"/>
                  </a:solidFill>
                  <a:sym typeface="Symbol" pitchFamily="18" charset="2"/>
                </a:rPr>
                <a:t></a:t>
              </a:r>
            </a:p>
          </p:txBody>
        </p:sp>
      </p:grpSp>
      <p:grpSp>
        <p:nvGrpSpPr>
          <p:cNvPr id="18" name="Group 71"/>
          <p:cNvGrpSpPr>
            <a:grpSpLocks/>
          </p:cNvGrpSpPr>
          <p:nvPr/>
        </p:nvGrpSpPr>
        <p:grpSpPr bwMode="auto">
          <a:xfrm>
            <a:off x="5838825" y="1924050"/>
            <a:ext cx="1922463" cy="2711450"/>
            <a:chOff x="3678" y="1212"/>
            <a:chExt cx="1211" cy="1708"/>
          </a:xfrm>
        </p:grpSpPr>
        <p:grpSp>
          <p:nvGrpSpPr>
            <p:cNvPr id="6185" name="Group 72"/>
            <p:cNvGrpSpPr>
              <a:grpSpLocks/>
            </p:cNvGrpSpPr>
            <p:nvPr/>
          </p:nvGrpSpPr>
          <p:grpSpPr bwMode="auto">
            <a:xfrm>
              <a:off x="4283" y="2539"/>
              <a:ext cx="323" cy="381"/>
              <a:chOff x="4606" y="1594"/>
              <a:chExt cx="323" cy="381"/>
            </a:xfrm>
          </p:grpSpPr>
          <p:sp>
            <p:nvSpPr>
              <p:cNvPr id="6212" name="Text Box 73"/>
              <p:cNvSpPr txBox="1">
                <a:spLocks noChangeAspect="1" noChangeArrowheads="1"/>
              </p:cNvSpPr>
              <p:nvPr/>
            </p:nvSpPr>
            <p:spPr bwMode="auto">
              <a:xfrm>
                <a:off x="4606" y="1594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C42500"/>
                    </a:solidFill>
                    <a:latin typeface="GOST type B" pitchFamily="34" charset="0"/>
                  </a:rPr>
                  <a:t>C</a:t>
                </a:r>
                <a:endParaRPr lang="ru-RU" sz="3200" b="1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6213" name="Text Box 74"/>
              <p:cNvSpPr txBox="1">
                <a:spLocks noChangeAspect="1" noChangeArrowheads="1"/>
              </p:cNvSpPr>
              <p:nvPr/>
            </p:nvSpPr>
            <p:spPr bwMode="auto">
              <a:xfrm>
                <a:off x="4737" y="1744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6186" name="Group 75"/>
            <p:cNvGrpSpPr>
              <a:grpSpLocks/>
            </p:cNvGrpSpPr>
            <p:nvPr/>
          </p:nvGrpSpPr>
          <p:grpSpPr bwMode="auto">
            <a:xfrm>
              <a:off x="3678" y="2133"/>
              <a:ext cx="352" cy="400"/>
              <a:chOff x="1200" y="1488"/>
              <a:chExt cx="352" cy="400"/>
            </a:xfrm>
          </p:grpSpPr>
          <p:sp>
            <p:nvSpPr>
              <p:cNvPr id="6210" name="Text Box 76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6211" name="Text Box 77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6187" name="Group 78"/>
            <p:cNvGrpSpPr>
              <a:grpSpLocks/>
            </p:cNvGrpSpPr>
            <p:nvPr/>
          </p:nvGrpSpPr>
          <p:grpSpPr bwMode="auto">
            <a:xfrm>
              <a:off x="3986" y="2326"/>
              <a:ext cx="352" cy="400"/>
              <a:chOff x="1200" y="1488"/>
              <a:chExt cx="352" cy="400"/>
            </a:xfrm>
          </p:grpSpPr>
          <p:sp>
            <p:nvSpPr>
              <p:cNvPr id="6208" name="Text Box 79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6209" name="Text Box 80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6188" name="Group 81"/>
            <p:cNvGrpSpPr>
              <a:grpSpLocks/>
            </p:cNvGrpSpPr>
            <p:nvPr/>
          </p:nvGrpSpPr>
          <p:grpSpPr bwMode="auto">
            <a:xfrm>
              <a:off x="4566" y="1622"/>
              <a:ext cx="323" cy="381"/>
              <a:chOff x="4606" y="1594"/>
              <a:chExt cx="323" cy="381"/>
            </a:xfrm>
          </p:grpSpPr>
          <p:sp>
            <p:nvSpPr>
              <p:cNvPr id="6206" name="Text Box 82"/>
              <p:cNvSpPr txBox="1">
                <a:spLocks noChangeAspect="1" noChangeArrowheads="1"/>
              </p:cNvSpPr>
              <p:nvPr/>
            </p:nvSpPr>
            <p:spPr bwMode="auto">
              <a:xfrm>
                <a:off x="4606" y="1594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C42500"/>
                    </a:solidFill>
                    <a:latin typeface="GOST type B" pitchFamily="34" charset="0"/>
                  </a:rPr>
                  <a:t>C</a:t>
                </a:r>
                <a:endParaRPr lang="ru-RU" sz="3200" b="1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6207" name="Text Box 83"/>
              <p:cNvSpPr txBox="1">
                <a:spLocks noChangeAspect="1" noChangeArrowheads="1"/>
              </p:cNvSpPr>
              <p:nvPr/>
            </p:nvSpPr>
            <p:spPr bwMode="auto">
              <a:xfrm>
                <a:off x="4737" y="1744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6189" name="Group 84"/>
            <p:cNvGrpSpPr>
              <a:grpSpLocks/>
            </p:cNvGrpSpPr>
            <p:nvPr/>
          </p:nvGrpSpPr>
          <p:grpSpPr bwMode="auto">
            <a:xfrm>
              <a:off x="3723" y="1212"/>
              <a:ext cx="937" cy="1463"/>
              <a:chOff x="3723" y="1212"/>
              <a:chExt cx="937" cy="1463"/>
            </a:xfrm>
          </p:grpSpPr>
          <p:grpSp>
            <p:nvGrpSpPr>
              <p:cNvPr id="6190" name="Group 85"/>
              <p:cNvGrpSpPr>
                <a:grpSpLocks/>
              </p:cNvGrpSpPr>
              <p:nvPr/>
            </p:nvGrpSpPr>
            <p:grpSpPr bwMode="auto">
              <a:xfrm>
                <a:off x="3723" y="1240"/>
                <a:ext cx="352" cy="400"/>
                <a:chOff x="1200" y="1488"/>
                <a:chExt cx="352" cy="400"/>
              </a:xfrm>
            </p:grpSpPr>
            <p:sp>
              <p:nvSpPr>
                <p:cNvPr id="6204" name="Text Box 8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А</a:t>
                  </a:r>
                </a:p>
              </p:txBody>
            </p:sp>
            <p:sp>
              <p:nvSpPr>
                <p:cNvPr id="6205" name="Text Box 87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6191" name="Group 88"/>
              <p:cNvGrpSpPr>
                <a:grpSpLocks/>
              </p:cNvGrpSpPr>
              <p:nvPr/>
            </p:nvGrpSpPr>
            <p:grpSpPr bwMode="auto">
              <a:xfrm>
                <a:off x="4280" y="1212"/>
                <a:ext cx="352" cy="400"/>
                <a:chOff x="1200" y="1488"/>
                <a:chExt cx="352" cy="400"/>
              </a:xfrm>
            </p:grpSpPr>
            <p:sp>
              <p:nvSpPr>
                <p:cNvPr id="6202" name="Text Box 89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В</a:t>
                  </a:r>
                </a:p>
              </p:txBody>
            </p:sp>
            <p:sp>
              <p:nvSpPr>
                <p:cNvPr id="6203" name="Text Box 9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6192" name="Line 91"/>
              <p:cNvSpPr>
                <a:spLocks noChangeAspect="1" noChangeShapeType="1"/>
              </p:cNvSpPr>
              <p:nvPr/>
            </p:nvSpPr>
            <p:spPr bwMode="auto">
              <a:xfrm>
                <a:off x="4284" y="1505"/>
                <a:ext cx="0" cy="919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193" name="Oval 92"/>
              <p:cNvSpPr>
                <a:spLocks noChangeAspect="1" noChangeArrowheads="1"/>
              </p:cNvSpPr>
              <p:nvPr/>
            </p:nvSpPr>
            <p:spPr bwMode="auto">
              <a:xfrm>
                <a:off x="4247" y="2401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194" name="Freeform 93"/>
              <p:cNvSpPr>
                <a:spLocks/>
              </p:cNvSpPr>
              <p:nvPr/>
            </p:nvSpPr>
            <p:spPr bwMode="auto">
              <a:xfrm rot="1163689">
                <a:off x="3923" y="1519"/>
                <a:ext cx="737" cy="252"/>
              </a:xfrm>
              <a:custGeom>
                <a:avLst/>
                <a:gdLst>
                  <a:gd name="T0" fmla="*/ 0 w 956"/>
                  <a:gd name="T1" fmla="*/ 182 h 297"/>
                  <a:gd name="T2" fmla="*/ 438 w 956"/>
                  <a:gd name="T3" fmla="*/ 164 h 297"/>
                  <a:gd name="T4" fmla="*/ 187 w 956"/>
                  <a:gd name="T5" fmla="*/ 0 h 297"/>
                  <a:gd name="T6" fmla="*/ 0 w 956"/>
                  <a:gd name="T7" fmla="*/ 182 h 297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956"/>
                  <a:gd name="T13" fmla="*/ 0 h 297"/>
                  <a:gd name="T14" fmla="*/ 956 w 956"/>
                  <a:gd name="T15" fmla="*/ 297 h 297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956" h="297">
                    <a:moveTo>
                      <a:pt x="0" y="297"/>
                    </a:moveTo>
                    <a:lnTo>
                      <a:pt x="956" y="267"/>
                    </a:lnTo>
                    <a:lnTo>
                      <a:pt x="409" y="0"/>
                    </a:lnTo>
                    <a:lnTo>
                      <a:pt x="0" y="297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DEC4D7">
                      <a:alpha val="67998"/>
                    </a:srgbClr>
                  </a:gs>
                  <a:gs pos="100000">
                    <a:srgbClr val="C89CC3">
                      <a:alpha val="65999"/>
                    </a:srgbClr>
                  </a:gs>
                </a:gsLst>
                <a:path path="rect">
                  <a:fillToRect l="50000" t="50000" r="50000" b="50000"/>
                </a:path>
              </a:gradFill>
              <a:ln w="28575">
                <a:solidFill>
                  <a:srgbClr val="C425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6195" name="Line 94"/>
              <p:cNvSpPr>
                <a:spLocks noChangeAspect="1" noChangeShapeType="1"/>
              </p:cNvSpPr>
              <p:nvPr/>
            </p:nvSpPr>
            <p:spPr bwMode="auto">
              <a:xfrm>
                <a:off x="3893" y="1642"/>
                <a:ext cx="0" cy="522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196" name="Oval 95"/>
              <p:cNvSpPr>
                <a:spLocks noChangeAspect="1" noChangeArrowheads="1"/>
              </p:cNvSpPr>
              <p:nvPr/>
            </p:nvSpPr>
            <p:spPr bwMode="auto">
              <a:xfrm>
                <a:off x="3856" y="2141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197" name="Line 96"/>
              <p:cNvSpPr>
                <a:spLocks noChangeAspect="1" noChangeShapeType="1"/>
              </p:cNvSpPr>
              <p:nvPr/>
            </p:nvSpPr>
            <p:spPr bwMode="auto">
              <a:xfrm>
                <a:off x="4598" y="1864"/>
                <a:ext cx="0" cy="762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198" name="Oval 97"/>
              <p:cNvSpPr>
                <a:spLocks noChangeAspect="1" noChangeArrowheads="1"/>
              </p:cNvSpPr>
              <p:nvPr/>
            </p:nvSpPr>
            <p:spPr bwMode="auto">
              <a:xfrm>
                <a:off x="4561" y="2603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199" name="Oval 98"/>
              <p:cNvSpPr>
                <a:spLocks noChangeAspect="1" noChangeArrowheads="1"/>
              </p:cNvSpPr>
              <p:nvPr/>
            </p:nvSpPr>
            <p:spPr bwMode="auto">
              <a:xfrm>
                <a:off x="4558" y="1816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200" name="Oval 99"/>
              <p:cNvSpPr>
                <a:spLocks noChangeAspect="1" noChangeArrowheads="1"/>
              </p:cNvSpPr>
              <p:nvPr/>
            </p:nvSpPr>
            <p:spPr bwMode="auto">
              <a:xfrm>
                <a:off x="4251" y="1473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6201" name="Oval 100"/>
              <p:cNvSpPr>
                <a:spLocks noChangeAspect="1" noChangeArrowheads="1"/>
              </p:cNvSpPr>
              <p:nvPr/>
            </p:nvSpPr>
            <p:spPr bwMode="auto">
              <a:xfrm>
                <a:off x="3870" y="1607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</p:grpSp>
      <p:sp>
        <p:nvSpPr>
          <p:cNvPr id="6158" name="Text Box 101"/>
          <p:cNvSpPr txBox="1">
            <a:spLocks noChangeArrowheads="1"/>
          </p:cNvSpPr>
          <p:nvPr/>
        </p:nvSpPr>
        <p:spPr bwMode="auto">
          <a:xfrm>
            <a:off x="400050" y="5667375"/>
            <a:ext cx="8753475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Горизонтальная проекция плоскости </a:t>
            </a:r>
            <a:r>
              <a:rPr lang="ru-RU" sz="2000" b="1" i="1">
                <a:solidFill>
                  <a:srgbClr val="800080"/>
                </a:solidFill>
                <a:sym typeface="Symbol" pitchFamily="18" charset="2"/>
              </a:rPr>
              <a:t></a:t>
            </a:r>
            <a:r>
              <a:rPr lang="ru-RU" b="1">
                <a:solidFill>
                  <a:srgbClr val="800080"/>
                </a:solidFill>
              </a:rPr>
              <a:t> вырождается в прямую (след), на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5000">
                <a:solidFill>
                  <a:srgbClr val="800080"/>
                </a:solidFill>
                <a:latin typeface="GOST type B" pitchFamily="34" charset="0"/>
              </a:rPr>
              <a:t>1 </a:t>
            </a:r>
            <a:r>
              <a:rPr lang="ru-RU" b="1">
                <a:solidFill>
                  <a:srgbClr val="800080"/>
                </a:solidFill>
              </a:rPr>
              <a:t>  проекции трех произвольных точек плоскости лежат на горизонталь-ном следе плоскости </a:t>
            </a:r>
            <a:r>
              <a:rPr lang="ru-RU" sz="2000" b="1" i="1">
                <a:solidFill>
                  <a:srgbClr val="800080"/>
                </a:solidFill>
                <a:latin typeface="Symbol type B" pitchFamily="18" charset="2"/>
                <a:sym typeface="Symbol" pitchFamily="18" charset="2"/>
              </a:rPr>
              <a:t>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1 </a:t>
            </a:r>
            <a:r>
              <a:rPr lang="ru-RU" b="1">
                <a:solidFill>
                  <a:srgbClr val="800080"/>
                </a:solidFill>
              </a:rPr>
              <a:t>. Углы наклона данной плоскости </a:t>
            </a:r>
            <a:r>
              <a:rPr lang="ru-RU" sz="2000" b="1" i="1">
                <a:solidFill>
                  <a:srgbClr val="800080"/>
                </a:solidFill>
                <a:latin typeface="Symbol type B" pitchFamily="18" charset="2"/>
                <a:sym typeface="Symbol" pitchFamily="18" charset="2"/>
              </a:rPr>
              <a:t></a:t>
            </a:r>
            <a:r>
              <a:rPr lang="ru-RU" sz="2000">
                <a:latin typeface="Symbol type B" pitchFamily="18" charset="2"/>
                <a:sym typeface="Symbol" pitchFamily="18" charset="2"/>
              </a:rPr>
              <a:t>  </a:t>
            </a:r>
            <a:r>
              <a:rPr lang="ru-RU" b="1">
                <a:solidFill>
                  <a:srgbClr val="800080"/>
                </a:solidFill>
              </a:rPr>
              <a:t>к фронталь-ной (</a:t>
            </a:r>
            <a:r>
              <a:rPr lang="ru-RU" b="1" i="1">
                <a:solidFill>
                  <a:srgbClr val="800080"/>
                </a:solidFill>
                <a:sym typeface="Symbol" pitchFamily="18" charset="2"/>
              </a:rPr>
              <a:t></a:t>
            </a:r>
            <a:r>
              <a:rPr lang="ru-RU" b="1">
                <a:solidFill>
                  <a:srgbClr val="800080"/>
                </a:solidFill>
              </a:rPr>
              <a:t>) и профильной (</a:t>
            </a:r>
            <a:r>
              <a:rPr lang="ru-RU" b="1" i="1">
                <a:solidFill>
                  <a:srgbClr val="800080"/>
                </a:solidFill>
                <a:sym typeface="Symbol" pitchFamily="18" charset="2"/>
              </a:rPr>
              <a:t></a:t>
            </a:r>
            <a:r>
              <a:rPr lang="ru-RU" b="1">
                <a:solidFill>
                  <a:srgbClr val="800080"/>
                </a:solidFill>
                <a:sym typeface="Symbol" pitchFamily="18" charset="2"/>
              </a:rPr>
              <a:t>) </a:t>
            </a:r>
            <a:r>
              <a:rPr lang="ru-RU" b="1">
                <a:solidFill>
                  <a:srgbClr val="800080"/>
                </a:solidFill>
              </a:rPr>
              <a:t>плоскостям проекций на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1</a:t>
            </a:r>
            <a:r>
              <a:rPr lang="ru-RU" sz="2000" baseline="-20000">
                <a:latin typeface="GOST type B" pitchFamily="34" charset="0"/>
              </a:rPr>
              <a:t> </a:t>
            </a:r>
            <a:r>
              <a:rPr lang="ru-RU" b="1">
                <a:solidFill>
                  <a:srgbClr val="800080"/>
                </a:solidFill>
              </a:rPr>
              <a:t>не искажаются</a:t>
            </a:r>
            <a:r>
              <a:rPr lang="ru-RU"/>
              <a:t> </a:t>
            </a:r>
          </a:p>
        </p:txBody>
      </p:sp>
      <p:sp>
        <p:nvSpPr>
          <p:cNvPr id="6159" name="Arc 109"/>
          <p:cNvSpPr>
            <a:spLocks/>
          </p:cNvSpPr>
          <p:nvPr/>
        </p:nvSpPr>
        <p:spPr bwMode="auto">
          <a:xfrm rot="5969172">
            <a:off x="2079625" y="3452813"/>
            <a:ext cx="201613" cy="109537"/>
          </a:xfrm>
          <a:custGeom>
            <a:avLst/>
            <a:gdLst>
              <a:gd name="T0" fmla="*/ 0 w 24093"/>
              <a:gd name="T1" fmla="*/ 1766451 h 21600"/>
              <a:gd name="T2" fmla="*/ 118141180 w 24093"/>
              <a:gd name="T3" fmla="*/ 3234638 h 21600"/>
              <a:gd name="T4" fmla="*/ 51021302 w 24093"/>
              <a:gd name="T5" fmla="*/ 14285055 h 21600"/>
              <a:gd name="T6" fmla="*/ 0 60000 65536"/>
              <a:gd name="T7" fmla="*/ 0 60000 65536"/>
              <a:gd name="T8" fmla="*/ 0 60000 65536"/>
              <a:gd name="T9" fmla="*/ 0 w 24093"/>
              <a:gd name="T10" fmla="*/ 0 h 21600"/>
              <a:gd name="T11" fmla="*/ 24093 w 24093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4093" h="21600" fill="none" extrusionOk="0">
                <a:moveTo>
                  <a:pt x="0" y="2671"/>
                </a:moveTo>
                <a:cubicBezTo>
                  <a:pt x="3188" y="918"/>
                  <a:pt x="6767" y="-1"/>
                  <a:pt x="10405" y="0"/>
                </a:cubicBezTo>
                <a:cubicBezTo>
                  <a:pt x="15395" y="0"/>
                  <a:pt x="20232" y="1728"/>
                  <a:pt x="24093" y="4890"/>
                </a:cubicBezTo>
              </a:path>
              <a:path w="24093" h="21600" stroke="0" extrusionOk="0">
                <a:moveTo>
                  <a:pt x="0" y="2671"/>
                </a:moveTo>
                <a:cubicBezTo>
                  <a:pt x="3188" y="918"/>
                  <a:pt x="6767" y="-1"/>
                  <a:pt x="10405" y="0"/>
                </a:cubicBezTo>
                <a:cubicBezTo>
                  <a:pt x="15395" y="0"/>
                  <a:pt x="20232" y="1728"/>
                  <a:pt x="24093" y="4890"/>
                </a:cubicBezTo>
                <a:lnTo>
                  <a:pt x="10405" y="21600"/>
                </a:lnTo>
                <a:close/>
              </a:path>
            </a:pathLst>
          </a:custGeom>
          <a:noFill/>
          <a:ln w="19050">
            <a:solidFill>
              <a:srgbClr val="4E03C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6160" name="Rectangle 110"/>
          <p:cNvSpPr>
            <a:spLocks noChangeArrowheads="1"/>
          </p:cNvSpPr>
          <p:nvPr/>
        </p:nvSpPr>
        <p:spPr bwMode="auto">
          <a:xfrm>
            <a:off x="2182813" y="3336925"/>
            <a:ext cx="309562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ru-RU" b="1" i="1">
                <a:solidFill>
                  <a:srgbClr val="4E03C9"/>
                </a:solidFill>
                <a:sym typeface="Symbol" pitchFamily="18" charset="2"/>
              </a:rPr>
              <a:t></a:t>
            </a:r>
          </a:p>
        </p:txBody>
      </p:sp>
      <p:sp>
        <p:nvSpPr>
          <p:cNvPr id="6161" name="Arc 111"/>
          <p:cNvSpPr>
            <a:spLocks/>
          </p:cNvSpPr>
          <p:nvPr/>
        </p:nvSpPr>
        <p:spPr bwMode="auto">
          <a:xfrm rot="-2453591">
            <a:off x="3082925" y="3810000"/>
            <a:ext cx="227013" cy="85725"/>
          </a:xfrm>
          <a:custGeom>
            <a:avLst/>
            <a:gdLst>
              <a:gd name="T0" fmla="*/ 0 w 32378"/>
              <a:gd name="T1" fmla="*/ 2093147 h 21600"/>
              <a:gd name="T2" fmla="*/ 78244319 w 32378"/>
              <a:gd name="T3" fmla="*/ 1564231 h 21600"/>
              <a:gd name="T4" fmla="*/ 41386455 w 32378"/>
              <a:gd name="T5" fmla="*/ 5358813 h 21600"/>
              <a:gd name="T6" fmla="*/ 0 60000 65536"/>
              <a:gd name="T7" fmla="*/ 0 60000 65536"/>
              <a:gd name="T8" fmla="*/ 0 60000 65536"/>
              <a:gd name="T9" fmla="*/ 0 w 32378"/>
              <a:gd name="T10" fmla="*/ 0 h 21600"/>
              <a:gd name="T11" fmla="*/ 32378 w 32378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32378" h="21600" fill="none" extrusionOk="0">
                <a:moveTo>
                  <a:pt x="0" y="8437"/>
                </a:moveTo>
                <a:cubicBezTo>
                  <a:pt x="4088" y="3117"/>
                  <a:pt x="10416" y="-1"/>
                  <a:pt x="17126" y="0"/>
                </a:cubicBezTo>
                <a:cubicBezTo>
                  <a:pt x="22844" y="0"/>
                  <a:pt x="28328" y="2267"/>
                  <a:pt x="32377" y="6305"/>
                </a:cubicBezTo>
              </a:path>
              <a:path w="32378" h="21600" stroke="0" extrusionOk="0">
                <a:moveTo>
                  <a:pt x="0" y="8437"/>
                </a:moveTo>
                <a:cubicBezTo>
                  <a:pt x="4088" y="3117"/>
                  <a:pt x="10416" y="-1"/>
                  <a:pt x="17126" y="0"/>
                </a:cubicBezTo>
                <a:cubicBezTo>
                  <a:pt x="22844" y="0"/>
                  <a:pt x="28328" y="2267"/>
                  <a:pt x="32377" y="6305"/>
                </a:cubicBezTo>
                <a:lnTo>
                  <a:pt x="17126" y="21600"/>
                </a:lnTo>
                <a:close/>
              </a:path>
            </a:pathLst>
          </a:custGeom>
          <a:noFill/>
          <a:ln w="19050">
            <a:solidFill>
              <a:srgbClr val="4E03C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6162" name="Rectangle 112"/>
          <p:cNvSpPr>
            <a:spLocks noChangeArrowheads="1"/>
          </p:cNvSpPr>
          <p:nvPr/>
        </p:nvSpPr>
        <p:spPr bwMode="auto">
          <a:xfrm>
            <a:off x="2786063" y="3462338"/>
            <a:ext cx="277812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ru-RU" b="1" i="1">
                <a:solidFill>
                  <a:srgbClr val="4E03C9"/>
                </a:solidFill>
                <a:sym typeface="Symbol" pitchFamily="18" charset="2"/>
              </a:rPr>
              <a:t></a:t>
            </a:r>
          </a:p>
        </p:txBody>
      </p:sp>
      <p:grpSp>
        <p:nvGrpSpPr>
          <p:cNvPr id="6163" name="Group 23"/>
          <p:cNvGrpSpPr>
            <a:grpSpLocks/>
          </p:cNvGrpSpPr>
          <p:nvPr/>
        </p:nvGrpSpPr>
        <p:grpSpPr bwMode="auto">
          <a:xfrm>
            <a:off x="1973263" y="3549650"/>
            <a:ext cx="612775" cy="584200"/>
            <a:chOff x="4766" y="2248"/>
            <a:chExt cx="327" cy="315"/>
          </a:xfrm>
        </p:grpSpPr>
        <p:sp>
          <p:nvSpPr>
            <p:cNvPr id="6183" name="Rectangle 24"/>
            <p:cNvSpPr>
              <a:spLocks noChangeArrowheads="1"/>
            </p:cNvSpPr>
            <p:nvPr/>
          </p:nvSpPr>
          <p:spPr bwMode="auto">
            <a:xfrm>
              <a:off x="4766" y="2248"/>
              <a:ext cx="211" cy="28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6184" name="Text Box 25"/>
            <p:cNvSpPr txBox="1">
              <a:spLocks noChangeAspect="1" noChangeArrowheads="1"/>
            </p:cNvSpPr>
            <p:nvPr/>
          </p:nvSpPr>
          <p:spPr bwMode="auto">
            <a:xfrm>
              <a:off x="4901" y="2365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6164" name="Group 26"/>
          <p:cNvGrpSpPr>
            <a:grpSpLocks/>
          </p:cNvGrpSpPr>
          <p:nvPr/>
        </p:nvGrpSpPr>
        <p:grpSpPr bwMode="auto">
          <a:xfrm>
            <a:off x="993775" y="2336800"/>
            <a:ext cx="649288" cy="531813"/>
            <a:chOff x="4287" y="1567"/>
            <a:chExt cx="347" cy="287"/>
          </a:xfrm>
        </p:grpSpPr>
        <p:sp>
          <p:nvSpPr>
            <p:cNvPr id="6181" name="Rectangle 27"/>
            <p:cNvSpPr>
              <a:spLocks noChangeArrowheads="1"/>
            </p:cNvSpPr>
            <p:nvPr/>
          </p:nvSpPr>
          <p:spPr bwMode="auto">
            <a:xfrm>
              <a:off x="4287" y="1567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6182" name="Text Box 28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6165" name="Group 29"/>
          <p:cNvGrpSpPr>
            <a:grpSpLocks/>
          </p:cNvGrpSpPr>
          <p:nvPr/>
        </p:nvGrpSpPr>
        <p:grpSpPr bwMode="auto">
          <a:xfrm>
            <a:off x="1182688" y="3281363"/>
            <a:ext cx="649287" cy="530225"/>
            <a:chOff x="4287" y="1568"/>
            <a:chExt cx="347" cy="286"/>
          </a:xfrm>
        </p:grpSpPr>
        <p:sp>
          <p:nvSpPr>
            <p:cNvPr id="6179" name="Rectangle 30"/>
            <p:cNvSpPr>
              <a:spLocks noChangeArrowheads="1"/>
            </p:cNvSpPr>
            <p:nvPr/>
          </p:nvSpPr>
          <p:spPr bwMode="auto">
            <a:xfrm>
              <a:off x="4287" y="1568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6180" name="Text Box 31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х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6166" name="AutoShape 32"/>
          <p:cNvSpPr>
            <a:spLocks noChangeArrowheads="1"/>
          </p:cNvSpPr>
          <p:nvPr/>
        </p:nvSpPr>
        <p:spPr bwMode="auto">
          <a:xfrm rot="5400000">
            <a:off x="1387475" y="1973263"/>
            <a:ext cx="2254250" cy="1879600"/>
          </a:xfrm>
          <a:prstGeom prst="parallelogram">
            <a:avLst>
              <a:gd name="adj" fmla="val 33698"/>
            </a:avLst>
          </a:prstGeom>
          <a:gradFill rotWithShape="1">
            <a:gsLst>
              <a:gs pos="0">
                <a:srgbClr val="EDC1E8">
                  <a:alpha val="70000"/>
                </a:srgbClr>
              </a:gs>
              <a:gs pos="100000">
                <a:srgbClr val="C89CC3">
                  <a:alpha val="67998"/>
                </a:srgbClr>
              </a:gs>
            </a:gsLst>
            <a:path path="shape">
              <a:fillToRect l="50000" t="50000" r="50000" b="50000"/>
            </a:path>
          </a:gra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6167" name="Line 33"/>
          <p:cNvSpPr>
            <a:spLocks noChangeShapeType="1"/>
          </p:cNvSpPr>
          <p:nvPr/>
        </p:nvSpPr>
        <p:spPr bwMode="auto">
          <a:xfrm>
            <a:off x="1579563" y="1782763"/>
            <a:ext cx="0" cy="1628775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6168" name="Line 34"/>
          <p:cNvSpPr>
            <a:spLocks noChangeShapeType="1"/>
          </p:cNvSpPr>
          <p:nvPr/>
        </p:nvSpPr>
        <p:spPr bwMode="auto">
          <a:xfrm>
            <a:off x="1574800" y="3402013"/>
            <a:ext cx="1887538" cy="636587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6169" name="Rectangle 35"/>
          <p:cNvSpPr>
            <a:spLocks noChangeArrowheads="1"/>
          </p:cNvSpPr>
          <p:nvPr/>
        </p:nvSpPr>
        <p:spPr bwMode="auto">
          <a:xfrm>
            <a:off x="2651125" y="2274888"/>
            <a:ext cx="395288" cy="519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/>
          <a:p>
            <a:r>
              <a:rPr lang="ru-RU" sz="2800" b="1" i="1">
                <a:solidFill>
                  <a:srgbClr val="C42500"/>
                </a:solidFill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grpSp>
        <p:nvGrpSpPr>
          <p:cNvPr id="6170" name="Group 36"/>
          <p:cNvGrpSpPr>
            <a:grpSpLocks/>
          </p:cNvGrpSpPr>
          <p:nvPr/>
        </p:nvGrpSpPr>
        <p:grpSpPr bwMode="auto">
          <a:xfrm>
            <a:off x="3027363" y="3900488"/>
            <a:ext cx="649287" cy="530225"/>
            <a:chOff x="4287" y="1568"/>
            <a:chExt cx="347" cy="286"/>
          </a:xfrm>
        </p:grpSpPr>
        <p:sp>
          <p:nvSpPr>
            <p:cNvPr id="6177" name="Rectangle 37"/>
            <p:cNvSpPr>
              <a:spLocks noChangeArrowheads="1"/>
            </p:cNvSpPr>
            <p:nvPr/>
          </p:nvSpPr>
          <p:spPr bwMode="auto">
            <a:xfrm>
              <a:off x="4287" y="1568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6178" name="Text Box 38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y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6171" name="Line 39"/>
          <p:cNvSpPr>
            <a:spLocks noChangeShapeType="1"/>
          </p:cNvSpPr>
          <p:nvPr/>
        </p:nvSpPr>
        <p:spPr bwMode="auto">
          <a:xfrm>
            <a:off x="3457575" y="2413000"/>
            <a:ext cx="1588" cy="1628775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30" name="Group 117"/>
          <p:cNvGrpSpPr>
            <a:grpSpLocks/>
          </p:cNvGrpSpPr>
          <p:nvPr/>
        </p:nvGrpSpPr>
        <p:grpSpPr bwMode="auto">
          <a:xfrm>
            <a:off x="1744663" y="2787650"/>
            <a:ext cx="750887" cy="909638"/>
            <a:chOff x="1099" y="1756"/>
            <a:chExt cx="473" cy="573"/>
          </a:xfrm>
        </p:grpSpPr>
        <p:sp>
          <p:nvSpPr>
            <p:cNvPr id="6173" name="Freeform 113"/>
            <p:cNvSpPr>
              <a:spLocks/>
            </p:cNvSpPr>
            <p:nvPr/>
          </p:nvSpPr>
          <p:spPr bwMode="auto">
            <a:xfrm rot="20533579" flipV="1">
              <a:off x="1120" y="1806"/>
              <a:ext cx="452" cy="214"/>
            </a:xfrm>
            <a:custGeom>
              <a:avLst/>
              <a:gdLst>
                <a:gd name="T0" fmla="*/ 0 w 956"/>
                <a:gd name="T1" fmla="*/ 111 h 297"/>
                <a:gd name="T2" fmla="*/ 101 w 956"/>
                <a:gd name="T3" fmla="*/ 99 h 297"/>
                <a:gd name="T4" fmla="*/ 43 w 956"/>
                <a:gd name="T5" fmla="*/ 0 h 297"/>
                <a:gd name="T6" fmla="*/ 0 w 956"/>
                <a:gd name="T7" fmla="*/ 111 h 297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56"/>
                <a:gd name="T13" fmla="*/ 0 h 297"/>
                <a:gd name="T14" fmla="*/ 956 w 956"/>
                <a:gd name="T15" fmla="*/ 297 h 297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56" h="297">
                  <a:moveTo>
                    <a:pt x="0" y="297"/>
                  </a:moveTo>
                  <a:lnTo>
                    <a:pt x="956" y="267"/>
                  </a:lnTo>
                  <a:lnTo>
                    <a:pt x="409" y="0"/>
                  </a:lnTo>
                  <a:lnTo>
                    <a:pt x="0" y="297"/>
                  </a:lnTo>
                  <a:close/>
                </a:path>
              </a:pathLst>
            </a:custGeom>
            <a:gradFill rotWithShape="1">
              <a:gsLst>
                <a:gs pos="0">
                  <a:srgbClr val="DEC4D7">
                    <a:alpha val="67998"/>
                  </a:srgbClr>
                </a:gs>
                <a:gs pos="100000">
                  <a:srgbClr val="C89CC3">
                    <a:alpha val="65999"/>
                  </a:srgbClr>
                </a:gs>
              </a:gsLst>
              <a:path path="rect">
                <a:fillToRect l="50000" t="50000" r="50000" b="50000"/>
              </a:path>
            </a:gradFill>
            <a:ln w="28575">
              <a:solidFill>
                <a:srgbClr val="C42500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6174" name="Line 114"/>
            <p:cNvSpPr>
              <a:spLocks noChangeAspect="1" noChangeShapeType="1"/>
            </p:cNvSpPr>
            <p:nvPr/>
          </p:nvSpPr>
          <p:spPr bwMode="auto">
            <a:xfrm flipV="1">
              <a:off x="1099" y="1883"/>
              <a:ext cx="0" cy="296"/>
            </a:xfrm>
            <a:prstGeom prst="line">
              <a:avLst/>
            </a:pr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6175" name="Line 115"/>
            <p:cNvSpPr>
              <a:spLocks noChangeAspect="1" noChangeShapeType="1"/>
            </p:cNvSpPr>
            <p:nvPr/>
          </p:nvSpPr>
          <p:spPr bwMode="auto">
            <a:xfrm flipV="1">
              <a:off x="1346" y="2022"/>
              <a:ext cx="0" cy="238"/>
            </a:xfrm>
            <a:prstGeom prst="line">
              <a:avLst/>
            </a:pr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6176" name="Line 116"/>
            <p:cNvSpPr>
              <a:spLocks noChangeAspect="1" noChangeShapeType="1"/>
            </p:cNvSpPr>
            <p:nvPr/>
          </p:nvSpPr>
          <p:spPr bwMode="auto">
            <a:xfrm flipV="1">
              <a:off x="1538" y="1756"/>
              <a:ext cx="0" cy="573"/>
            </a:xfrm>
            <a:prstGeom prst="line">
              <a:avLst/>
            </a:pr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2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2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10" name="Rectangle 22"/>
          <p:cNvSpPr>
            <a:spLocks noGrp="1" noChangeArrowheads="1"/>
          </p:cNvSpPr>
          <p:nvPr>
            <p:ph type="title"/>
          </p:nvPr>
        </p:nvSpPr>
        <p:spPr>
          <a:xfrm>
            <a:off x="22225" y="28575"/>
            <a:ext cx="9121775" cy="742950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Фронтально  проецирующая  плоскость (</a:t>
            </a: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</a:t>
            </a: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</a:t>
            </a:r>
            <a:r>
              <a:rPr lang="ru-RU" sz="2800" b="1" baseline="-20000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2</a:t>
            </a: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</a:t>
            </a:r>
          </a:p>
        </p:txBody>
      </p:sp>
      <p:sp>
        <p:nvSpPr>
          <p:cNvPr id="7171" name="Text Box 24"/>
          <p:cNvSpPr txBox="1">
            <a:spLocks noChangeArrowheads="1"/>
          </p:cNvSpPr>
          <p:nvPr/>
        </p:nvSpPr>
        <p:spPr bwMode="auto">
          <a:xfrm>
            <a:off x="4624388" y="857250"/>
            <a:ext cx="42005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/>
            <a:r>
              <a:rPr lang="ru-RU" sz="2400" b="1">
                <a:solidFill>
                  <a:srgbClr val="CC0099"/>
                </a:solidFill>
              </a:rPr>
              <a:t>Комплексный чертеж</a:t>
            </a:r>
          </a:p>
        </p:txBody>
      </p:sp>
      <p:grpSp>
        <p:nvGrpSpPr>
          <p:cNvPr id="7172" name="Group 26"/>
          <p:cNvGrpSpPr>
            <a:grpSpLocks/>
          </p:cNvGrpSpPr>
          <p:nvPr/>
        </p:nvGrpSpPr>
        <p:grpSpPr bwMode="auto">
          <a:xfrm>
            <a:off x="404813" y="1531938"/>
            <a:ext cx="3611562" cy="3363912"/>
            <a:chOff x="1895" y="940"/>
            <a:chExt cx="1846" cy="1675"/>
          </a:xfrm>
        </p:grpSpPr>
        <p:sp>
          <p:nvSpPr>
            <p:cNvPr id="7265" name="AutoShape 27"/>
            <p:cNvSpPr>
              <a:spLocks noChangeArrowheads="1"/>
            </p:cNvSpPr>
            <p:nvPr/>
          </p:nvSpPr>
          <p:spPr bwMode="auto">
            <a:xfrm rot="5400000" flipH="1" flipV="1">
              <a:off x="2684" y="1564"/>
              <a:ext cx="1614" cy="487"/>
            </a:xfrm>
            <a:prstGeom prst="parallelogram">
              <a:avLst>
                <a:gd name="adj" fmla="val 152958"/>
              </a:avLst>
            </a:prstGeom>
            <a:solidFill>
              <a:schemeClr val="accent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7266" name="Group 28"/>
            <p:cNvGrpSpPr>
              <a:grpSpLocks/>
            </p:cNvGrpSpPr>
            <p:nvPr/>
          </p:nvGrpSpPr>
          <p:grpSpPr bwMode="auto">
            <a:xfrm>
              <a:off x="1895" y="940"/>
              <a:ext cx="1846" cy="1675"/>
              <a:chOff x="1895" y="940"/>
              <a:chExt cx="1846" cy="1675"/>
            </a:xfrm>
          </p:grpSpPr>
          <p:sp>
            <p:nvSpPr>
              <p:cNvPr id="7267" name="Line 29"/>
              <p:cNvSpPr>
                <a:spLocks noChangeAspect="1" noChangeShapeType="1"/>
              </p:cNvSpPr>
              <p:nvPr/>
            </p:nvSpPr>
            <p:spPr bwMode="auto">
              <a:xfrm flipH="1">
                <a:off x="2025" y="1872"/>
                <a:ext cx="118" cy="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grpSp>
            <p:nvGrpSpPr>
              <p:cNvPr id="7268" name="Group 30"/>
              <p:cNvGrpSpPr>
                <a:grpSpLocks/>
              </p:cNvGrpSpPr>
              <p:nvPr/>
            </p:nvGrpSpPr>
            <p:grpSpPr bwMode="auto">
              <a:xfrm>
                <a:off x="1895" y="940"/>
                <a:ext cx="1846" cy="1675"/>
                <a:chOff x="1895" y="940"/>
                <a:chExt cx="1846" cy="1675"/>
              </a:xfrm>
            </p:grpSpPr>
            <p:sp>
              <p:nvSpPr>
                <p:cNvPr id="7269" name="Rectangle 31"/>
                <p:cNvSpPr>
                  <a:spLocks noChangeAspect="1" noChangeArrowheads="1"/>
                </p:cNvSpPr>
                <p:nvPr/>
              </p:nvSpPr>
              <p:spPr bwMode="auto">
                <a:xfrm>
                  <a:off x="2149" y="998"/>
                  <a:ext cx="1097" cy="885"/>
                </a:xfrm>
                <a:prstGeom prst="rect">
                  <a:avLst/>
                </a:prstGeom>
                <a:solidFill>
                  <a:srgbClr val="66FFFF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pPr algn="ctr" eaLnBrk="0" hangingPunct="0"/>
                  <a:endParaRPr lang="ru-RU" sz="2400">
                    <a:latin typeface="GOST type B" pitchFamily="34" charset="0"/>
                  </a:endParaRPr>
                </a:p>
              </p:txBody>
            </p:sp>
            <p:sp>
              <p:nvSpPr>
                <p:cNvPr id="7270" name="AutoShape 32"/>
                <p:cNvSpPr>
                  <a:spLocks noChangeAspect="1" noChangeArrowheads="1"/>
                </p:cNvSpPr>
                <p:nvPr/>
              </p:nvSpPr>
              <p:spPr bwMode="auto">
                <a:xfrm flipH="1">
                  <a:off x="2142" y="1874"/>
                  <a:ext cx="1588" cy="741"/>
                </a:xfrm>
                <a:prstGeom prst="parallelogram">
                  <a:avLst>
                    <a:gd name="adj" fmla="val 65115"/>
                  </a:avLst>
                </a:prstGeom>
                <a:solidFill>
                  <a:srgbClr val="FFFF99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7271" name="Group 33"/>
                <p:cNvGrpSpPr>
                  <a:grpSpLocks/>
                </p:cNvGrpSpPr>
                <p:nvPr/>
              </p:nvGrpSpPr>
              <p:grpSpPr bwMode="auto">
                <a:xfrm>
                  <a:off x="2548" y="2336"/>
                  <a:ext cx="327" cy="265"/>
                  <a:chOff x="2548" y="2336"/>
                  <a:chExt cx="327" cy="265"/>
                </a:xfrm>
              </p:grpSpPr>
              <p:sp>
                <p:nvSpPr>
                  <p:cNvPr id="7279" name="Text Box 34"/>
                  <p:cNvSpPr txBox="1">
                    <a:spLocks noChangeAspect="1" noChangeArrowheads="1"/>
                  </p:cNvSpPr>
                  <p:nvPr/>
                </p:nvSpPr>
                <p:spPr bwMode="auto">
                  <a:xfrm rot="-851333">
                    <a:off x="2548" y="2336"/>
                    <a:ext cx="231" cy="259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7280" name="Text Box 35"/>
                  <p:cNvSpPr txBox="1">
                    <a:spLocks noChangeAspect="1" noChangeArrowheads="1"/>
                  </p:cNvSpPr>
                  <p:nvPr/>
                </p:nvSpPr>
                <p:spPr bwMode="auto">
                  <a:xfrm rot="-851333">
                    <a:off x="2687" y="2433"/>
                    <a:ext cx="188" cy="16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>
                        <a:latin typeface="GOST type B" pitchFamily="34" charset="0"/>
                      </a:rPr>
                      <a:t>1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7272" name="Text Box 3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895" y="1625"/>
                  <a:ext cx="169" cy="22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b="1" i="1">
                      <a:latin typeface="GOST type B" pitchFamily="34" charset="0"/>
                    </a:rPr>
                    <a:t>x</a:t>
                  </a:r>
                  <a:endParaRPr lang="ru-RU" i="1">
                    <a:latin typeface="GOST type B" pitchFamily="34" charset="0"/>
                  </a:endParaRPr>
                </a:p>
              </p:txBody>
            </p:sp>
            <p:grpSp>
              <p:nvGrpSpPr>
                <p:cNvPr id="7273" name="Group 37"/>
                <p:cNvGrpSpPr>
                  <a:grpSpLocks/>
                </p:cNvGrpSpPr>
                <p:nvPr/>
              </p:nvGrpSpPr>
              <p:grpSpPr bwMode="auto">
                <a:xfrm>
                  <a:off x="2110" y="940"/>
                  <a:ext cx="314" cy="283"/>
                  <a:chOff x="2110" y="940"/>
                  <a:chExt cx="314" cy="283"/>
                </a:xfrm>
              </p:grpSpPr>
              <p:sp>
                <p:nvSpPr>
                  <p:cNvPr id="7277" name="Text Box 38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2110" y="940"/>
                    <a:ext cx="233" cy="25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 i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7278" name="Text Box 39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2230" y="1055"/>
                    <a:ext cx="194" cy="16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 i="1">
                        <a:latin typeface="GOST type B" pitchFamily="34" charset="0"/>
                      </a:rPr>
                      <a:t>2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7274" name="Group 40"/>
                <p:cNvGrpSpPr>
                  <a:grpSpLocks/>
                </p:cNvGrpSpPr>
                <p:nvPr/>
              </p:nvGrpSpPr>
              <p:grpSpPr bwMode="auto">
                <a:xfrm>
                  <a:off x="3496" y="1557"/>
                  <a:ext cx="245" cy="329"/>
                  <a:chOff x="3532" y="1586"/>
                  <a:chExt cx="245" cy="329"/>
                </a:xfrm>
              </p:grpSpPr>
              <p:sp>
                <p:nvSpPr>
                  <p:cNvPr id="7275" name="Text Box 41"/>
                  <p:cNvSpPr txBox="1">
                    <a:spLocks noChangeAspect="1" noChangeArrowheads="1"/>
                  </p:cNvSpPr>
                  <p:nvPr/>
                </p:nvSpPr>
                <p:spPr bwMode="auto">
                  <a:xfrm rot="1961357">
                    <a:off x="3532" y="1586"/>
                    <a:ext cx="210" cy="25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2800" b="1">
                        <a:latin typeface="GOST type B" pitchFamily="34" charset="0"/>
                      </a:rPr>
                      <a:t>П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  <p:sp>
                <p:nvSpPr>
                  <p:cNvPr id="7276" name="Text Box 42"/>
                  <p:cNvSpPr txBox="1">
                    <a:spLocks noChangeAspect="1" noChangeArrowheads="1"/>
                  </p:cNvSpPr>
                  <p:nvPr/>
                </p:nvSpPr>
                <p:spPr bwMode="auto">
                  <a:xfrm rot="1961357">
                    <a:off x="3603" y="1748"/>
                    <a:ext cx="174" cy="16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1600" b="1">
                        <a:latin typeface="GOST type B" pitchFamily="34" charset="0"/>
                      </a:rPr>
                      <a:t>3</a:t>
                    </a:r>
                    <a:endParaRPr lang="ru-RU" sz="2400" i="1">
                      <a:latin typeface="GOST type B" pitchFamily="34" charset="0"/>
                    </a:endParaRPr>
                  </a:p>
                </p:txBody>
              </p:sp>
            </p:grpSp>
          </p:grpSp>
        </p:grpSp>
      </p:grpSp>
      <p:sp>
        <p:nvSpPr>
          <p:cNvPr id="7173" name="Text Box 63"/>
          <p:cNvSpPr txBox="1">
            <a:spLocks noChangeAspect="1" noChangeArrowheads="1"/>
          </p:cNvSpPr>
          <p:nvPr/>
        </p:nvSpPr>
        <p:spPr bwMode="auto">
          <a:xfrm>
            <a:off x="3725863" y="4775200"/>
            <a:ext cx="3873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y</a:t>
            </a:r>
            <a:endParaRPr lang="ru-RU" i="1">
              <a:latin typeface="GOST type B" pitchFamily="34" charset="0"/>
            </a:endParaRPr>
          </a:p>
        </p:txBody>
      </p:sp>
      <p:sp>
        <p:nvSpPr>
          <p:cNvPr id="7174" name="Line 65"/>
          <p:cNvSpPr>
            <a:spLocks noChangeAspect="1" noChangeShapeType="1"/>
          </p:cNvSpPr>
          <p:nvPr/>
        </p:nvSpPr>
        <p:spPr bwMode="auto">
          <a:xfrm rot="5400000" flipH="1">
            <a:off x="2901950" y="1511301"/>
            <a:ext cx="29527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7175" name="Text Box 66"/>
          <p:cNvSpPr txBox="1">
            <a:spLocks noChangeAspect="1" noChangeArrowheads="1"/>
          </p:cNvSpPr>
          <p:nvPr/>
        </p:nvSpPr>
        <p:spPr bwMode="auto">
          <a:xfrm>
            <a:off x="3019425" y="1270000"/>
            <a:ext cx="41751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z</a:t>
            </a:r>
            <a:endParaRPr lang="ru-RU" i="1">
              <a:latin typeface="GOST type B" pitchFamily="34" charset="0"/>
            </a:endParaRPr>
          </a:p>
        </p:txBody>
      </p:sp>
      <p:grpSp>
        <p:nvGrpSpPr>
          <p:cNvPr id="7176" name="Group 43"/>
          <p:cNvGrpSpPr>
            <a:grpSpLocks/>
          </p:cNvGrpSpPr>
          <p:nvPr/>
        </p:nvGrpSpPr>
        <p:grpSpPr bwMode="auto">
          <a:xfrm>
            <a:off x="1293813" y="3706813"/>
            <a:ext cx="612775" cy="584200"/>
            <a:chOff x="4766" y="2248"/>
            <a:chExt cx="327" cy="315"/>
          </a:xfrm>
        </p:grpSpPr>
        <p:sp>
          <p:nvSpPr>
            <p:cNvPr id="7263" name="Rectangle 44"/>
            <p:cNvSpPr>
              <a:spLocks noChangeArrowheads="1"/>
            </p:cNvSpPr>
            <p:nvPr/>
          </p:nvSpPr>
          <p:spPr bwMode="auto">
            <a:xfrm>
              <a:off x="4766" y="2248"/>
              <a:ext cx="211" cy="28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7264" name="Text Box 45"/>
            <p:cNvSpPr txBox="1">
              <a:spLocks noChangeAspect="1" noChangeArrowheads="1"/>
            </p:cNvSpPr>
            <p:nvPr/>
          </p:nvSpPr>
          <p:spPr bwMode="auto">
            <a:xfrm>
              <a:off x="4901" y="2365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7177" name="Group 49"/>
          <p:cNvGrpSpPr>
            <a:grpSpLocks/>
          </p:cNvGrpSpPr>
          <p:nvPr/>
        </p:nvGrpSpPr>
        <p:grpSpPr bwMode="auto">
          <a:xfrm>
            <a:off x="979488" y="2913063"/>
            <a:ext cx="649287" cy="530225"/>
            <a:chOff x="4287" y="1568"/>
            <a:chExt cx="347" cy="286"/>
          </a:xfrm>
        </p:grpSpPr>
        <p:sp>
          <p:nvSpPr>
            <p:cNvPr id="7261" name="Rectangle 50"/>
            <p:cNvSpPr>
              <a:spLocks noChangeArrowheads="1"/>
            </p:cNvSpPr>
            <p:nvPr/>
          </p:nvSpPr>
          <p:spPr bwMode="auto">
            <a:xfrm>
              <a:off x="4287" y="1568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7262" name="Text Box 51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х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0" name="Group 117"/>
          <p:cNvGrpSpPr>
            <a:grpSpLocks/>
          </p:cNvGrpSpPr>
          <p:nvPr/>
        </p:nvGrpSpPr>
        <p:grpSpPr bwMode="auto">
          <a:xfrm>
            <a:off x="6380163" y="1912938"/>
            <a:ext cx="1368425" cy="1190625"/>
            <a:chOff x="4019" y="1205"/>
            <a:chExt cx="862" cy="750"/>
          </a:xfrm>
        </p:grpSpPr>
        <p:sp>
          <p:nvSpPr>
            <p:cNvPr id="7255" name="Line 68"/>
            <p:cNvSpPr>
              <a:spLocks noChangeShapeType="1"/>
            </p:cNvSpPr>
            <p:nvPr/>
          </p:nvSpPr>
          <p:spPr bwMode="auto">
            <a:xfrm>
              <a:off x="4863" y="1205"/>
              <a:ext cx="0" cy="30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7256" name="Arc 72"/>
            <p:cNvSpPr>
              <a:spLocks/>
            </p:cNvSpPr>
            <p:nvPr/>
          </p:nvSpPr>
          <p:spPr bwMode="auto">
            <a:xfrm rot="1820641" flipV="1">
              <a:off x="4742" y="1285"/>
              <a:ext cx="139" cy="63"/>
            </a:xfrm>
            <a:custGeom>
              <a:avLst/>
              <a:gdLst>
                <a:gd name="T0" fmla="*/ 0 w 26754"/>
                <a:gd name="T1" fmla="*/ 0 h 21600"/>
                <a:gd name="T2" fmla="*/ 0 w 26754"/>
                <a:gd name="T3" fmla="*/ 0 h 21600"/>
                <a:gd name="T4" fmla="*/ 0 w 26754"/>
                <a:gd name="T5" fmla="*/ 0 h 21600"/>
                <a:gd name="T6" fmla="*/ 0 60000 65536"/>
                <a:gd name="T7" fmla="*/ 0 60000 65536"/>
                <a:gd name="T8" fmla="*/ 0 60000 65536"/>
                <a:gd name="T9" fmla="*/ 0 w 26754"/>
                <a:gd name="T10" fmla="*/ 0 h 21600"/>
                <a:gd name="T11" fmla="*/ 26754 w 26754"/>
                <a:gd name="T12" fmla="*/ 21600 h 21600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6754" h="21600" fill="none" extrusionOk="0">
                  <a:moveTo>
                    <a:pt x="0" y="3317"/>
                  </a:moveTo>
                  <a:cubicBezTo>
                    <a:pt x="3444" y="1149"/>
                    <a:pt x="7432" y="-1"/>
                    <a:pt x="11502" y="0"/>
                  </a:cubicBezTo>
                  <a:cubicBezTo>
                    <a:pt x="17220" y="0"/>
                    <a:pt x="22704" y="2267"/>
                    <a:pt x="26753" y="6305"/>
                  </a:cubicBezTo>
                </a:path>
                <a:path w="26754" h="21600" stroke="0" extrusionOk="0">
                  <a:moveTo>
                    <a:pt x="0" y="3317"/>
                  </a:moveTo>
                  <a:cubicBezTo>
                    <a:pt x="3444" y="1149"/>
                    <a:pt x="7432" y="-1"/>
                    <a:pt x="11502" y="0"/>
                  </a:cubicBezTo>
                  <a:cubicBezTo>
                    <a:pt x="17220" y="0"/>
                    <a:pt x="22704" y="2267"/>
                    <a:pt x="26753" y="6305"/>
                  </a:cubicBezTo>
                  <a:lnTo>
                    <a:pt x="11502" y="21600"/>
                  </a:lnTo>
                  <a:close/>
                </a:path>
              </a:pathLst>
            </a:custGeom>
            <a:noFill/>
            <a:ln w="19050">
              <a:solidFill>
                <a:srgbClr val="4E03C9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7257" name="Group 116"/>
            <p:cNvGrpSpPr>
              <a:grpSpLocks/>
            </p:cNvGrpSpPr>
            <p:nvPr/>
          </p:nvGrpSpPr>
          <p:grpSpPr bwMode="auto">
            <a:xfrm>
              <a:off x="4019" y="1292"/>
              <a:ext cx="824" cy="663"/>
              <a:chOff x="4019" y="1292"/>
              <a:chExt cx="824" cy="663"/>
            </a:xfrm>
          </p:grpSpPr>
          <p:sp>
            <p:nvSpPr>
              <p:cNvPr id="7258" name="Arc 70"/>
              <p:cNvSpPr>
                <a:spLocks/>
              </p:cNvSpPr>
              <p:nvPr/>
            </p:nvSpPr>
            <p:spPr bwMode="auto">
              <a:xfrm rot="4314233">
                <a:off x="3953" y="1834"/>
                <a:ext cx="187" cy="56"/>
              </a:xfrm>
              <a:custGeom>
                <a:avLst/>
                <a:gdLst>
                  <a:gd name="T0" fmla="*/ 0 w 35498"/>
                  <a:gd name="T1" fmla="*/ 0 h 21600"/>
                  <a:gd name="T2" fmla="*/ 0 w 35498"/>
                  <a:gd name="T3" fmla="*/ 0 h 21600"/>
                  <a:gd name="T4" fmla="*/ 0 w 35498"/>
                  <a:gd name="T5" fmla="*/ 0 h 21600"/>
                  <a:gd name="T6" fmla="*/ 0 60000 65536"/>
                  <a:gd name="T7" fmla="*/ 0 60000 65536"/>
                  <a:gd name="T8" fmla="*/ 0 60000 65536"/>
                  <a:gd name="T9" fmla="*/ 0 w 35498"/>
                  <a:gd name="T10" fmla="*/ 0 h 21600"/>
                  <a:gd name="T11" fmla="*/ 35498 w 35498"/>
                  <a:gd name="T12" fmla="*/ 21600 h 21600"/>
                </a:gdLst>
                <a:ahLst/>
                <a:cxnLst>
                  <a:cxn ang="T6">
                    <a:pos x="T0" y="T1"/>
                  </a:cxn>
                  <a:cxn ang="T7">
                    <a:pos x="T2" y="T3"/>
                  </a:cxn>
                  <a:cxn ang="T8">
                    <a:pos x="T4" y="T5"/>
                  </a:cxn>
                </a:cxnLst>
                <a:rect l="T9" t="T10" r="T11" b="T12"/>
                <a:pathLst>
                  <a:path w="35498" h="21600" fill="none" extrusionOk="0">
                    <a:moveTo>
                      <a:pt x="-1" y="8887"/>
                    </a:moveTo>
                    <a:cubicBezTo>
                      <a:pt x="4064" y="3303"/>
                      <a:pt x="10555" y="-1"/>
                      <a:pt x="17463" y="0"/>
                    </a:cubicBezTo>
                    <a:cubicBezTo>
                      <a:pt x="24725" y="0"/>
                      <a:pt x="31501" y="3649"/>
                      <a:pt x="35497" y="9713"/>
                    </a:cubicBezTo>
                  </a:path>
                  <a:path w="35498" h="21600" stroke="0" extrusionOk="0">
                    <a:moveTo>
                      <a:pt x="-1" y="8887"/>
                    </a:moveTo>
                    <a:cubicBezTo>
                      <a:pt x="4064" y="3303"/>
                      <a:pt x="10555" y="-1"/>
                      <a:pt x="17463" y="0"/>
                    </a:cubicBezTo>
                    <a:cubicBezTo>
                      <a:pt x="24725" y="0"/>
                      <a:pt x="31501" y="3649"/>
                      <a:pt x="35497" y="9713"/>
                    </a:cubicBezTo>
                    <a:lnTo>
                      <a:pt x="17463" y="21600"/>
                    </a:lnTo>
                    <a:close/>
                  </a:path>
                </a:pathLst>
              </a:custGeom>
              <a:noFill/>
              <a:ln w="19050">
                <a:solidFill>
                  <a:srgbClr val="4E03C9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7259" name="Rectangle 73"/>
              <p:cNvSpPr>
                <a:spLocks noChangeArrowheads="1"/>
              </p:cNvSpPr>
              <p:nvPr/>
            </p:nvSpPr>
            <p:spPr bwMode="auto">
              <a:xfrm>
                <a:off x="4668" y="1292"/>
                <a:ext cx="175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ru-RU" b="1" i="1">
                    <a:solidFill>
                      <a:srgbClr val="4E03C9"/>
                    </a:solidFill>
                    <a:sym typeface="Symbol" pitchFamily="18" charset="2"/>
                  </a:rPr>
                  <a:t></a:t>
                </a:r>
              </a:p>
            </p:txBody>
          </p:sp>
          <p:sp>
            <p:nvSpPr>
              <p:cNvPr id="7260" name="Rectangle 109"/>
              <p:cNvSpPr>
                <a:spLocks noChangeArrowheads="1"/>
              </p:cNvSpPr>
              <p:nvPr/>
            </p:nvSpPr>
            <p:spPr bwMode="auto">
              <a:xfrm>
                <a:off x="4058" y="1712"/>
                <a:ext cx="207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/>
              <a:p>
                <a:r>
                  <a:rPr lang="ru-RU" b="1" i="1">
                    <a:solidFill>
                      <a:srgbClr val="4E03C9"/>
                    </a:solidFill>
                    <a:sym typeface="Symbol" pitchFamily="18" charset="2"/>
                  </a:rPr>
                  <a:t></a:t>
                </a:r>
              </a:p>
            </p:txBody>
          </p:sp>
        </p:grpSp>
      </p:grpSp>
      <p:sp>
        <p:nvSpPr>
          <p:cNvPr id="7179" name="Text Box 118"/>
          <p:cNvSpPr txBox="1">
            <a:spLocks noChangeArrowheads="1"/>
          </p:cNvSpPr>
          <p:nvPr/>
        </p:nvSpPr>
        <p:spPr bwMode="auto">
          <a:xfrm>
            <a:off x="279400" y="855663"/>
            <a:ext cx="44481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>
                <a:solidFill>
                  <a:srgbClr val="CC0099"/>
                </a:solidFill>
              </a:rPr>
              <a:t>Пространственная картина</a:t>
            </a:r>
          </a:p>
        </p:txBody>
      </p:sp>
      <p:sp>
        <p:nvSpPr>
          <p:cNvPr id="7180" name="Arc 123"/>
          <p:cNvSpPr>
            <a:spLocks/>
          </p:cNvSpPr>
          <p:nvPr/>
        </p:nvSpPr>
        <p:spPr bwMode="auto">
          <a:xfrm rot="1820641" flipV="1">
            <a:off x="2825750" y="2924175"/>
            <a:ext cx="258763" cy="100013"/>
          </a:xfrm>
          <a:custGeom>
            <a:avLst/>
            <a:gdLst>
              <a:gd name="T0" fmla="*/ 0 w 31279"/>
              <a:gd name="T1" fmla="*/ 3272157 h 21600"/>
              <a:gd name="T2" fmla="*/ 146504147 w 31279"/>
              <a:gd name="T3" fmla="*/ 2898025 h 21600"/>
              <a:gd name="T4" fmla="*/ 75066979 w 31279"/>
              <a:gd name="T5" fmla="*/ 9928051 h 21600"/>
              <a:gd name="T6" fmla="*/ 0 60000 65536"/>
              <a:gd name="T7" fmla="*/ 0 60000 65536"/>
              <a:gd name="T8" fmla="*/ 0 60000 65536"/>
              <a:gd name="T9" fmla="*/ 0 w 31279"/>
              <a:gd name="T10" fmla="*/ 0 h 21600"/>
              <a:gd name="T11" fmla="*/ 31279 w 3127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31279" h="21600" fill="none" extrusionOk="0">
                <a:moveTo>
                  <a:pt x="0" y="7119"/>
                </a:moveTo>
                <a:cubicBezTo>
                  <a:pt x="4095" y="2586"/>
                  <a:pt x="9918" y="-1"/>
                  <a:pt x="16027" y="0"/>
                </a:cubicBezTo>
                <a:cubicBezTo>
                  <a:pt x="21745" y="0"/>
                  <a:pt x="27229" y="2267"/>
                  <a:pt x="31278" y="6305"/>
                </a:cubicBezTo>
              </a:path>
              <a:path w="31279" h="21600" stroke="0" extrusionOk="0">
                <a:moveTo>
                  <a:pt x="0" y="7119"/>
                </a:moveTo>
                <a:cubicBezTo>
                  <a:pt x="4095" y="2586"/>
                  <a:pt x="9918" y="-1"/>
                  <a:pt x="16027" y="0"/>
                </a:cubicBezTo>
                <a:cubicBezTo>
                  <a:pt x="21745" y="0"/>
                  <a:pt x="27229" y="2267"/>
                  <a:pt x="31278" y="6305"/>
                </a:cubicBezTo>
                <a:lnTo>
                  <a:pt x="16027" y="21600"/>
                </a:lnTo>
                <a:close/>
              </a:path>
            </a:pathLst>
          </a:custGeom>
          <a:noFill/>
          <a:ln w="19050">
            <a:solidFill>
              <a:srgbClr val="4E03C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7181" name="Arc 125"/>
          <p:cNvSpPr>
            <a:spLocks/>
          </p:cNvSpPr>
          <p:nvPr/>
        </p:nvSpPr>
        <p:spPr bwMode="auto">
          <a:xfrm rot="4314233">
            <a:off x="1896269" y="3280569"/>
            <a:ext cx="182562" cy="88900"/>
          </a:xfrm>
          <a:custGeom>
            <a:avLst/>
            <a:gdLst>
              <a:gd name="T0" fmla="*/ 0 w 21718"/>
              <a:gd name="T1" fmla="*/ 1484646 h 21600"/>
              <a:gd name="T2" fmla="*/ 108438090 w 21718"/>
              <a:gd name="T3" fmla="*/ 406322 h 21600"/>
              <a:gd name="T4" fmla="*/ 70036686 w 21718"/>
              <a:gd name="T5" fmla="*/ 6197910 h 21600"/>
              <a:gd name="T6" fmla="*/ 0 60000 65536"/>
              <a:gd name="T7" fmla="*/ 0 60000 65536"/>
              <a:gd name="T8" fmla="*/ 0 60000 65536"/>
              <a:gd name="T9" fmla="*/ 0 w 21718"/>
              <a:gd name="T10" fmla="*/ 0 h 21600"/>
              <a:gd name="T11" fmla="*/ 21718 w 21718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718" h="21600" fill="none" extrusionOk="0">
                <a:moveTo>
                  <a:pt x="0" y="5174"/>
                </a:moveTo>
                <a:cubicBezTo>
                  <a:pt x="3910" y="1834"/>
                  <a:pt x="8884" y="-1"/>
                  <a:pt x="14027" y="0"/>
                </a:cubicBezTo>
                <a:cubicBezTo>
                  <a:pt x="16655" y="0"/>
                  <a:pt x="19261" y="479"/>
                  <a:pt x="21718" y="1415"/>
                </a:cubicBezTo>
              </a:path>
              <a:path w="21718" h="21600" stroke="0" extrusionOk="0">
                <a:moveTo>
                  <a:pt x="0" y="5174"/>
                </a:moveTo>
                <a:cubicBezTo>
                  <a:pt x="3910" y="1834"/>
                  <a:pt x="8884" y="-1"/>
                  <a:pt x="14027" y="0"/>
                </a:cubicBezTo>
                <a:cubicBezTo>
                  <a:pt x="16655" y="0"/>
                  <a:pt x="19261" y="479"/>
                  <a:pt x="21718" y="1415"/>
                </a:cubicBezTo>
                <a:lnTo>
                  <a:pt x="14027" y="21600"/>
                </a:lnTo>
                <a:close/>
              </a:path>
            </a:pathLst>
          </a:custGeom>
          <a:noFill/>
          <a:ln w="19050">
            <a:solidFill>
              <a:srgbClr val="4E03C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7182" name="Rectangle 126"/>
          <p:cNvSpPr>
            <a:spLocks noChangeArrowheads="1"/>
          </p:cNvSpPr>
          <p:nvPr/>
        </p:nvSpPr>
        <p:spPr bwMode="auto">
          <a:xfrm>
            <a:off x="2714625" y="2925763"/>
            <a:ext cx="27781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ru-RU" b="1" i="1">
                <a:solidFill>
                  <a:srgbClr val="4E03C9"/>
                </a:solidFill>
                <a:sym typeface="Symbol" pitchFamily="18" charset="2"/>
              </a:rPr>
              <a:t></a:t>
            </a:r>
          </a:p>
        </p:txBody>
      </p:sp>
      <p:sp>
        <p:nvSpPr>
          <p:cNvPr id="7183" name="Rectangle 127"/>
          <p:cNvSpPr>
            <a:spLocks noChangeArrowheads="1"/>
          </p:cNvSpPr>
          <p:nvPr/>
        </p:nvSpPr>
        <p:spPr bwMode="auto">
          <a:xfrm>
            <a:off x="2095500" y="3103563"/>
            <a:ext cx="328613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ru-RU" b="1" i="1">
                <a:solidFill>
                  <a:srgbClr val="4E03C9"/>
                </a:solidFill>
                <a:sym typeface="Symbol" pitchFamily="18" charset="2"/>
              </a:rPr>
              <a:t></a:t>
            </a:r>
          </a:p>
        </p:txBody>
      </p:sp>
      <p:grpSp>
        <p:nvGrpSpPr>
          <p:cNvPr id="7184" name="Group 46"/>
          <p:cNvGrpSpPr>
            <a:grpSpLocks/>
          </p:cNvGrpSpPr>
          <p:nvPr/>
        </p:nvGrpSpPr>
        <p:grpSpPr bwMode="auto">
          <a:xfrm>
            <a:off x="1865313" y="2592388"/>
            <a:ext cx="649287" cy="531812"/>
            <a:chOff x="4287" y="1567"/>
            <a:chExt cx="347" cy="287"/>
          </a:xfrm>
        </p:grpSpPr>
        <p:sp>
          <p:nvSpPr>
            <p:cNvPr id="7253" name="Rectangle 47"/>
            <p:cNvSpPr>
              <a:spLocks noChangeArrowheads="1"/>
            </p:cNvSpPr>
            <p:nvPr/>
          </p:nvSpPr>
          <p:spPr bwMode="auto">
            <a:xfrm>
              <a:off x="4287" y="1567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7254" name="Text Box 48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7185" name="Group 56"/>
          <p:cNvGrpSpPr>
            <a:grpSpLocks/>
          </p:cNvGrpSpPr>
          <p:nvPr/>
        </p:nvGrpSpPr>
        <p:grpSpPr bwMode="auto">
          <a:xfrm>
            <a:off x="2960688" y="2416175"/>
            <a:ext cx="649287" cy="530225"/>
            <a:chOff x="4287" y="1568"/>
            <a:chExt cx="347" cy="286"/>
          </a:xfrm>
        </p:grpSpPr>
        <p:sp>
          <p:nvSpPr>
            <p:cNvPr id="7251" name="Rectangle 57"/>
            <p:cNvSpPr>
              <a:spLocks noChangeArrowheads="1"/>
            </p:cNvSpPr>
            <p:nvPr/>
          </p:nvSpPr>
          <p:spPr bwMode="auto">
            <a:xfrm>
              <a:off x="4287" y="1568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7252" name="Text Box 58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z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7186" name="Group 108"/>
          <p:cNvGrpSpPr>
            <a:grpSpLocks/>
          </p:cNvGrpSpPr>
          <p:nvPr/>
        </p:nvGrpSpPr>
        <p:grpSpPr bwMode="auto">
          <a:xfrm>
            <a:off x="3509963" y="3271838"/>
            <a:ext cx="603250" cy="531812"/>
            <a:chOff x="2211" y="2061"/>
            <a:chExt cx="380" cy="335"/>
          </a:xfrm>
        </p:grpSpPr>
        <p:sp>
          <p:nvSpPr>
            <p:cNvPr id="7249" name="Rectangle 61"/>
            <p:cNvSpPr>
              <a:spLocks noChangeArrowheads="1"/>
            </p:cNvSpPr>
            <p:nvPr/>
          </p:nvSpPr>
          <p:spPr bwMode="auto">
            <a:xfrm>
              <a:off x="2211" y="2061"/>
              <a:ext cx="249" cy="32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7250" name="Text Box 62"/>
            <p:cNvSpPr txBox="1">
              <a:spLocks noChangeAspect="1" noChangeArrowheads="1"/>
            </p:cNvSpPr>
            <p:nvPr/>
          </p:nvSpPr>
          <p:spPr bwMode="auto">
            <a:xfrm>
              <a:off x="2365" y="2165"/>
              <a:ext cx="226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3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7187" name="Line 64"/>
          <p:cNvSpPr>
            <a:spLocks noChangeAspect="1" noChangeShapeType="1"/>
          </p:cNvSpPr>
          <p:nvPr/>
        </p:nvSpPr>
        <p:spPr bwMode="auto">
          <a:xfrm rot="14178596" flipH="1">
            <a:off x="3905251" y="4986337"/>
            <a:ext cx="311150" cy="31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sm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7188" name="AutoShape 106"/>
          <p:cNvSpPr>
            <a:spLocks noChangeArrowheads="1"/>
          </p:cNvSpPr>
          <p:nvPr/>
        </p:nvSpPr>
        <p:spPr bwMode="auto">
          <a:xfrm rot="20432072" flipH="1">
            <a:off x="1731963" y="3021013"/>
            <a:ext cx="2006600" cy="1641475"/>
          </a:xfrm>
          <a:prstGeom prst="parallelogram">
            <a:avLst>
              <a:gd name="adj" fmla="val 23124"/>
            </a:avLst>
          </a:prstGeom>
          <a:gradFill rotWithShape="1">
            <a:gsLst>
              <a:gs pos="0">
                <a:srgbClr val="EDC1E8">
                  <a:alpha val="67000"/>
                </a:srgbClr>
              </a:gs>
              <a:gs pos="100000">
                <a:srgbClr val="C89CC3">
                  <a:alpha val="64998"/>
                </a:srgbClr>
              </a:gs>
            </a:gsLst>
            <a:path path="shape">
              <a:fillToRect l="50000" t="50000" r="50000" b="50000"/>
            </a:path>
          </a:gra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7189" name="Rectangle 55"/>
          <p:cNvSpPr>
            <a:spLocks noChangeArrowheads="1"/>
          </p:cNvSpPr>
          <p:nvPr/>
        </p:nvSpPr>
        <p:spPr bwMode="auto">
          <a:xfrm>
            <a:off x="3136900" y="3748088"/>
            <a:ext cx="395288" cy="519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/>
          <a:p>
            <a:r>
              <a:rPr lang="ru-RU" sz="2800" b="1" i="1">
                <a:solidFill>
                  <a:srgbClr val="C42500"/>
                </a:solidFill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sp>
        <p:nvSpPr>
          <p:cNvPr id="7190" name="Line 53"/>
          <p:cNvSpPr>
            <a:spLocks noChangeShapeType="1"/>
          </p:cNvSpPr>
          <p:nvPr/>
        </p:nvSpPr>
        <p:spPr bwMode="auto">
          <a:xfrm flipH="1" flipV="1">
            <a:off x="1517650" y="3411538"/>
            <a:ext cx="906463" cy="1411287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7191" name="Line 54"/>
          <p:cNvSpPr>
            <a:spLocks noChangeShapeType="1"/>
          </p:cNvSpPr>
          <p:nvPr/>
        </p:nvSpPr>
        <p:spPr bwMode="auto">
          <a:xfrm flipV="1">
            <a:off x="1504950" y="2857500"/>
            <a:ext cx="1546225" cy="544513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7192" name="Line 107"/>
          <p:cNvSpPr>
            <a:spLocks noChangeShapeType="1"/>
          </p:cNvSpPr>
          <p:nvPr/>
        </p:nvSpPr>
        <p:spPr bwMode="auto">
          <a:xfrm flipH="1" flipV="1">
            <a:off x="3048000" y="2854325"/>
            <a:ext cx="911225" cy="1417638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15" name="Group 134"/>
          <p:cNvGrpSpPr>
            <a:grpSpLocks/>
          </p:cNvGrpSpPr>
          <p:nvPr/>
        </p:nvGrpSpPr>
        <p:grpSpPr bwMode="auto">
          <a:xfrm>
            <a:off x="1766888" y="3024188"/>
            <a:ext cx="1223962" cy="1011237"/>
            <a:chOff x="1113" y="1905"/>
            <a:chExt cx="771" cy="637"/>
          </a:xfrm>
        </p:grpSpPr>
        <p:sp>
          <p:nvSpPr>
            <p:cNvPr id="7245" name="Freeform 128"/>
            <p:cNvSpPr>
              <a:spLocks/>
            </p:cNvSpPr>
            <p:nvPr/>
          </p:nvSpPr>
          <p:spPr bwMode="auto">
            <a:xfrm rot="9245411" flipV="1">
              <a:off x="1341" y="2233"/>
              <a:ext cx="528" cy="223"/>
            </a:xfrm>
            <a:custGeom>
              <a:avLst/>
              <a:gdLst>
                <a:gd name="T0" fmla="*/ 0 w 956"/>
                <a:gd name="T1" fmla="*/ 125 h 297"/>
                <a:gd name="T2" fmla="*/ 161 w 956"/>
                <a:gd name="T3" fmla="*/ 113 h 297"/>
                <a:gd name="T4" fmla="*/ 69 w 956"/>
                <a:gd name="T5" fmla="*/ 0 h 297"/>
                <a:gd name="T6" fmla="*/ 0 w 956"/>
                <a:gd name="T7" fmla="*/ 125 h 297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56"/>
                <a:gd name="T13" fmla="*/ 0 h 297"/>
                <a:gd name="T14" fmla="*/ 956 w 956"/>
                <a:gd name="T15" fmla="*/ 297 h 297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56" h="297">
                  <a:moveTo>
                    <a:pt x="0" y="297"/>
                  </a:moveTo>
                  <a:lnTo>
                    <a:pt x="956" y="267"/>
                  </a:lnTo>
                  <a:lnTo>
                    <a:pt x="409" y="0"/>
                  </a:lnTo>
                  <a:lnTo>
                    <a:pt x="0" y="297"/>
                  </a:lnTo>
                  <a:close/>
                </a:path>
              </a:pathLst>
            </a:custGeom>
            <a:gradFill rotWithShape="1">
              <a:gsLst>
                <a:gs pos="0">
                  <a:srgbClr val="DEC4D7">
                    <a:alpha val="67998"/>
                  </a:srgbClr>
                </a:gs>
                <a:gs pos="100000">
                  <a:srgbClr val="C89CC3">
                    <a:alpha val="65999"/>
                  </a:srgbClr>
                </a:gs>
              </a:gsLst>
              <a:path path="rect">
                <a:fillToRect l="50000" t="50000" r="50000" b="50000"/>
              </a:path>
            </a:gradFill>
            <a:ln w="28575">
              <a:solidFill>
                <a:srgbClr val="C42500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7246" name="Freeform 129"/>
            <p:cNvSpPr>
              <a:spLocks noChangeAspect="1"/>
            </p:cNvSpPr>
            <p:nvPr/>
          </p:nvSpPr>
          <p:spPr bwMode="auto">
            <a:xfrm>
              <a:off x="1427" y="1974"/>
              <a:ext cx="162" cy="256"/>
            </a:xfrm>
            <a:custGeom>
              <a:avLst/>
              <a:gdLst>
                <a:gd name="T0" fmla="*/ 0 w 262"/>
                <a:gd name="T1" fmla="*/ 0 h 414"/>
                <a:gd name="T2" fmla="*/ 62 w 262"/>
                <a:gd name="T3" fmla="*/ 98 h 414"/>
                <a:gd name="T4" fmla="*/ 0 60000 65536"/>
                <a:gd name="T5" fmla="*/ 0 60000 65536"/>
                <a:gd name="T6" fmla="*/ 0 w 262"/>
                <a:gd name="T7" fmla="*/ 0 h 414"/>
                <a:gd name="T8" fmla="*/ 262 w 262"/>
                <a:gd name="T9" fmla="*/ 414 h 414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62" h="414">
                  <a:moveTo>
                    <a:pt x="0" y="0"/>
                  </a:moveTo>
                  <a:lnTo>
                    <a:pt x="262" y="414"/>
                  </a:lnTo>
                </a:path>
              </a:pathLst>
            </a:cu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7247" name="Freeform 132"/>
            <p:cNvSpPr>
              <a:spLocks noChangeAspect="1"/>
            </p:cNvSpPr>
            <p:nvPr/>
          </p:nvSpPr>
          <p:spPr bwMode="auto">
            <a:xfrm>
              <a:off x="1616" y="1905"/>
              <a:ext cx="268" cy="424"/>
            </a:xfrm>
            <a:custGeom>
              <a:avLst/>
              <a:gdLst>
                <a:gd name="T0" fmla="*/ 0 w 262"/>
                <a:gd name="T1" fmla="*/ 0 h 414"/>
                <a:gd name="T2" fmla="*/ 280 w 262"/>
                <a:gd name="T3" fmla="*/ 444 h 414"/>
                <a:gd name="T4" fmla="*/ 0 60000 65536"/>
                <a:gd name="T5" fmla="*/ 0 60000 65536"/>
                <a:gd name="T6" fmla="*/ 0 w 262"/>
                <a:gd name="T7" fmla="*/ 0 h 414"/>
                <a:gd name="T8" fmla="*/ 262 w 262"/>
                <a:gd name="T9" fmla="*/ 414 h 414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62" h="414">
                  <a:moveTo>
                    <a:pt x="0" y="0"/>
                  </a:moveTo>
                  <a:lnTo>
                    <a:pt x="262" y="414"/>
                  </a:lnTo>
                </a:path>
              </a:pathLst>
            </a:cu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7248" name="Freeform 133"/>
            <p:cNvSpPr>
              <a:spLocks noChangeAspect="1"/>
            </p:cNvSpPr>
            <p:nvPr/>
          </p:nvSpPr>
          <p:spPr bwMode="auto">
            <a:xfrm>
              <a:off x="1113" y="2079"/>
              <a:ext cx="293" cy="463"/>
            </a:xfrm>
            <a:custGeom>
              <a:avLst/>
              <a:gdLst>
                <a:gd name="T0" fmla="*/ 0 w 262"/>
                <a:gd name="T1" fmla="*/ 0 h 414"/>
                <a:gd name="T2" fmla="*/ 367 w 262"/>
                <a:gd name="T3" fmla="*/ 579 h 414"/>
                <a:gd name="T4" fmla="*/ 0 60000 65536"/>
                <a:gd name="T5" fmla="*/ 0 60000 65536"/>
                <a:gd name="T6" fmla="*/ 0 w 262"/>
                <a:gd name="T7" fmla="*/ 0 h 414"/>
                <a:gd name="T8" fmla="*/ 262 w 262"/>
                <a:gd name="T9" fmla="*/ 414 h 414"/>
              </a:gdLst>
              <a:ahLst/>
              <a:cxnLst>
                <a:cxn ang="T4">
                  <a:pos x="T0" y="T1"/>
                </a:cxn>
                <a:cxn ang="T5">
                  <a:pos x="T2" y="T3"/>
                </a:cxn>
              </a:cxnLst>
              <a:rect l="T6" t="T7" r="T8" b="T9"/>
              <a:pathLst>
                <a:path w="262" h="414">
                  <a:moveTo>
                    <a:pt x="0" y="0"/>
                  </a:moveTo>
                  <a:lnTo>
                    <a:pt x="262" y="414"/>
                  </a:lnTo>
                </a:path>
              </a:pathLst>
            </a:cu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7194" name="Text Box 135"/>
          <p:cNvSpPr txBox="1">
            <a:spLocks noChangeArrowheads="1"/>
          </p:cNvSpPr>
          <p:nvPr/>
        </p:nvSpPr>
        <p:spPr bwMode="auto">
          <a:xfrm>
            <a:off x="390525" y="5684838"/>
            <a:ext cx="8753475" cy="1173162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Фронтальная проекция плоскости </a:t>
            </a:r>
            <a:r>
              <a:rPr lang="ru-RU" sz="2000" b="1" i="1">
                <a:solidFill>
                  <a:srgbClr val="800080"/>
                </a:solidFill>
                <a:sym typeface="Symbol" pitchFamily="18" charset="2"/>
              </a:rPr>
              <a:t></a:t>
            </a:r>
            <a:r>
              <a:rPr lang="ru-RU" b="1">
                <a:solidFill>
                  <a:srgbClr val="800080"/>
                </a:solidFill>
              </a:rPr>
              <a:t> вырождается в прямую (след). Н</a:t>
            </a:r>
            <a:r>
              <a:rPr lang="ru-RU" b="1">
                <a:solidFill>
                  <a:srgbClr val="800080"/>
                </a:solidFill>
                <a:sym typeface="Symbol" pitchFamily="18" charset="2"/>
              </a:rPr>
              <a:t>а</a:t>
            </a:r>
            <a:r>
              <a:rPr lang="ru-RU" b="1">
                <a:solidFill>
                  <a:srgbClr val="800080"/>
                </a:solidFill>
              </a:rPr>
              <a:t>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2</a:t>
            </a:r>
            <a:r>
              <a:rPr lang="ru-RU">
                <a:latin typeface="Symbol type B" pitchFamily="18" charset="2"/>
              </a:rPr>
              <a:t> </a:t>
            </a:r>
            <a:r>
              <a:rPr lang="ru-RU" b="1">
                <a:solidFill>
                  <a:srgbClr val="800080"/>
                </a:solidFill>
              </a:rPr>
              <a:t> проекции трех произвольных точек плоскости лежат на фронтальном следе плоскости </a:t>
            </a:r>
            <a:r>
              <a:rPr lang="ru-RU" sz="2000" b="1" i="1">
                <a:solidFill>
                  <a:srgbClr val="800080"/>
                </a:solidFill>
                <a:latin typeface="Symbol type B" pitchFamily="18" charset="2"/>
                <a:sym typeface="Symbol" pitchFamily="18" charset="2"/>
              </a:rPr>
              <a:t>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2 </a:t>
            </a:r>
            <a:r>
              <a:rPr lang="ru-RU" b="1">
                <a:solidFill>
                  <a:srgbClr val="800080"/>
                </a:solidFill>
              </a:rPr>
              <a:t>. Углы наклона данной плоскости </a:t>
            </a:r>
            <a:r>
              <a:rPr lang="ru-RU" sz="2000" b="1" i="1">
                <a:solidFill>
                  <a:srgbClr val="800080"/>
                </a:solidFill>
                <a:latin typeface="Symbol type B" pitchFamily="18" charset="2"/>
                <a:sym typeface="Symbol" pitchFamily="18" charset="2"/>
              </a:rPr>
              <a:t></a:t>
            </a:r>
            <a:r>
              <a:rPr lang="ru-RU" sz="2000">
                <a:latin typeface="Symbol type B" pitchFamily="18" charset="2"/>
                <a:sym typeface="Symbol" pitchFamily="18" charset="2"/>
              </a:rPr>
              <a:t>  </a:t>
            </a:r>
            <a:r>
              <a:rPr lang="ru-RU" b="1">
                <a:solidFill>
                  <a:srgbClr val="800080"/>
                </a:solidFill>
              </a:rPr>
              <a:t>к горизонталь-ной (</a:t>
            </a:r>
            <a:r>
              <a:rPr lang="ru-RU" b="1" i="1">
                <a:solidFill>
                  <a:srgbClr val="800080"/>
                </a:solidFill>
                <a:latin typeface="Symbol type B" pitchFamily="18" charset="2"/>
                <a:sym typeface="Symbol" pitchFamily="18" charset="2"/>
              </a:rPr>
              <a:t></a:t>
            </a:r>
            <a:r>
              <a:rPr lang="ru-RU" b="1">
                <a:solidFill>
                  <a:srgbClr val="800080"/>
                </a:solidFill>
              </a:rPr>
              <a:t>) и профильной (</a:t>
            </a:r>
            <a:r>
              <a:rPr lang="ru-RU" b="1" i="1">
                <a:solidFill>
                  <a:srgbClr val="800080"/>
                </a:solidFill>
                <a:sym typeface="Symbol" pitchFamily="18" charset="2"/>
              </a:rPr>
              <a:t></a:t>
            </a:r>
            <a:r>
              <a:rPr lang="ru-RU" b="1">
                <a:solidFill>
                  <a:srgbClr val="800080"/>
                </a:solidFill>
                <a:sym typeface="Symbol" pitchFamily="18" charset="2"/>
              </a:rPr>
              <a:t>) </a:t>
            </a:r>
            <a:r>
              <a:rPr lang="ru-RU" b="1">
                <a:solidFill>
                  <a:srgbClr val="800080"/>
                </a:solidFill>
              </a:rPr>
              <a:t>плоскостям проекций на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2</a:t>
            </a:r>
            <a:r>
              <a:rPr lang="ru-RU" sz="2000" baseline="-20000">
                <a:latin typeface="GOST type B" pitchFamily="34" charset="0"/>
              </a:rPr>
              <a:t> </a:t>
            </a:r>
            <a:r>
              <a:rPr lang="ru-RU" b="1">
                <a:solidFill>
                  <a:srgbClr val="800080"/>
                </a:solidFill>
                <a:sym typeface="Symbol" pitchFamily="18" charset="2"/>
              </a:rPr>
              <a:t>не искажаются</a:t>
            </a:r>
            <a:r>
              <a:rPr lang="ru-RU"/>
              <a:t> </a:t>
            </a:r>
          </a:p>
        </p:txBody>
      </p:sp>
      <p:grpSp>
        <p:nvGrpSpPr>
          <p:cNvPr id="16" name="Group 173"/>
          <p:cNvGrpSpPr>
            <a:grpSpLocks/>
          </p:cNvGrpSpPr>
          <p:nvPr/>
        </p:nvGrpSpPr>
        <p:grpSpPr bwMode="auto">
          <a:xfrm>
            <a:off x="5122863" y="1398588"/>
            <a:ext cx="2655887" cy="3494087"/>
            <a:chOff x="3227" y="881"/>
            <a:chExt cx="1673" cy="2201"/>
          </a:xfrm>
        </p:grpSpPr>
        <p:grpSp>
          <p:nvGrpSpPr>
            <p:cNvPr id="7227" name="Group 112"/>
            <p:cNvGrpSpPr>
              <a:grpSpLocks/>
            </p:cNvGrpSpPr>
            <p:nvPr/>
          </p:nvGrpSpPr>
          <p:grpSpPr bwMode="auto">
            <a:xfrm>
              <a:off x="3227" y="881"/>
              <a:ext cx="1673" cy="2201"/>
              <a:chOff x="3227" y="881"/>
              <a:chExt cx="1673" cy="2201"/>
            </a:xfrm>
          </p:grpSpPr>
          <p:sp>
            <p:nvSpPr>
              <p:cNvPr id="7231" name="Line 4"/>
              <p:cNvSpPr>
                <a:spLocks noChangeShapeType="1"/>
              </p:cNvSpPr>
              <p:nvPr/>
            </p:nvSpPr>
            <p:spPr bwMode="auto">
              <a:xfrm flipV="1">
                <a:off x="3747" y="1200"/>
                <a:ext cx="1123" cy="745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7232" name="Group 13"/>
              <p:cNvGrpSpPr>
                <a:grpSpLocks/>
              </p:cNvGrpSpPr>
              <p:nvPr/>
            </p:nvGrpSpPr>
            <p:grpSpPr bwMode="auto">
              <a:xfrm>
                <a:off x="4573" y="881"/>
                <a:ext cx="327" cy="371"/>
                <a:chOff x="4766" y="2225"/>
                <a:chExt cx="327" cy="371"/>
              </a:xfrm>
            </p:grpSpPr>
            <p:sp>
              <p:nvSpPr>
                <p:cNvPr id="7243" name="Rectangle 14"/>
                <p:cNvSpPr>
                  <a:spLocks noChangeArrowheads="1"/>
                </p:cNvSpPr>
                <p:nvPr/>
              </p:nvSpPr>
              <p:spPr bwMode="auto">
                <a:xfrm>
                  <a:off x="4766" y="2225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7244" name="Text Box 15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901" y="2365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7233" name="Group 111"/>
              <p:cNvGrpSpPr>
                <a:grpSpLocks/>
              </p:cNvGrpSpPr>
              <p:nvPr/>
            </p:nvGrpSpPr>
            <p:grpSpPr bwMode="auto">
              <a:xfrm>
                <a:off x="3227" y="1872"/>
                <a:ext cx="1586" cy="1210"/>
                <a:chOff x="3227" y="1872"/>
                <a:chExt cx="1586" cy="1210"/>
              </a:xfrm>
            </p:grpSpPr>
            <p:sp>
              <p:nvSpPr>
                <p:cNvPr id="7234" name="Line 10"/>
                <p:cNvSpPr>
                  <a:spLocks noChangeShapeType="1"/>
                </p:cNvSpPr>
                <p:nvPr/>
              </p:nvSpPr>
              <p:spPr bwMode="auto">
                <a:xfrm flipH="1" flipV="1">
                  <a:off x="3335" y="1944"/>
                  <a:ext cx="1478" cy="0"/>
                </a:xfrm>
                <a:prstGeom prst="line">
                  <a:avLst/>
                </a:prstGeom>
                <a:noFill/>
                <a:ln w="19050">
                  <a:solidFill>
                    <a:srgbClr val="000000"/>
                  </a:solidFill>
                  <a:round/>
                  <a:headEnd/>
                  <a:tailEnd type="triangle" w="sm" len="lg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7235" name="Text Box 11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3227" y="1872"/>
                  <a:ext cx="208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b="1" i="1">
                      <a:latin typeface="GOST type B" pitchFamily="34" charset="0"/>
                    </a:rPr>
                    <a:t>x</a:t>
                  </a:r>
                  <a:endParaRPr lang="ru-RU" i="1">
                    <a:latin typeface="GOST type B" pitchFamily="34" charset="0"/>
                  </a:endParaRPr>
                </a:p>
              </p:txBody>
            </p:sp>
            <p:sp>
              <p:nvSpPr>
                <p:cNvPr id="7236" name="Line 12"/>
                <p:cNvSpPr>
                  <a:spLocks noChangeShapeType="1"/>
                </p:cNvSpPr>
                <p:nvPr/>
              </p:nvSpPr>
              <p:spPr bwMode="auto">
                <a:xfrm flipH="1">
                  <a:off x="3745" y="1950"/>
                  <a:ext cx="2" cy="1064"/>
                </a:xfrm>
                <a:prstGeom prst="line">
                  <a:avLst/>
                </a:prstGeom>
                <a:noFill/>
                <a:ln w="31750">
                  <a:solidFill>
                    <a:srgbClr val="C425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grpSp>
              <p:nvGrpSpPr>
                <p:cNvPr id="7237" name="Group 16"/>
                <p:cNvGrpSpPr>
                  <a:grpSpLocks/>
                </p:cNvGrpSpPr>
                <p:nvPr/>
              </p:nvGrpSpPr>
              <p:grpSpPr bwMode="auto">
                <a:xfrm>
                  <a:off x="3396" y="2739"/>
                  <a:ext cx="347" cy="343"/>
                  <a:chOff x="4287" y="1544"/>
                  <a:chExt cx="347" cy="343"/>
                </a:xfrm>
              </p:grpSpPr>
              <p:sp>
                <p:nvSpPr>
                  <p:cNvPr id="7241" name="Rectangle 17"/>
                  <p:cNvSpPr>
                    <a:spLocks noChangeArrowheads="1"/>
                  </p:cNvSpPr>
                  <p:nvPr/>
                </p:nvSpPr>
                <p:spPr bwMode="auto">
                  <a:xfrm>
                    <a:off x="4287" y="1544"/>
                    <a:ext cx="249" cy="327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wrap="none" anchor="ctr">
                    <a:spAutoFit/>
                  </a:bodyPr>
                  <a:lstStyle/>
                  <a:p>
                    <a:r>
                      <a:rPr lang="ru-RU" sz="2800" b="1" i="1">
                        <a:solidFill>
                          <a:srgbClr val="C42500"/>
                        </a:solidFill>
                        <a:latin typeface="GOST type B" pitchFamily="34" charset="0"/>
                        <a:sym typeface="Symbol" pitchFamily="18" charset="2"/>
                      </a:rPr>
                      <a:t></a:t>
                    </a:r>
                  </a:p>
                </p:txBody>
              </p:sp>
              <p:sp>
                <p:nvSpPr>
                  <p:cNvPr id="7242" name="Text Box 18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442" y="1656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7238" name="Oval 19"/>
                <p:cNvSpPr>
                  <a:spLocks noChangeAspect="1" noChangeArrowheads="1"/>
                </p:cNvSpPr>
                <p:nvPr/>
              </p:nvSpPr>
              <p:spPr bwMode="auto">
                <a:xfrm flipV="1">
                  <a:off x="3731" y="1929"/>
                  <a:ext cx="34" cy="34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7239" name="Arc 20"/>
                <p:cNvSpPr>
                  <a:spLocks/>
                </p:cNvSpPr>
                <p:nvPr/>
              </p:nvSpPr>
              <p:spPr bwMode="auto">
                <a:xfrm rot="5400000" flipV="1">
                  <a:off x="3584" y="1948"/>
                  <a:ext cx="151" cy="157"/>
                </a:xfrm>
                <a:custGeom>
                  <a:avLst/>
                  <a:gdLst>
                    <a:gd name="T0" fmla="*/ 0 w 21600"/>
                    <a:gd name="T1" fmla="*/ 0 h 21600"/>
                    <a:gd name="T2" fmla="*/ 0 w 21600"/>
                    <a:gd name="T3" fmla="*/ 0 h 21600"/>
                    <a:gd name="T4" fmla="*/ 0 w 21600"/>
                    <a:gd name="T5" fmla="*/ 0 h 21600"/>
                    <a:gd name="T6" fmla="*/ 0 60000 65536"/>
                    <a:gd name="T7" fmla="*/ 0 60000 65536"/>
                    <a:gd name="T8" fmla="*/ 0 60000 65536"/>
                    <a:gd name="T9" fmla="*/ 0 w 21600"/>
                    <a:gd name="T10" fmla="*/ 0 h 21600"/>
                    <a:gd name="T11" fmla="*/ 21600 w 21600"/>
                    <a:gd name="T12" fmla="*/ 21600 h 21600"/>
                  </a:gdLst>
                  <a:ahLst/>
                  <a:cxnLst>
                    <a:cxn ang="T6">
                      <a:pos x="T0" y="T1"/>
                    </a:cxn>
                    <a:cxn ang="T7">
                      <a:pos x="T2" y="T3"/>
                    </a:cxn>
                    <a:cxn ang="T8">
                      <a:pos x="T4" y="T5"/>
                    </a:cxn>
                  </a:cxnLst>
                  <a:rect l="T9" t="T10" r="T11" b="T12"/>
                  <a:pathLst>
                    <a:path w="21600" h="21600" fill="none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</a:path>
                    <a:path w="21600" h="21600" stroke="0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  <a:lnTo>
                        <a:pt x="0" y="21600"/>
                      </a:lnTo>
                      <a:close/>
                    </a:path>
                  </a:pathLst>
                </a:custGeom>
                <a:noFill/>
                <a:ln w="12700">
                  <a:solidFill>
                    <a:srgbClr val="000000"/>
                  </a:solidFill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7240" name="Oval 21"/>
                <p:cNvSpPr>
                  <a:spLocks noChangeAspect="1" noChangeArrowheads="1"/>
                </p:cNvSpPr>
                <p:nvPr/>
              </p:nvSpPr>
              <p:spPr bwMode="auto">
                <a:xfrm rot="5400000" flipV="1">
                  <a:off x="3662" y="1988"/>
                  <a:ext cx="25" cy="25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</p:grpSp>
        </p:grpSp>
        <p:grpSp>
          <p:nvGrpSpPr>
            <p:cNvPr id="7228" name="Group 170"/>
            <p:cNvGrpSpPr>
              <a:grpSpLocks/>
            </p:cNvGrpSpPr>
            <p:nvPr/>
          </p:nvGrpSpPr>
          <p:grpSpPr bwMode="auto">
            <a:xfrm>
              <a:off x="3377" y="1623"/>
              <a:ext cx="347" cy="343"/>
              <a:chOff x="4287" y="1544"/>
              <a:chExt cx="347" cy="343"/>
            </a:xfrm>
          </p:grpSpPr>
          <p:sp>
            <p:nvSpPr>
              <p:cNvPr id="7229" name="Rectangle 171"/>
              <p:cNvSpPr>
                <a:spLocks noChangeArrowheads="1"/>
              </p:cNvSpPr>
              <p:nvPr/>
            </p:nvSpPr>
            <p:spPr bwMode="auto">
              <a:xfrm>
                <a:off x="4287" y="1544"/>
                <a:ext cx="249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ru-RU" sz="2800" b="1" i="1">
                    <a:solidFill>
                      <a:srgbClr val="C42500"/>
                    </a:solidFill>
                    <a:latin typeface="GOST type B" pitchFamily="34" charset="0"/>
                    <a:sym typeface="Symbol" pitchFamily="18" charset="2"/>
                  </a:rPr>
                  <a:t></a:t>
                </a:r>
              </a:p>
            </p:txBody>
          </p:sp>
          <p:sp>
            <p:nvSpPr>
              <p:cNvPr id="7230" name="Text Box 172"/>
              <p:cNvSpPr txBox="1">
                <a:spLocks noChangeAspect="1" noChangeArrowheads="1"/>
              </p:cNvSpPr>
              <p:nvPr/>
            </p:nvSpPr>
            <p:spPr bwMode="auto">
              <a:xfrm>
                <a:off x="4442" y="1656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х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</p:grpSp>
      <p:grpSp>
        <p:nvGrpSpPr>
          <p:cNvPr id="22" name="Group 115"/>
          <p:cNvGrpSpPr>
            <a:grpSpLocks/>
          </p:cNvGrpSpPr>
          <p:nvPr/>
        </p:nvGrpSpPr>
        <p:grpSpPr bwMode="auto">
          <a:xfrm>
            <a:off x="5767388" y="1706563"/>
            <a:ext cx="1993900" cy="2749550"/>
            <a:chOff x="3633" y="1075"/>
            <a:chExt cx="1256" cy="1732"/>
          </a:xfrm>
        </p:grpSpPr>
        <p:grpSp>
          <p:nvGrpSpPr>
            <p:cNvPr id="7197" name="Group 114"/>
            <p:cNvGrpSpPr>
              <a:grpSpLocks/>
            </p:cNvGrpSpPr>
            <p:nvPr/>
          </p:nvGrpSpPr>
          <p:grpSpPr bwMode="auto">
            <a:xfrm>
              <a:off x="3633" y="1075"/>
              <a:ext cx="1000" cy="803"/>
              <a:chOff x="3633" y="1075"/>
              <a:chExt cx="1000" cy="803"/>
            </a:xfrm>
          </p:grpSpPr>
          <p:grpSp>
            <p:nvGrpSpPr>
              <p:cNvPr id="7215" name="Group 75"/>
              <p:cNvGrpSpPr>
                <a:grpSpLocks/>
              </p:cNvGrpSpPr>
              <p:nvPr/>
            </p:nvGrpSpPr>
            <p:grpSpPr bwMode="auto">
              <a:xfrm>
                <a:off x="4276" y="1075"/>
                <a:ext cx="323" cy="381"/>
                <a:chOff x="4606" y="1594"/>
                <a:chExt cx="323" cy="381"/>
              </a:xfrm>
            </p:grpSpPr>
            <p:sp>
              <p:nvSpPr>
                <p:cNvPr id="7225" name="Text Box 7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606" y="1594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C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7226" name="Text Box 77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737" y="1744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7216" name="Group 78"/>
              <p:cNvGrpSpPr>
                <a:grpSpLocks/>
              </p:cNvGrpSpPr>
              <p:nvPr/>
            </p:nvGrpSpPr>
            <p:grpSpPr bwMode="auto">
              <a:xfrm>
                <a:off x="3633" y="1430"/>
                <a:ext cx="352" cy="400"/>
                <a:chOff x="1200" y="1488"/>
                <a:chExt cx="352" cy="400"/>
              </a:xfrm>
            </p:grpSpPr>
            <p:sp>
              <p:nvSpPr>
                <p:cNvPr id="7223" name="Text Box 79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А</a:t>
                  </a:r>
                </a:p>
              </p:txBody>
            </p:sp>
            <p:sp>
              <p:nvSpPr>
                <p:cNvPr id="7224" name="Text Box 8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7217" name="Group 81"/>
              <p:cNvGrpSpPr>
                <a:grpSpLocks/>
              </p:cNvGrpSpPr>
              <p:nvPr/>
            </p:nvGrpSpPr>
            <p:grpSpPr bwMode="auto">
              <a:xfrm>
                <a:off x="3938" y="1214"/>
                <a:ext cx="352" cy="400"/>
                <a:chOff x="1200" y="1488"/>
                <a:chExt cx="352" cy="400"/>
              </a:xfrm>
            </p:grpSpPr>
            <p:sp>
              <p:nvSpPr>
                <p:cNvPr id="7221" name="Text Box 82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В</a:t>
                  </a:r>
                </a:p>
              </p:txBody>
            </p:sp>
            <p:sp>
              <p:nvSpPr>
                <p:cNvPr id="7222" name="Text Box 8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7218" name="Oval 95"/>
              <p:cNvSpPr>
                <a:spLocks noChangeAspect="1" noChangeArrowheads="1"/>
              </p:cNvSpPr>
              <p:nvPr/>
            </p:nvSpPr>
            <p:spPr bwMode="auto">
              <a:xfrm flipV="1">
                <a:off x="4247" y="1546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7219" name="Oval 98"/>
              <p:cNvSpPr>
                <a:spLocks noChangeAspect="1" noChangeArrowheads="1"/>
              </p:cNvSpPr>
              <p:nvPr/>
            </p:nvSpPr>
            <p:spPr bwMode="auto">
              <a:xfrm flipV="1">
                <a:off x="3856" y="1806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rot="10800000" wrap="none" anchor="ctr"/>
              <a:lstStyle/>
              <a:p>
                <a:pPr algn="ctr"/>
                <a:endParaRPr lang="ru-RU">
                  <a:solidFill>
                    <a:srgbClr val="C42500"/>
                  </a:solidFill>
                  <a:latin typeface="Symbol type B" pitchFamily="18" charset="2"/>
                </a:endParaRPr>
              </a:p>
            </p:txBody>
          </p:sp>
          <p:sp>
            <p:nvSpPr>
              <p:cNvPr id="7220" name="Oval 100"/>
              <p:cNvSpPr>
                <a:spLocks noChangeAspect="1" noChangeArrowheads="1"/>
              </p:cNvSpPr>
              <p:nvPr/>
            </p:nvSpPr>
            <p:spPr bwMode="auto">
              <a:xfrm flipV="1">
                <a:off x="4561" y="1344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grpSp>
          <p:nvGrpSpPr>
            <p:cNvPr id="7198" name="Group 113"/>
            <p:cNvGrpSpPr>
              <a:grpSpLocks/>
            </p:cNvGrpSpPr>
            <p:nvPr/>
          </p:nvGrpSpPr>
          <p:grpSpPr bwMode="auto">
            <a:xfrm>
              <a:off x="3723" y="1393"/>
              <a:ext cx="1166" cy="1414"/>
              <a:chOff x="3723" y="1393"/>
              <a:chExt cx="1166" cy="1414"/>
            </a:xfrm>
          </p:grpSpPr>
          <p:grpSp>
            <p:nvGrpSpPr>
              <p:cNvPr id="7199" name="Group 84"/>
              <p:cNvGrpSpPr>
                <a:grpSpLocks/>
              </p:cNvGrpSpPr>
              <p:nvPr/>
            </p:nvGrpSpPr>
            <p:grpSpPr bwMode="auto">
              <a:xfrm>
                <a:off x="4566" y="2016"/>
                <a:ext cx="323" cy="381"/>
                <a:chOff x="4606" y="1594"/>
                <a:chExt cx="323" cy="381"/>
              </a:xfrm>
            </p:grpSpPr>
            <p:sp>
              <p:nvSpPr>
                <p:cNvPr id="7213" name="Text Box 85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606" y="1594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C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7214" name="Text Box 8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737" y="1744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7200" name="Group 88"/>
              <p:cNvGrpSpPr>
                <a:grpSpLocks/>
              </p:cNvGrpSpPr>
              <p:nvPr/>
            </p:nvGrpSpPr>
            <p:grpSpPr bwMode="auto">
              <a:xfrm>
                <a:off x="3723" y="2379"/>
                <a:ext cx="352" cy="400"/>
                <a:chOff x="1200" y="1488"/>
                <a:chExt cx="352" cy="400"/>
              </a:xfrm>
            </p:grpSpPr>
            <p:sp>
              <p:nvSpPr>
                <p:cNvPr id="7211" name="Text Box 89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А</a:t>
                  </a:r>
                </a:p>
              </p:txBody>
            </p:sp>
            <p:sp>
              <p:nvSpPr>
                <p:cNvPr id="7212" name="Text Box 9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7201" name="Group 91"/>
              <p:cNvGrpSpPr>
                <a:grpSpLocks/>
              </p:cNvGrpSpPr>
              <p:nvPr/>
            </p:nvGrpSpPr>
            <p:grpSpPr bwMode="auto">
              <a:xfrm>
                <a:off x="4280" y="2407"/>
                <a:ext cx="352" cy="400"/>
                <a:chOff x="1200" y="1488"/>
                <a:chExt cx="352" cy="400"/>
              </a:xfrm>
            </p:grpSpPr>
            <p:sp>
              <p:nvSpPr>
                <p:cNvPr id="7209" name="Text Box 92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В</a:t>
                  </a:r>
                </a:p>
              </p:txBody>
            </p:sp>
            <p:sp>
              <p:nvSpPr>
                <p:cNvPr id="7210" name="Text Box 9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7202" name="Line 94"/>
              <p:cNvSpPr>
                <a:spLocks noChangeAspect="1" noChangeShapeType="1"/>
              </p:cNvSpPr>
              <p:nvPr/>
            </p:nvSpPr>
            <p:spPr bwMode="auto">
              <a:xfrm flipV="1">
                <a:off x="4284" y="1595"/>
                <a:ext cx="0" cy="919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7203" name="Freeform 96"/>
              <p:cNvSpPr>
                <a:spLocks/>
              </p:cNvSpPr>
              <p:nvPr/>
            </p:nvSpPr>
            <p:spPr bwMode="auto">
              <a:xfrm rot="20436311" flipV="1">
                <a:off x="3923" y="2248"/>
                <a:ext cx="737" cy="252"/>
              </a:xfrm>
              <a:custGeom>
                <a:avLst/>
                <a:gdLst>
                  <a:gd name="T0" fmla="*/ 0 w 956"/>
                  <a:gd name="T1" fmla="*/ 182 h 297"/>
                  <a:gd name="T2" fmla="*/ 438 w 956"/>
                  <a:gd name="T3" fmla="*/ 164 h 297"/>
                  <a:gd name="T4" fmla="*/ 187 w 956"/>
                  <a:gd name="T5" fmla="*/ 0 h 297"/>
                  <a:gd name="T6" fmla="*/ 0 w 956"/>
                  <a:gd name="T7" fmla="*/ 182 h 297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956"/>
                  <a:gd name="T13" fmla="*/ 0 h 297"/>
                  <a:gd name="T14" fmla="*/ 956 w 956"/>
                  <a:gd name="T15" fmla="*/ 297 h 297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956" h="297">
                    <a:moveTo>
                      <a:pt x="0" y="297"/>
                    </a:moveTo>
                    <a:lnTo>
                      <a:pt x="956" y="267"/>
                    </a:lnTo>
                    <a:lnTo>
                      <a:pt x="409" y="0"/>
                    </a:lnTo>
                    <a:lnTo>
                      <a:pt x="0" y="297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DEC4D7">
                      <a:alpha val="67998"/>
                    </a:srgbClr>
                  </a:gs>
                  <a:gs pos="100000">
                    <a:srgbClr val="C89CC3">
                      <a:alpha val="65999"/>
                    </a:srgbClr>
                  </a:gs>
                </a:gsLst>
                <a:path path="rect">
                  <a:fillToRect l="50000" t="50000" r="50000" b="50000"/>
                </a:path>
              </a:gradFill>
              <a:ln w="28575">
                <a:solidFill>
                  <a:srgbClr val="C425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7204" name="Line 97"/>
              <p:cNvSpPr>
                <a:spLocks noChangeAspect="1" noChangeShapeType="1"/>
              </p:cNvSpPr>
              <p:nvPr/>
            </p:nvSpPr>
            <p:spPr bwMode="auto">
              <a:xfrm flipV="1">
                <a:off x="3893" y="1855"/>
                <a:ext cx="0" cy="522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7205" name="Line 99"/>
              <p:cNvSpPr>
                <a:spLocks noChangeAspect="1" noChangeShapeType="1"/>
              </p:cNvSpPr>
              <p:nvPr/>
            </p:nvSpPr>
            <p:spPr bwMode="auto">
              <a:xfrm flipV="1">
                <a:off x="4598" y="1393"/>
                <a:ext cx="0" cy="762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7206" name="Oval 101"/>
              <p:cNvSpPr>
                <a:spLocks noChangeAspect="1" noChangeArrowheads="1"/>
              </p:cNvSpPr>
              <p:nvPr/>
            </p:nvSpPr>
            <p:spPr bwMode="auto">
              <a:xfrm flipV="1">
                <a:off x="4558" y="2131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7207" name="Oval 102"/>
              <p:cNvSpPr>
                <a:spLocks noChangeAspect="1" noChangeArrowheads="1"/>
              </p:cNvSpPr>
              <p:nvPr/>
            </p:nvSpPr>
            <p:spPr bwMode="auto">
              <a:xfrm flipV="1">
                <a:off x="4251" y="2474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7208" name="Oval 103"/>
              <p:cNvSpPr>
                <a:spLocks noChangeAspect="1" noChangeArrowheads="1"/>
              </p:cNvSpPr>
              <p:nvPr/>
            </p:nvSpPr>
            <p:spPr bwMode="auto">
              <a:xfrm flipV="1">
                <a:off x="3870" y="2340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4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Horizontal)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3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1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29" name="Rectangle 17"/>
          <p:cNvSpPr>
            <a:spLocks noGrp="1" noChangeArrowheads="1"/>
          </p:cNvSpPr>
          <p:nvPr>
            <p:ph type="title"/>
          </p:nvPr>
        </p:nvSpPr>
        <p:spPr>
          <a:xfrm>
            <a:off x="22225" y="28575"/>
            <a:ext cx="9121775" cy="742950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Профильно  проецирующая  плоскость (</a:t>
            </a: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  <a:sym typeface="Symbol" pitchFamily="18" charset="2"/>
              </a:rPr>
              <a:t></a:t>
            </a: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</a:t>
            </a:r>
            <a:r>
              <a:rPr lang="ru-RU" sz="2800" b="1" baseline="-20000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3</a:t>
            </a:r>
            <a:r>
              <a:rPr lang="ru-RU" sz="28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</a:t>
            </a:r>
          </a:p>
        </p:txBody>
      </p:sp>
      <p:sp>
        <p:nvSpPr>
          <p:cNvPr id="8195" name="Text Box 19"/>
          <p:cNvSpPr txBox="1">
            <a:spLocks noChangeArrowheads="1"/>
          </p:cNvSpPr>
          <p:nvPr/>
        </p:nvSpPr>
        <p:spPr bwMode="auto">
          <a:xfrm>
            <a:off x="4624388" y="857250"/>
            <a:ext cx="42005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/>
            <a:r>
              <a:rPr lang="ru-RU" sz="2400" b="1">
                <a:solidFill>
                  <a:srgbClr val="CC0099"/>
                </a:solidFill>
              </a:rPr>
              <a:t>Комплексный чертеж</a:t>
            </a:r>
          </a:p>
        </p:txBody>
      </p:sp>
      <p:sp>
        <p:nvSpPr>
          <p:cNvPr id="8196" name="Text Box 51"/>
          <p:cNvSpPr txBox="1">
            <a:spLocks noChangeAspect="1" noChangeArrowheads="1"/>
          </p:cNvSpPr>
          <p:nvPr/>
        </p:nvSpPr>
        <p:spPr bwMode="auto">
          <a:xfrm>
            <a:off x="3019425" y="1270000"/>
            <a:ext cx="41751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z</a:t>
            </a:r>
            <a:endParaRPr lang="ru-RU" i="1">
              <a:latin typeface="GOST type B" pitchFamily="34" charset="0"/>
            </a:endParaRPr>
          </a:p>
        </p:txBody>
      </p:sp>
      <p:grpSp>
        <p:nvGrpSpPr>
          <p:cNvPr id="8197" name="Group 104"/>
          <p:cNvGrpSpPr>
            <a:grpSpLocks/>
          </p:cNvGrpSpPr>
          <p:nvPr/>
        </p:nvGrpSpPr>
        <p:grpSpPr bwMode="auto">
          <a:xfrm>
            <a:off x="404813" y="1370013"/>
            <a:ext cx="3743325" cy="3929062"/>
            <a:chOff x="255" y="859"/>
            <a:chExt cx="2358" cy="2475"/>
          </a:xfrm>
        </p:grpSpPr>
        <p:grpSp>
          <p:nvGrpSpPr>
            <p:cNvPr id="8330" name="Group 101"/>
            <p:cNvGrpSpPr>
              <a:grpSpLocks/>
            </p:cNvGrpSpPr>
            <p:nvPr/>
          </p:nvGrpSpPr>
          <p:grpSpPr bwMode="auto">
            <a:xfrm>
              <a:off x="255" y="859"/>
              <a:ext cx="2275" cy="2225"/>
              <a:chOff x="255" y="859"/>
              <a:chExt cx="2275" cy="2225"/>
            </a:xfrm>
          </p:grpSpPr>
          <p:grpSp>
            <p:nvGrpSpPr>
              <p:cNvPr id="8333" name="Group 22"/>
              <p:cNvGrpSpPr>
                <a:grpSpLocks/>
              </p:cNvGrpSpPr>
              <p:nvPr/>
            </p:nvGrpSpPr>
            <p:grpSpPr bwMode="auto">
              <a:xfrm>
                <a:off x="255" y="965"/>
                <a:ext cx="2275" cy="2119"/>
                <a:chOff x="1895" y="940"/>
                <a:chExt cx="1846" cy="1675"/>
              </a:xfrm>
            </p:grpSpPr>
            <p:sp>
              <p:nvSpPr>
                <p:cNvPr id="8335" name="AutoShape 23"/>
                <p:cNvSpPr>
                  <a:spLocks noChangeArrowheads="1"/>
                </p:cNvSpPr>
                <p:nvPr/>
              </p:nvSpPr>
              <p:spPr bwMode="auto">
                <a:xfrm rot="5400000" flipH="1" flipV="1">
                  <a:off x="2684" y="1564"/>
                  <a:ext cx="1614" cy="487"/>
                </a:xfrm>
                <a:prstGeom prst="parallelogram">
                  <a:avLst>
                    <a:gd name="adj" fmla="val 152958"/>
                  </a:avLst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8336" name="Group 24"/>
                <p:cNvGrpSpPr>
                  <a:grpSpLocks/>
                </p:cNvGrpSpPr>
                <p:nvPr/>
              </p:nvGrpSpPr>
              <p:grpSpPr bwMode="auto">
                <a:xfrm>
                  <a:off x="1895" y="940"/>
                  <a:ext cx="1846" cy="1675"/>
                  <a:chOff x="1895" y="940"/>
                  <a:chExt cx="1846" cy="1675"/>
                </a:xfrm>
              </p:grpSpPr>
              <p:sp>
                <p:nvSpPr>
                  <p:cNvPr id="8337" name="Line 25"/>
                  <p:cNvSpPr>
                    <a:spLocks noChangeAspect="1" noChangeShapeType="1"/>
                  </p:cNvSpPr>
                  <p:nvPr/>
                </p:nvSpPr>
                <p:spPr bwMode="auto">
                  <a:xfrm flipH="1">
                    <a:off x="2025" y="1872"/>
                    <a:ext cx="118" cy="0"/>
                  </a:xfrm>
                  <a:prstGeom prst="line">
                    <a:avLst/>
                  </a:prstGeom>
                  <a:noFill/>
                  <a:ln w="9525">
                    <a:solidFill>
                      <a:schemeClr val="tx1"/>
                    </a:solidFill>
                    <a:round/>
                    <a:headEnd/>
                    <a:tailEnd type="triangle" w="sm" len="lg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grpSp>
                <p:nvGrpSpPr>
                  <p:cNvPr id="8338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1895" y="940"/>
                    <a:ext cx="1846" cy="1675"/>
                    <a:chOff x="1895" y="940"/>
                    <a:chExt cx="1846" cy="1675"/>
                  </a:xfrm>
                </p:grpSpPr>
                <p:sp>
                  <p:nvSpPr>
                    <p:cNvPr id="8339" name="Rectangle 27"/>
                    <p:cNvSpPr>
                      <a:spLocks noChangeAspect="1" noChangeArrowheads="1"/>
                    </p:cNvSpPr>
                    <p:nvPr/>
                  </p:nvSpPr>
                  <p:spPr bwMode="auto">
                    <a:xfrm>
                      <a:off x="2149" y="998"/>
                      <a:ext cx="1097" cy="885"/>
                    </a:xfrm>
                    <a:prstGeom prst="rect">
                      <a:avLst/>
                    </a:prstGeom>
                    <a:solidFill>
                      <a:srgbClr val="66FFFF"/>
                    </a:solidFill>
                    <a:ln w="952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pPr algn="ctr" eaLnBrk="0" hangingPunct="0"/>
                      <a:endParaRPr lang="ru-RU" sz="2400">
                        <a:latin typeface="GOST type B" pitchFamily="34" charset="0"/>
                      </a:endParaRPr>
                    </a:p>
                  </p:txBody>
                </p:sp>
                <p:sp>
                  <p:nvSpPr>
                    <p:cNvPr id="8340" name="AutoShape 28"/>
                    <p:cNvSpPr>
                      <a:spLocks noChangeAspect="1" noChangeArrowheads="1"/>
                    </p:cNvSpPr>
                    <p:nvPr/>
                  </p:nvSpPr>
                  <p:spPr bwMode="auto">
                    <a:xfrm flipH="1">
                      <a:off x="2142" y="1874"/>
                      <a:ext cx="1588" cy="741"/>
                    </a:xfrm>
                    <a:prstGeom prst="parallelogram">
                      <a:avLst>
                        <a:gd name="adj" fmla="val 65115"/>
                      </a:avLst>
                    </a:prstGeom>
                    <a:solidFill>
                      <a:srgbClr val="FFFF99"/>
                    </a:solidFill>
                    <a:ln w="952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endParaRPr lang="ru-RU"/>
                    </a:p>
                  </p:txBody>
                </p:sp>
                <p:grpSp>
                  <p:nvGrpSpPr>
                    <p:cNvPr id="8341" name="Group 29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548" y="2336"/>
                      <a:ext cx="327" cy="265"/>
                      <a:chOff x="2548" y="2336"/>
                      <a:chExt cx="327" cy="265"/>
                    </a:xfrm>
                  </p:grpSpPr>
                  <p:sp>
                    <p:nvSpPr>
                      <p:cNvPr id="8349" name="Text Box 30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-851333">
                        <a:off x="2548" y="2336"/>
                        <a:ext cx="231" cy="25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8350" name="Text Box 31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-851333">
                        <a:off x="2687" y="2433"/>
                        <a:ext cx="188" cy="16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>
                            <a:latin typeface="GOST type B" pitchFamily="34" charset="0"/>
                          </a:rPr>
                          <a:t>1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  <p:sp>
                  <p:nvSpPr>
                    <p:cNvPr id="8342" name="Text Box 32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1895" y="1625"/>
                      <a:ext cx="169" cy="228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sz="2400" b="1" i="1">
                          <a:latin typeface="GOST type B" pitchFamily="34" charset="0"/>
                        </a:rPr>
                        <a:t>x</a:t>
                      </a:r>
                      <a:endParaRPr lang="ru-RU" i="1">
                        <a:latin typeface="GOST type B" pitchFamily="34" charset="0"/>
                      </a:endParaRPr>
                    </a:p>
                  </p:txBody>
                </p:sp>
                <p:grpSp>
                  <p:nvGrpSpPr>
                    <p:cNvPr id="8343" name="Group 33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110" y="940"/>
                      <a:ext cx="314" cy="283"/>
                      <a:chOff x="2110" y="940"/>
                      <a:chExt cx="314" cy="283"/>
                    </a:xfrm>
                  </p:grpSpPr>
                  <p:sp>
                    <p:nvSpPr>
                      <p:cNvPr id="8347" name="Text Box 34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>
                        <a:off x="2110" y="940"/>
                        <a:ext cx="233" cy="25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 i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8348" name="Text Box 35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>
                        <a:off x="2230" y="1055"/>
                        <a:ext cx="194" cy="16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 i="1">
                            <a:latin typeface="GOST type B" pitchFamily="34" charset="0"/>
                          </a:rPr>
                          <a:t>2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  <p:grpSp>
                  <p:nvGrpSpPr>
                    <p:cNvPr id="8344" name="Group 36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496" y="1557"/>
                      <a:ext cx="245" cy="329"/>
                      <a:chOff x="3532" y="1586"/>
                      <a:chExt cx="245" cy="329"/>
                    </a:xfrm>
                  </p:grpSpPr>
                  <p:sp>
                    <p:nvSpPr>
                      <p:cNvPr id="8345" name="Text Box 37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1961357">
                        <a:off x="3532" y="1586"/>
                        <a:ext cx="210" cy="25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8346" name="Text Box 38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1961357">
                        <a:off x="3603" y="1748"/>
                        <a:ext cx="174" cy="16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>
                            <a:latin typeface="GOST type B" pitchFamily="34" charset="0"/>
                          </a:rPr>
                          <a:t>3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</p:grpSp>
            </p:grpSp>
          </p:grpSp>
          <p:sp>
            <p:nvSpPr>
              <p:cNvPr id="8334" name="Line 50"/>
              <p:cNvSpPr>
                <a:spLocks noChangeAspect="1" noChangeShapeType="1"/>
              </p:cNvSpPr>
              <p:nvPr/>
            </p:nvSpPr>
            <p:spPr bwMode="auto">
              <a:xfrm rot="5400000" flipH="1">
                <a:off x="1828" y="952"/>
                <a:ext cx="186" cy="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8331" name="Text Box 48"/>
            <p:cNvSpPr txBox="1">
              <a:spLocks noChangeAspect="1" noChangeArrowheads="1"/>
            </p:cNvSpPr>
            <p:nvPr/>
          </p:nvSpPr>
          <p:spPr bwMode="auto">
            <a:xfrm>
              <a:off x="2369" y="3046"/>
              <a:ext cx="244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latin typeface="GOST type B" pitchFamily="34" charset="0"/>
                </a:rPr>
                <a:t>y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8332" name="Line 49"/>
            <p:cNvSpPr>
              <a:spLocks noChangeAspect="1" noChangeShapeType="1"/>
            </p:cNvSpPr>
            <p:nvPr/>
          </p:nvSpPr>
          <p:spPr bwMode="auto">
            <a:xfrm rot="14178596" flipH="1">
              <a:off x="2460" y="3141"/>
              <a:ext cx="196" cy="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8198" name="Group 42"/>
          <p:cNvGrpSpPr>
            <a:grpSpLocks/>
          </p:cNvGrpSpPr>
          <p:nvPr/>
        </p:nvGrpSpPr>
        <p:grpSpPr bwMode="auto">
          <a:xfrm>
            <a:off x="2981325" y="2241550"/>
            <a:ext cx="649288" cy="530225"/>
            <a:chOff x="4287" y="1568"/>
            <a:chExt cx="347" cy="286"/>
          </a:xfrm>
        </p:grpSpPr>
        <p:sp>
          <p:nvSpPr>
            <p:cNvPr id="8328" name="Rectangle 43"/>
            <p:cNvSpPr>
              <a:spLocks noChangeArrowheads="1"/>
            </p:cNvSpPr>
            <p:nvPr/>
          </p:nvSpPr>
          <p:spPr bwMode="auto">
            <a:xfrm>
              <a:off x="4287" y="1568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8329" name="Text Box 44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z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8199" name="Group 45"/>
          <p:cNvGrpSpPr>
            <a:grpSpLocks/>
          </p:cNvGrpSpPr>
          <p:nvPr/>
        </p:nvGrpSpPr>
        <p:grpSpPr bwMode="auto">
          <a:xfrm>
            <a:off x="3341688" y="3362325"/>
            <a:ext cx="603250" cy="531813"/>
            <a:chOff x="2211" y="2061"/>
            <a:chExt cx="380" cy="335"/>
          </a:xfrm>
        </p:grpSpPr>
        <p:sp>
          <p:nvSpPr>
            <p:cNvPr id="8326" name="Rectangle 46"/>
            <p:cNvSpPr>
              <a:spLocks noChangeArrowheads="1"/>
            </p:cNvSpPr>
            <p:nvPr/>
          </p:nvSpPr>
          <p:spPr bwMode="auto">
            <a:xfrm>
              <a:off x="2211" y="2061"/>
              <a:ext cx="249" cy="32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8327" name="Text Box 47"/>
            <p:cNvSpPr txBox="1">
              <a:spLocks noChangeAspect="1" noChangeArrowheads="1"/>
            </p:cNvSpPr>
            <p:nvPr/>
          </p:nvSpPr>
          <p:spPr bwMode="auto">
            <a:xfrm>
              <a:off x="2365" y="2165"/>
              <a:ext cx="226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3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8200" name="Group 55"/>
          <p:cNvGrpSpPr>
            <a:grpSpLocks/>
          </p:cNvGrpSpPr>
          <p:nvPr/>
        </p:nvGrpSpPr>
        <p:grpSpPr bwMode="auto">
          <a:xfrm>
            <a:off x="2097088" y="4051300"/>
            <a:ext cx="612775" cy="584200"/>
            <a:chOff x="4766" y="2248"/>
            <a:chExt cx="327" cy="315"/>
          </a:xfrm>
        </p:grpSpPr>
        <p:sp>
          <p:nvSpPr>
            <p:cNvPr id="8324" name="Rectangle 56"/>
            <p:cNvSpPr>
              <a:spLocks noChangeArrowheads="1"/>
            </p:cNvSpPr>
            <p:nvPr/>
          </p:nvSpPr>
          <p:spPr bwMode="auto">
            <a:xfrm>
              <a:off x="4766" y="2248"/>
              <a:ext cx="211" cy="28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8325" name="Text Box 57"/>
            <p:cNvSpPr txBox="1">
              <a:spLocks noChangeAspect="1" noChangeArrowheads="1"/>
            </p:cNvSpPr>
            <p:nvPr/>
          </p:nvSpPr>
          <p:spPr bwMode="auto">
            <a:xfrm>
              <a:off x="4901" y="2365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8201" name="Group 105"/>
          <p:cNvGrpSpPr>
            <a:grpSpLocks/>
          </p:cNvGrpSpPr>
          <p:nvPr/>
        </p:nvGrpSpPr>
        <p:grpSpPr bwMode="auto">
          <a:xfrm>
            <a:off x="3121025" y="4040188"/>
            <a:ext cx="665163" cy="517525"/>
            <a:chOff x="2753" y="2754"/>
            <a:chExt cx="419" cy="326"/>
          </a:xfrm>
        </p:grpSpPr>
        <p:sp>
          <p:nvSpPr>
            <p:cNvPr id="8322" name="Rectangle 59"/>
            <p:cNvSpPr>
              <a:spLocks noChangeArrowheads="1"/>
            </p:cNvSpPr>
            <p:nvPr/>
          </p:nvSpPr>
          <p:spPr bwMode="auto">
            <a:xfrm>
              <a:off x="2753" y="2754"/>
              <a:ext cx="296" cy="32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8323" name="Text Box 60"/>
            <p:cNvSpPr txBox="1">
              <a:spLocks noChangeAspect="1" noChangeArrowheads="1"/>
            </p:cNvSpPr>
            <p:nvPr/>
          </p:nvSpPr>
          <p:spPr bwMode="auto">
            <a:xfrm>
              <a:off x="2903" y="2844"/>
              <a:ext cx="269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y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8202" name="Group 39"/>
          <p:cNvGrpSpPr>
            <a:grpSpLocks/>
          </p:cNvGrpSpPr>
          <p:nvPr/>
        </p:nvGrpSpPr>
        <p:grpSpPr bwMode="auto">
          <a:xfrm>
            <a:off x="1306513" y="2198688"/>
            <a:ext cx="649287" cy="531812"/>
            <a:chOff x="4287" y="1567"/>
            <a:chExt cx="347" cy="287"/>
          </a:xfrm>
        </p:grpSpPr>
        <p:sp>
          <p:nvSpPr>
            <p:cNvPr id="8320" name="Rectangle 40"/>
            <p:cNvSpPr>
              <a:spLocks noChangeArrowheads="1"/>
            </p:cNvSpPr>
            <p:nvPr/>
          </p:nvSpPr>
          <p:spPr bwMode="auto">
            <a:xfrm>
              <a:off x="4287" y="1567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8321" name="Text Box 41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5" name="Group 191"/>
          <p:cNvGrpSpPr>
            <a:grpSpLocks/>
          </p:cNvGrpSpPr>
          <p:nvPr/>
        </p:nvGrpSpPr>
        <p:grpSpPr bwMode="auto">
          <a:xfrm>
            <a:off x="7196138" y="2374900"/>
            <a:ext cx="998537" cy="1290638"/>
            <a:chOff x="4533" y="1496"/>
            <a:chExt cx="629" cy="813"/>
          </a:xfrm>
        </p:grpSpPr>
        <p:sp>
          <p:nvSpPr>
            <p:cNvPr id="8316" name="Arc 65"/>
            <p:cNvSpPr>
              <a:spLocks/>
            </p:cNvSpPr>
            <p:nvPr/>
          </p:nvSpPr>
          <p:spPr bwMode="auto">
            <a:xfrm rot="7220641" flipV="1">
              <a:off x="5061" y="2208"/>
              <a:ext cx="139" cy="63"/>
            </a:xfrm>
            <a:custGeom>
              <a:avLst/>
              <a:gdLst>
                <a:gd name="T0" fmla="*/ 0 w 26754"/>
                <a:gd name="T1" fmla="*/ 0 h 21600"/>
                <a:gd name="T2" fmla="*/ 0 w 26754"/>
                <a:gd name="T3" fmla="*/ 0 h 21600"/>
                <a:gd name="T4" fmla="*/ 0 w 26754"/>
                <a:gd name="T5" fmla="*/ 0 h 21600"/>
                <a:gd name="T6" fmla="*/ 0 60000 65536"/>
                <a:gd name="T7" fmla="*/ 0 60000 65536"/>
                <a:gd name="T8" fmla="*/ 0 60000 65536"/>
                <a:gd name="T9" fmla="*/ 0 w 26754"/>
                <a:gd name="T10" fmla="*/ 0 h 21600"/>
                <a:gd name="T11" fmla="*/ 26754 w 26754"/>
                <a:gd name="T12" fmla="*/ 21600 h 21600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6754" h="21600" fill="none" extrusionOk="0">
                  <a:moveTo>
                    <a:pt x="0" y="3317"/>
                  </a:moveTo>
                  <a:cubicBezTo>
                    <a:pt x="3444" y="1149"/>
                    <a:pt x="7432" y="-1"/>
                    <a:pt x="11502" y="0"/>
                  </a:cubicBezTo>
                  <a:cubicBezTo>
                    <a:pt x="17220" y="0"/>
                    <a:pt x="22704" y="2267"/>
                    <a:pt x="26753" y="6305"/>
                  </a:cubicBezTo>
                </a:path>
                <a:path w="26754" h="21600" stroke="0" extrusionOk="0">
                  <a:moveTo>
                    <a:pt x="0" y="3317"/>
                  </a:moveTo>
                  <a:cubicBezTo>
                    <a:pt x="3444" y="1149"/>
                    <a:pt x="7432" y="-1"/>
                    <a:pt x="11502" y="0"/>
                  </a:cubicBezTo>
                  <a:cubicBezTo>
                    <a:pt x="17220" y="0"/>
                    <a:pt x="22704" y="2267"/>
                    <a:pt x="26753" y="6305"/>
                  </a:cubicBezTo>
                  <a:lnTo>
                    <a:pt x="11502" y="21600"/>
                  </a:lnTo>
                  <a:close/>
                </a:path>
              </a:pathLst>
            </a:custGeom>
            <a:noFill/>
            <a:ln w="19050">
              <a:solidFill>
                <a:srgbClr val="4E03C9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8317" name="Arc 67"/>
            <p:cNvSpPr>
              <a:spLocks/>
            </p:cNvSpPr>
            <p:nvPr/>
          </p:nvSpPr>
          <p:spPr bwMode="auto">
            <a:xfrm rot="9714233">
              <a:off x="4533" y="1496"/>
              <a:ext cx="187" cy="56"/>
            </a:xfrm>
            <a:custGeom>
              <a:avLst/>
              <a:gdLst>
                <a:gd name="T0" fmla="*/ 0 w 35498"/>
                <a:gd name="T1" fmla="*/ 0 h 21600"/>
                <a:gd name="T2" fmla="*/ 0 w 35498"/>
                <a:gd name="T3" fmla="*/ 0 h 21600"/>
                <a:gd name="T4" fmla="*/ 0 w 35498"/>
                <a:gd name="T5" fmla="*/ 0 h 21600"/>
                <a:gd name="T6" fmla="*/ 0 60000 65536"/>
                <a:gd name="T7" fmla="*/ 0 60000 65536"/>
                <a:gd name="T8" fmla="*/ 0 60000 65536"/>
                <a:gd name="T9" fmla="*/ 0 w 35498"/>
                <a:gd name="T10" fmla="*/ 0 h 21600"/>
                <a:gd name="T11" fmla="*/ 35498 w 35498"/>
                <a:gd name="T12" fmla="*/ 21600 h 21600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35498" h="21600" fill="none" extrusionOk="0">
                  <a:moveTo>
                    <a:pt x="-1" y="8887"/>
                  </a:moveTo>
                  <a:cubicBezTo>
                    <a:pt x="4064" y="3303"/>
                    <a:pt x="10555" y="-1"/>
                    <a:pt x="17463" y="0"/>
                  </a:cubicBezTo>
                  <a:cubicBezTo>
                    <a:pt x="24725" y="0"/>
                    <a:pt x="31501" y="3649"/>
                    <a:pt x="35497" y="9713"/>
                  </a:cubicBezTo>
                </a:path>
                <a:path w="35498" h="21600" stroke="0" extrusionOk="0">
                  <a:moveTo>
                    <a:pt x="-1" y="8887"/>
                  </a:moveTo>
                  <a:cubicBezTo>
                    <a:pt x="4064" y="3303"/>
                    <a:pt x="10555" y="-1"/>
                    <a:pt x="17463" y="0"/>
                  </a:cubicBezTo>
                  <a:cubicBezTo>
                    <a:pt x="24725" y="0"/>
                    <a:pt x="31501" y="3649"/>
                    <a:pt x="35497" y="9713"/>
                  </a:cubicBezTo>
                  <a:lnTo>
                    <a:pt x="17463" y="21600"/>
                  </a:lnTo>
                  <a:close/>
                </a:path>
              </a:pathLst>
            </a:custGeom>
            <a:noFill/>
            <a:ln w="19050">
              <a:solidFill>
                <a:srgbClr val="4E03C9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8318" name="Rectangle 69"/>
            <p:cNvSpPr>
              <a:spLocks noChangeArrowheads="1"/>
            </p:cNvSpPr>
            <p:nvPr/>
          </p:nvSpPr>
          <p:spPr bwMode="auto">
            <a:xfrm>
              <a:off x="4906" y="2067"/>
              <a:ext cx="207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b="1" i="1">
                  <a:solidFill>
                    <a:srgbClr val="4E03C9"/>
                  </a:solidFill>
                  <a:sym typeface="Symbol" pitchFamily="18" charset="2"/>
                </a:rPr>
                <a:t></a:t>
              </a:r>
            </a:p>
          </p:txBody>
        </p:sp>
        <p:sp>
          <p:nvSpPr>
            <p:cNvPr id="8319" name="Rectangle 166"/>
            <p:cNvSpPr>
              <a:spLocks noChangeArrowheads="1"/>
            </p:cNvSpPr>
            <p:nvPr/>
          </p:nvSpPr>
          <p:spPr bwMode="auto">
            <a:xfrm>
              <a:off x="4554" y="1509"/>
              <a:ext cx="195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b="1" i="1">
                  <a:solidFill>
                    <a:srgbClr val="4E03C9"/>
                  </a:solidFill>
                  <a:sym typeface="Symbol" pitchFamily="18" charset="2"/>
                </a:rPr>
                <a:t></a:t>
              </a:r>
            </a:p>
          </p:txBody>
        </p:sp>
      </p:grpSp>
      <p:grpSp>
        <p:nvGrpSpPr>
          <p:cNvPr id="16" name="Group 183"/>
          <p:cNvGrpSpPr>
            <a:grpSpLocks/>
          </p:cNvGrpSpPr>
          <p:nvPr/>
        </p:nvGrpSpPr>
        <p:grpSpPr bwMode="auto">
          <a:xfrm>
            <a:off x="5073650" y="1382713"/>
            <a:ext cx="3881438" cy="3843337"/>
            <a:chOff x="3196" y="871"/>
            <a:chExt cx="2445" cy="2421"/>
          </a:xfrm>
        </p:grpSpPr>
        <p:grpSp>
          <p:nvGrpSpPr>
            <p:cNvPr id="8272" name="Group 177"/>
            <p:cNvGrpSpPr>
              <a:grpSpLocks/>
            </p:cNvGrpSpPr>
            <p:nvPr/>
          </p:nvGrpSpPr>
          <p:grpSpPr bwMode="auto">
            <a:xfrm>
              <a:off x="3196" y="871"/>
              <a:ext cx="2445" cy="2371"/>
              <a:chOff x="3196" y="871"/>
              <a:chExt cx="2445" cy="2371"/>
            </a:xfrm>
          </p:grpSpPr>
          <p:sp>
            <p:nvSpPr>
              <p:cNvPr id="8306" name="Line 118"/>
              <p:cNvSpPr>
                <a:spLocks noChangeShapeType="1"/>
              </p:cNvSpPr>
              <p:nvPr/>
            </p:nvSpPr>
            <p:spPr bwMode="auto">
              <a:xfrm>
                <a:off x="4542" y="2993"/>
                <a:ext cx="695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8307" name="Line 119"/>
              <p:cNvSpPr>
                <a:spLocks noChangeShapeType="1"/>
              </p:cNvSpPr>
              <p:nvPr/>
            </p:nvSpPr>
            <p:spPr bwMode="auto">
              <a:xfrm>
                <a:off x="4542" y="2301"/>
                <a:ext cx="810" cy="809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8308" name="Line 112"/>
              <p:cNvSpPr>
                <a:spLocks noChangeShapeType="1"/>
              </p:cNvSpPr>
              <p:nvPr/>
            </p:nvSpPr>
            <p:spPr bwMode="auto">
              <a:xfrm rot="-5400000">
                <a:off x="4887" y="2644"/>
                <a:ext cx="695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grpSp>
            <p:nvGrpSpPr>
              <p:cNvPr id="8309" name="Group 175"/>
              <p:cNvGrpSpPr>
                <a:grpSpLocks/>
              </p:cNvGrpSpPr>
              <p:nvPr/>
            </p:nvGrpSpPr>
            <p:grpSpPr bwMode="auto">
              <a:xfrm>
                <a:off x="3196" y="871"/>
                <a:ext cx="2445" cy="2371"/>
                <a:chOff x="3196" y="871"/>
                <a:chExt cx="2445" cy="2371"/>
              </a:xfrm>
            </p:grpSpPr>
            <p:sp>
              <p:nvSpPr>
                <p:cNvPr id="8310" name="Line 167"/>
                <p:cNvSpPr>
                  <a:spLocks noChangeShapeType="1"/>
                </p:cNvSpPr>
                <p:nvPr/>
              </p:nvSpPr>
              <p:spPr bwMode="auto">
                <a:xfrm flipH="1">
                  <a:off x="3254" y="2299"/>
                  <a:ext cx="2276" cy="0"/>
                </a:xfrm>
                <a:prstGeom prst="line">
                  <a:avLst/>
                </a:prstGeom>
                <a:noFill/>
                <a:ln w="15875">
                  <a:solidFill>
                    <a:schemeClr val="tx1"/>
                  </a:solidFill>
                  <a:round/>
                  <a:headEnd type="triangle" w="sm" len="lg"/>
                  <a:tailEnd type="triangle" w="sm" len="lg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8311" name="Text Box 11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3196" y="2047"/>
                  <a:ext cx="208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2400" b="1" i="1">
                      <a:solidFill>
                        <a:srgbClr val="C42500"/>
                      </a:solidFill>
                      <a:latin typeface="GOST type B" pitchFamily="34" charset="0"/>
                    </a:rPr>
                    <a:t>x</a:t>
                  </a:r>
                  <a:endParaRPr lang="ru-RU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8312" name="Text Box 159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550" y="2954"/>
                  <a:ext cx="252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2400" b="1" i="1">
                      <a:solidFill>
                        <a:srgbClr val="C42500"/>
                      </a:solidFill>
                      <a:latin typeface="GOST type B" pitchFamily="34" charset="0"/>
                    </a:rPr>
                    <a:t>y</a:t>
                  </a:r>
                  <a:r>
                    <a:rPr lang="ru-RU" sz="2400" b="1" i="1" baseline="-20000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</a:p>
              </p:txBody>
            </p:sp>
            <p:sp>
              <p:nvSpPr>
                <p:cNvPr id="8313" name="Text Box 16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5372" y="2224"/>
                  <a:ext cx="269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2400" b="1" i="1">
                      <a:solidFill>
                        <a:srgbClr val="C42500"/>
                      </a:solidFill>
                      <a:latin typeface="GOST type B" pitchFamily="34" charset="0"/>
                    </a:rPr>
                    <a:t>y</a:t>
                  </a:r>
                  <a:r>
                    <a:rPr lang="ru-RU" sz="2400" b="1" i="1" baseline="-20000">
                      <a:solidFill>
                        <a:srgbClr val="C42500"/>
                      </a:solidFill>
                      <a:latin typeface="GOST type B" pitchFamily="34" charset="0"/>
                    </a:rPr>
                    <a:t>3</a:t>
                  </a:r>
                </a:p>
              </p:txBody>
            </p:sp>
            <p:sp>
              <p:nvSpPr>
                <p:cNvPr id="8314" name="Line 8"/>
                <p:cNvSpPr>
                  <a:spLocks noChangeShapeType="1"/>
                </p:cNvSpPr>
                <p:nvPr/>
              </p:nvSpPr>
              <p:spPr bwMode="auto">
                <a:xfrm rot="5400000" flipH="1" flipV="1">
                  <a:off x="3424" y="2102"/>
                  <a:ext cx="2239" cy="0"/>
                </a:xfrm>
                <a:prstGeom prst="line">
                  <a:avLst/>
                </a:prstGeom>
                <a:noFill/>
                <a:ln w="15875">
                  <a:solidFill>
                    <a:srgbClr val="000000"/>
                  </a:solidFill>
                  <a:round/>
                  <a:headEnd type="triangle" w="sm" len="lg"/>
                  <a:tailEnd type="triangle" w="sm" len="lg"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8315" name="Text Box 9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531" y="871"/>
                  <a:ext cx="208" cy="28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2400" b="1" i="1">
                      <a:solidFill>
                        <a:srgbClr val="C42500"/>
                      </a:solidFill>
                      <a:latin typeface="GOST type B" pitchFamily="34" charset="0"/>
                    </a:rPr>
                    <a:t>z</a:t>
                  </a:r>
                  <a:endParaRPr lang="ru-RU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</p:grpSp>
        <p:grpSp>
          <p:nvGrpSpPr>
            <p:cNvPr id="8273" name="Group 182"/>
            <p:cNvGrpSpPr>
              <a:grpSpLocks/>
            </p:cNvGrpSpPr>
            <p:nvPr/>
          </p:nvGrpSpPr>
          <p:grpSpPr bwMode="auto">
            <a:xfrm>
              <a:off x="3320" y="905"/>
              <a:ext cx="2161" cy="2387"/>
              <a:chOff x="3320" y="905"/>
              <a:chExt cx="2161" cy="2387"/>
            </a:xfrm>
          </p:grpSpPr>
          <p:grpSp>
            <p:nvGrpSpPr>
              <p:cNvPr id="8274" name="Group 115"/>
              <p:cNvGrpSpPr>
                <a:grpSpLocks/>
              </p:cNvGrpSpPr>
              <p:nvPr/>
            </p:nvGrpSpPr>
            <p:grpSpPr bwMode="auto">
              <a:xfrm>
                <a:off x="5134" y="1943"/>
                <a:ext cx="347" cy="343"/>
                <a:chOff x="4287" y="1544"/>
                <a:chExt cx="347" cy="343"/>
              </a:xfrm>
            </p:grpSpPr>
            <p:sp>
              <p:nvSpPr>
                <p:cNvPr id="8304" name="Rectangle 116"/>
                <p:cNvSpPr>
                  <a:spLocks noChangeArrowheads="1"/>
                </p:cNvSpPr>
                <p:nvPr/>
              </p:nvSpPr>
              <p:spPr bwMode="auto">
                <a:xfrm>
                  <a:off x="4287" y="1544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8305" name="Text Box 117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442" y="1656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b="1" i="1">
                      <a:solidFill>
                        <a:srgbClr val="C42500"/>
                      </a:solidFill>
                      <a:latin typeface="GOST type B" pitchFamily="34" charset="0"/>
                    </a:rPr>
                    <a:t>3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8275" name="Group 181"/>
              <p:cNvGrpSpPr>
                <a:grpSpLocks/>
              </p:cNvGrpSpPr>
              <p:nvPr/>
            </p:nvGrpSpPr>
            <p:grpSpPr bwMode="auto">
              <a:xfrm>
                <a:off x="3320" y="905"/>
                <a:ext cx="2023" cy="2387"/>
                <a:chOff x="3320" y="905"/>
                <a:chExt cx="2023" cy="2387"/>
              </a:xfrm>
            </p:grpSpPr>
            <p:grpSp>
              <p:nvGrpSpPr>
                <p:cNvPr id="8276" name="Group 178"/>
                <p:cNvGrpSpPr>
                  <a:grpSpLocks/>
                </p:cNvGrpSpPr>
                <p:nvPr/>
              </p:nvGrpSpPr>
              <p:grpSpPr bwMode="auto">
                <a:xfrm>
                  <a:off x="3320" y="2833"/>
                  <a:ext cx="1306" cy="459"/>
                  <a:chOff x="3320" y="2833"/>
                  <a:chExt cx="1306" cy="459"/>
                </a:xfrm>
              </p:grpSpPr>
              <p:grpSp>
                <p:nvGrpSpPr>
                  <p:cNvPr id="8294" name="Group 11"/>
                  <p:cNvGrpSpPr>
                    <a:grpSpLocks/>
                  </p:cNvGrpSpPr>
                  <p:nvPr/>
                </p:nvGrpSpPr>
                <p:grpSpPr bwMode="auto">
                  <a:xfrm>
                    <a:off x="3320" y="2935"/>
                    <a:ext cx="347" cy="343"/>
                    <a:chOff x="4287" y="1544"/>
                    <a:chExt cx="347" cy="343"/>
                  </a:xfrm>
                </p:grpSpPr>
                <p:sp>
                  <p:nvSpPr>
                    <p:cNvPr id="8302" name="Rectangle 12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287" y="1544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8303" name="Text Box 13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442" y="1656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1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sp>
                <p:nvSpPr>
                  <p:cNvPr id="8295" name="Line 113"/>
                  <p:cNvSpPr>
                    <a:spLocks noChangeShapeType="1"/>
                  </p:cNvSpPr>
                  <p:nvPr/>
                </p:nvSpPr>
                <p:spPr bwMode="auto">
                  <a:xfrm rot="5400000" flipH="1">
                    <a:off x="4001" y="2464"/>
                    <a:ext cx="2" cy="1064"/>
                  </a:xfrm>
                  <a:prstGeom prst="line">
                    <a:avLst/>
                  </a:prstGeom>
                  <a:noFill/>
                  <a:ln w="31750">
                    <a:solidFill>
                      <a:srgbClr val="C42500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ru-RU"/>
                  </a:p>
                </p:txBody>
              </p:sp>
              <p:sp>
                <p:nvSpPr>
                  <p:cNvPr id="8296" name="Oval 114"/>
                  <p:cNvSpPr>
                    <a:spLocks noChangeAspect="1" noChangeArrowheads="1"/>
                  </p:cNvSpPr>
                  <p:nvPr/>
                </p:nvSpPr>
                <p:spPr bwMode="auto">
                  <a:xfrm rot="5400000" flipV="1">
                    <a:off x="4525" y="2977"/>
                    <a:ext cx="34" cy="34"/>
                  </a:xfrm>
                  <a:prstGeom prst="ellipse">
                    <a:avLst/>
                  </a:prstGeom>
                  <a:solidFill>
                    <a:srgbClr val="C4250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sp>
                <p:nvSpPr>
                  <p:cNvPr id="8297" name="Arc 148"/>
                  <p:cNvSpPr>
                    <a:spLocks/>
                  </p:cNvSpPr>
                  <p:nvPr/>
                </p:nvSpPr>
                <p:spPr bwMode="auto">
                  <a:xfrm rot="10800000" flipV="1">
                    <a:off x="4389" y="2833"/>
                    <a:ext cx="151" cy="157"/>
                  </a:xfrm>
                  <a:custGeom>
                    <a:avLst/>
                    <a:gdLst>
                      <a:gd name="T0" fmla="*/ 0 w 21600"/>
                      <a:gd name="T1" fmla="*/ 0 h 21600"/>
                      <a:gd name="T2" fmla="*/ 0 w 21600"/>
                      <a:gd name="T3" fmla="*/ 0 h 21600"/>
                      <a:gd name="T4" fmla="*/ 0 w 21600"/>
                      <a:gd name="T5" fmla="*/ 0 h 21600"/>
                      <a:gd name="T6" fmla="*/ 0 60000 65536"/>
                      <a:gd name="T7" fmla="*/ 0 60000 65536"/>
                      <a:gd name="T8" fmla="*/ 0 60000 65536"/>
                      <a:gd name="T9" fmla="*/ 0 w 21600"/>
                      <a:gd name="T10" fmla="*/ 0 h 21600"/>
                      <a:gd name="T11" fmla="*/ 21600 w 21600"/>
                      <a:gd name="T12" fmla="*/ 21600 h 21600"/>
                    </a:gdLst>
                    <a:ahLst/>
                    <a:cxnLst>
                      <a:cxn ang="T6">
                        <a:pos x="T0" y="T1"/>
                      </a:cxn>
                      <a:cxn ang="T7">
                        <a:pos x="T2" y="T3"/>
                      </a:cxn>
                      <a:cxn ang="T8">
                        <a:pos x="T4" y="T5"/>
                      </a:cxn>
                    </a:cxnLst>
                    <a:rect l="T9" t="T10" r="T11" b="T12"/>
                    <a:pathLst>
                      <a:path w="21600" h="21600" fill="none" extrusionOk="0">
                        <a:moveTo>
                          <a:pt x="-1" y="0"/>
                        </a:moveTo>
                        <a:cubicBezTo>
                          <a:pt x="11929" y="0"/>
                          <a:pt x="21600" y="9670"/>
                          <a:pt x="21600" y="21600"/>
                        </a:cubicBezTo>
                      </a:path>
                      <a:path w="21600" h="21600" stroke="0" extrusionOk="0">
                        <a:moveTo>
                          <a:pt x="-1" y="0"/>
                        </a:moveTo>
                        <a:cubicBezTo>
                          <a:pt x="11929" y="0"/>
                          <a:pt x="21600" y="9670"/>
                          <a:pt x="21600" y="21600"/>
                        </a:cubicBezTo>
                        <a:lnTo>
                          <a:pt x="0" y="21600"/>
                        </a:lnTo>
                        <a:close/>
                      </a:path>
                    </a:pathLst>
                  </a:custGeom>
                  <a:noFill/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sp>
                <p:nvSpPr>
                  <p:cNvPr id="8298" name="Oval 149"/>
                  <p:cNvSpPr>
                    <a:spLocks noChangeAspect="1" noChangeArrowheads="1"/>
                  </p:cNvSpPr>
                  <p:nvPr/>
                </p:nvSpPr>
                <p:spPr bwMode="auto">
                  <a:xfrm rot="16200000" flipV="1">
                    <a:off x="4466" y="2918"/>
                    <a:ext cx="25" cy="25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rgbClr val="000000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grpSp>
                <p:nvGrpSpPr>
                  <p:cNvPr id="8299" name="Group 153"/>
                  <p:cNvGrpSpPr>
                    <a:grpSpLocks/>
                  </p:cNvGrpSpPr>
                  <p:nvPr/>
                </p:nvGrpSpPr>
                <p:grpSpPr bwMode="auto">
                  <a:xfrm>
                    <a:off x="4207" y="2966"/>
                    <a:ext cx="419" cy="326"/>
                    <a:chOff x="2753" y="2754"/>
                    <a:chExt cx="419" cy="326"/>
                  </a:xfrm>
                </p:grpSpPr>
                <p:sp>
                  <p:nvSpPr>
                    <p:cNvPr id="8300" name="Rectangle 154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753" y="2754"/>
                      <a:ext cx="296" cy="326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8301" name="Text Box 155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2903" y="2844"/>
                      <a:ext cx="269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en-US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y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</p:grpSp>
            <p:grpSp>
              <p:nvGrpSpPr>
                <p:cNvPr id="8277" name="Group 180"/>
                <p:cNvGrpSpPr>
                  <a:grpSpLocks/>
                </p:cNvGrpSpPr>
                <p:nvPr/>
              </p:nvGrpSpPr>
              <p:grpSpPr bwMode="auto">
                <a:xfrm>
                  <a:off x="4542" y="1243"/>
                  <a:ext cx="801" cy="1318"/>
                  <a:chOff x="4542" y="1243"/>
                  <a:chExt cx="801" cy="1318"/>
                </a:xfrm>
              </p:grpSpPr>
              <p:sp>
                <p:nvSpPr>
                  <p:cNvPr id="8289" name="Line 3"/>
                  <p:cNvSpPr>
                    <a:spLocks noChangeShapeType="1"/>
                  </p:cNvSpPr>
                  <p:nvPr/>
                </p:nvSpPr>
                <p:spPr bwMode="auto">
                  <a:xfrm rot="5400000" flipV="1">
                    <a:off x="4365" y="1420"/>
                    <a:ext cx="1051" cy="698"/>
                  </a:xfrm>
                  <a:prstGeom prst="line">
                    <a:avLst/>
                  </a:prstGeom>
                  <a:noFill/>
                  <a:ln w="31750">
                    <a:solidFill>
                      <a:srgbClr val="C42500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ru-RU"/>
                  </a:p>
                </p:txBody>
              </p:sp>
              <p:sp>
                <p:nvSpPr>
                  <p:cNvPr id="8290" name="Oval 125"/>
                  <p:cNvSpPr>
                    <a:spLocks noChangeAspect="1" noChangeArrowheads="1"/>
                  </p:cNvSpPr>
                  <p:nvPr/>
                </p:nvSpPr>
                <p:spPr bwMode="auto">
                  <a:xfrm rot="5400000" flipV="1">
                    <a:off x="5219" y="2282"/>
                    <a:ext cx="34" cy="34"/>
                  </a:xfrm>
                  <a:prstGeom prst="ellipse">
                    <a:avLst/>
                  </a:prstGeom>
                  <a:solidFill>
                    <a:srgbClr val="C4250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grpSp>
                <p:nvGrpSpPr>
                  <p:cNvPr id="8291" name="Group 156"/>
                  <p:cNvGrpSpPr>
                    <a:grpSpLocks/>
                  </p:cNvGrpSpPr>
                  <p:nvPr/>
                </p:nvGrpSpPr>
                <p:grpSpPr bwMode="auto">
                  <a:xfrm>
                    <a:off x="4924" y="2235"/>
                    <a:ext cx="419" cy="326"/>
                    <a:chOff x="2753" y="2754"/>
                    <a:chExt cx="419" cy="326"/>
                  </a:xfrm>
                </p:grpSpPr>
                <p:sp>
                  <p:nvSpPr>
                    <p:cNvPr id="8292" name="Rectangle 157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753" y="2754"/>
                      <a:ext cx="296" cy="326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8293" name="Text Box 158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2903" y="2844"/>
                      <a:ext cx="269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en-US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y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</p:grpSp>
            <p:grpSp>
              <p:nvGrpSpPr>
                <p:cNvPr id="8278" name="Group 179"/>
                <p:cNvGrpSpPr>
                  <a:grpSpLocks/>
                </p:cNvGrpSpPr>
                <p:nvPr/>
              </p:nvGrpSpPr>
              <p:grpSpPr bwMode="auto">
                <a:xfrm>
                  <a:off x="3474" y="905"/>
                  <a:ext cx="1117" cy="500"/>
                  <a:chOff x="3474" y="905"/>
                  <a:chExt cx="1117" cy="500"/>
                </a:xfrm>
              </p:grpSpPr>
              <p:grpSp>
                <p:nvGrpSpPr>
                  <p:cNvPr id="8279" name="Group 150"/>
                  <p:cNvGrpSpPr>
                    <a:grpSpLocks/>
                  </p:cNvGrpSpPr>
                  <p:nvPr/>
                </p:nvGrpSpPr>
                <p:grpSpPr bwMode="auto">
                  <a:xfrm>
                    <a:off x="4182" y="948"/>
                    <a:ext cx="409" cy="334"/>
                    <a:chOff x="4287" y="1568"/>
                    <a:chExt cx="347" cy="286"/>
                  </a:xfrm>
                </p:grpSpPr>
                <p:sp>
                  <p:nvSpPr>
                    <p:cNvPr id="8287" name="Rectangle 15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287" y="1568"/>
                      <a:ext cx="211" cy="279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8288" name="Text Box 152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442" y="1656"/>
                      <a:ext cx="192" cy="198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en-US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z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grpSp>
                <p:nvGrpSpPr>
                  <p:cNvPr id="8280" name="Group 4"/>
                  <p:cNvGrpSpPr>
                    <a:grpSpLocks/>
                  </p:cNvGrpSpPr>
                  <p:nvPr/>
                </p:nvGrpSpPr>
                <p:grpSpPr bwMode="auto">
                  <a:xfrm>
                    <a:off x="3495" y="905"/>
                    <a:ext cx="327" cy="371"/>
                    <a:chOff x="4766" y="2225"/>
                    <a:chExt cx="327" cy="371"/>
                  </a:xfrm>
                </p:grpSpPr>
                <p:sp>
                  <p:nvSpPr>
                    <p:cNvPr id="8285" name="Rectangle 5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4766" y="2225"/>
                      <a:ext cx="249" cy="327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 anchor="ctr">
                      <a:spAutoFit/>
                    </a:bodyPr>
                    <a:lstStyle/>
                    <a:p>
                      <a:r>
                        <a:rPr lang="ru-RU" sz="2800" b="1" i="1">
                          <a:solidFill>
                            <a:srgbClr val="C42500"/>
                          </a:solidFill>
                          <a:latin typeface="GOST type B" pitchFamily="34" charset="0"/>
                          <a:sym typeface="Symbol" pitchFamily="18" charset="2"/>
                        </a:rPr>
                        <a:t></a:t>
                      </a:r>
                    </a:p>
                  </p:txBody>
                </p:sp>
                <p:sp>
                  <p:nvSpPr>
                    <p:cNvPr id="8286" name="Text Box 6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4901" y="2365"/>
                      <a:ext cx="192" cy="231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b="1" i="1">
                          <a:solidFill>
                            <a:srgbClr val="C42500"/>
                          </a:solidFill>
                          <a:latin typeface="GOST type B" pitchFamily="34" charset="0"/>
                        </a:rPr>
                        <a:t>2</a:t>
                      </a:r>
                      <a:endParaRPr lang="ru-RU" sz="2400" i="1">
                        <a:solidFill>
                          <a:srgbClr val="C42500"/>
                        </a:solidFill>
                        <a:latin typeface="GOST type B" pitchFamily="34" charset="0"/>
                      </a:endParaRPr>
                    </a:p>
                  </p:txBody>
                </p:sp>
              </p:grpSp>
              <p:sp>
                <p:nvSpPr>
                  <p:cNvPr id="8281" name="Line 10"/>
                  <p:cNvSpPr>
                    <a:spLocks noChangeShapeType="1"/>
                  </p:cNvSpPr>
                  <p:nvPr/>
                </p:nvSpPr>
                <p:spPr bwMode="auto">
                  <a:xfrm rot="5400000" flipH="1">
                    <a:off x="4005" y="710"/>
                    <a:ext cx="2" cy="1064"/>
                  </a:xfrm>
                  <a:prstGeom prst="line">
                    <a:avLst/>
                  </a:prstGeom>
                  <a:noFill/>
                  <a:ln w="31750">
                    <a:solidFill>
                      <a:srgbClr val="C42500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/>
                  <a:lstStyle/>
                  <a:p>
                    <a:endParaRPr lang="ru-RU"/>
                  </a:p>
                </p:txBody>
              </p:sp>
              <p:sp>
                <p:nvSpPr>
                  <p:cNvPr id="8282" name="Arc 15"/>
                  <p:cNvSpPr>
                    <a:spLocks/>
                  </p:cNvSpPr>
                  <p:nvPr/>
                </p:nvSpPr>
                <p:spPr bwMode="auto">
                  <a:xfrm rot="5400000" flipV="1">
                    <a:off x="4387" y="1249"/>
                    <a:ext cx="151" cy="161"/>
                  </a:xfrm>
                  <a:custGeom>
                    <a:avLst/>
                    <a:gdLst>
                      <a:gd name="T0" fmla="*/ 0 w 21600"/>
                      <a:gd name="T1" fmla="*/ 0 h 22097"/>
                      <a:gd name="T2" fmla="*/ 0 w 21600"/>
                      <a:gd name="T3" fmla="*/ 0 h 22097"/>
                      <a:gd name="T4" fmla="*/ 0 w 21600"/>
                      <a:gd name="T5" fmla="*/ 0 h 22097"/>
                      <a:gd name="T6" fmla="*/ 0 60000 65536"/>
                      <a:gd name="T7" fmla="*/ 0 60000 65536"/>
                      <a:gd name="T8" fmla="*/ 0 60000 65536"/>
                      <a:gd name="T9" fmla="*/ 0 w 21600"/>
                      <a:gd name="T10" fmla="*/ 0 h 22097"/>
                      <a:gd name="T11" fmla="*/ 21600 w 21600"/>
                      <a:gd name="T12" fmla="*/ 22097 h 22097"/>
                    </a:gdLst>
                    <a:ahLst/>
                    <a:cxnLst>
                      <a:cxn ang="T6">
                        <a:pos x="T0" y="T1"/>
                      </a:cxn>
                      <a:cxn ang="T7">
                        <a:pos x="T2" y="T3"/>
                      </a:cxn>
                      <a:cxn ang="T8">
                        <a:pos x="T4" y="T5"/>
                      </a:cxn>
                    </a:cxnLst>
                    <a:rect l="T9" t="T10" r="T11" b="T12"/>
                    <a:pathLst>
                      <a:path w="21600" h="22097" fill="none" extrusionOk="0">
                        <a:moveTo>
                          <a:pt x="-1" y="0"/>
                        </a:moveTo>
                        <a:cubicBezTo>
                          <a:pt x="11929" y="0"/>
                          <a:pt x="21600" y="9670"/>
                          <a:pt x="21600" y="21600"/>
                        </a:cubicBezTo>
                        <a:cubicBezTo>
                          <a:pt x="21600" y="21765"/>
                          <a:pt x="21598" y="21931"/>
                          <a:pt x="21594" y="22097"/>
                        </a:cubicBezTo>
                      </a:path>
                      <a:path w="21600" h="22097" stroke="0" extrusionOk="0">
                        <a:moveTo>
                          <a:pt x="-1" y="0"/>
                        </a:moveTo>
                        <a:cubicBezTo>
                          <a:pt x="11929" y="0"/>
                          <a:pt x="21600" y="9670"/>
                          <a:pt x="21600" y="21600"/>
                        </a:cubicBezTo>
                        <a:cubicBezTo>
                          <a:pt x="21600" y="21765"/>
                          <a:pt x="21598" y="21931"/>
                          <a:pt x="21594" y="22097"/>
                        </a:cubicBezTo>
                        <a:lnTo>
                          <a:pt x="0" y="21600"/>
                        </a:lnTo>
                        <a:close/>
                      </a:path>
                    </a:pathLst>
                  </a:custGeom>
                  <a:noFill/>
                  <a:ln w="12700">
                    <a:solidFill>
                      <a:srgbClr val="000000"/>
                    </a:solidFill>
                    <a:round/>
                    <a:headEnd/>
                    <a:tailEnd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</a:extLst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sp>
                <p:nvSpPr>
                  <p:cNvPr id="8283" name="Oval 16"/>
                  <p:cNvSpPr>
                    <a:spLocks noChangeAspect="1" noChangeArrowheads="1"/>
                  </p:cNvSpPr>
                  <p:nvPr/>
                </p:nvSpPr>
                <p:spPr bwMode="auto">
                  <a:xfrm rot="10800000" flipV="1">
                    <a:off x="4462" y="1302"/>
                    <a:ext cx="25" cy="25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rgbClr val="000000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sp>
                <p:nvSpPr>
                  <p:cNvPr id="8284" name="Oval 14"/>
                  <p:cNvSpPr>
                    <a:spLocks noChangeAspect="1" noChangeArrowheads="1"/>
                  </p:cNvSpPr>
                  <p:nvPr/>
                </p:nvSpPr>
                <p:spPr bwMode="auto">
                  <a:xfrm rot="5400000" flipV="1">
                    <a:off x="4525" y="1227"/>
                    <a:ext cx="34" cy="34"/>
                  </a:xfrm>
                  <a:prstGeom prst="ellipse">
                    <a:avLst/>
                  </a:prstGeom>
                  <a:solidFill>
                    <a:srgbClr val="C4250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</p:grpSp>
          </p:grpSp>
        </p:grpSp>
      </p:grpSp>
      <p:grpSp>
        <p:nvGrpSpPr>
          <p:cNvPr id="30" name="Group 190"/>
          <p:cNvGrpSpPr>
            <a:grpSpLocks/>
          </p:cNvGrpSpPr>
          <p:nvPr/>
        </p:nvGrpSpPr>
        <p:grpSpPr bwMode="auto">
          <a:xfrm>
            <a:off x="5576888" y="1666875"/>
            <a:ext cx="2881312" cy="2978150"/>
            <a:chOff x="3513" y="1050"/>
            <a:chExt cx="1815" cy="1876"/>
          </a:xfrm>
        </p:grpSpPr>
        <p:grpSp>
          <p:nvGrpSpPr>
            <p:cNvPr id="8222" name="Group 189"/>
            <p:cNvGrpSpPr>
              <a:grpSpLocks/>
            </p:cNvGrpSpPr>
            <p:nvPr/>
          </p:nvGrpSpPr>
          <p:grpSpPr bwMode="auto">
            <a:xfrm>
              <a:off x="3847" y="1458"/>
              <a:ext cx="1200" cy="1386"/>
              <a:chOff x="3847" y="1458"/>
              <a:chExt cx="1200" cy="1386"/>
            </a:xfrm>
          </p:grpSpPr>
          <p:sp>
            <p:nvSpPr>
              <p:cNvPr id="8266" name="Line 122"/>
              <p:cNvSpPr>
                <a:spLocks noChangeAspect="1" noChangeShapeType="1"/>
              </p:cNvSpPr>
              <p:nvPr/>
            </p:nvSpPr>
            <p:spPr bwMode="auto">
              <a:xfrm flipV="1">
                <a:off x="4321" y="1995"/>
                <a:ext cx="0" cy="849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8267" name="Line 121"/>
              <p:cNvSpPr>
                <a:spLocks noChangeAspect="1" noChangeShapeType="1"/>
              </p:cNvSpPr>
              <p:nvPr/>
            </p:nvSpPr>
            <p:spPr bwMode="auto">
              <a:xfrm flipV="1">
                <a:off x="4147" y="1458"/>
                <a:ext cx="0" cy="1035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8268" name="Line 94"/>
              <p:cNvSpPr>
                <a:spLocks noChangeAspect="1" noChangeShapeType="1"/>
              </p:cNvSpPr>
              <p:nvPr/>
            </p:nvSpPr>
            <p:spPr bwMode="auto">
              <a:xfrm rot="5400000" flipV="1">
                <a:off x="4381" y="1258"/>
                <a:ext cx="0" cy="1068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8269" name="Line 96"/>
              <p:cNvSpPr>
                <a:spLocks noChangeAspect="1" noChangeShapeType="1"/>
              </p:cNvSpPr>
              <p:nvPr/>
            </p:nvSpPr>
            <p:spPr bwMode="auto">
              <a:xfrm rot="5400000" flipV="1">
                <a:off x="4427" y="1195"/>
                <a:ext cx="0" cy="532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8270" name="Line 97"/>
              <p:cNvSpPr>
                <a:spLocks noChangeAspect="1" noChangeShapeType="1"/>
              </p:cNvSpPr>
              <p:nvPr/>
            </p:nvSpPr>
            <p:spPr bwMode="auto">
              <a:xfrm rot="5400000" flipV="1">
                <a:off x="4691" y="1650"/>
                <a:ext cx="0" cy="713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8271" name="Line 120"/>
              <p:cNvSpPr>
                <a:spLocks noChangeAspect="1" noChangeShapeType="1"/>
              </p:cNvSpPr>
              <p:nvPr/>
            </p:nvSpPr>
            <p:spPr bwMode="auto">
              <a:xfrm flipV="1">
                <a:off x="3859" y="1801"/>
                <a:ext cx="0" cy="874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grpSp>
          <p:nvGrpSpPr>
            <p:cNvPr id="8223" name="Group 188"/>
            <p:cNvGrpSpPr>
              <a:grpSpLocks/>
            </p:cNvGrpSpPr>
            <p:nvPr/>
          </p:nvGrpSpPr>
          <p:grpSpPr bwMode="auto">
            <a:xfrm>
              <a:off x="3513" y="1050"/>
              <a:ext cx="1815" cy="1876"/>
              <a:chOff x="3513" y="1050"/>
              <a:chExt cx="1815" cy="1876"/>
            </a:xfrm>
          </p:grpSpPr>
          <p:grpSp>
            <p:nvGrpSpPr>
              <p:cNvPr id="8224" name="Group 186"/>
              <p:cNvGrpSpPr>
                <a:grpSpLocks/>
              </p:cNvGrpSpPr>
              <p:nvPr/>
            </p:nvGrpSpPr>
            <p:grpSpPr bwMode="auto">
              <a:xfrm>
                <a:off x="3542" y="1193"/>
                <a:ext cx="1016" cy="1123"/>
                <a:chOff x="3542" y="1193"/>
                <a:chExt cx="1016" cy="1123"/>
              </a:xfrm>
            </p:grpSpPr>
            <p:grpSp>
              <p:nvGrpSpPr>
                <p:cNvPr id="8253" name="Group 85"/>
                <p:cNvGrpSpPr>
                  <a:grpSpLocks/>
                </p:cNvGrpSpPr>
                <p:nvPr/>
              </p:nvGrpSpPr>
              <p:grpSpPr bwMode="auto">
                <a:xfrm>
                  <a:off x="4250" y="1935"/>
                  <a:ext cx="308" cy="381"/>
                  <a:chOff x="4606" y="1594"/>
                  <a:chExt cx="323" cy="381"/>
                </a:xfrm>
              </p:grpSpPr>
              <p:sp>
                <p:nvSpPr>
                  <p:cNvPr id="8264" name="Text Box 86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606" y="1594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C</a:t>
                    </a:r>
                    <a:endParaRPr lang="ru-RU" sz="3200" b="1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  <p:sp>
                <p:nvSpPr>
                  <p:cNvPr id="8265" name="Text Box 87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737" y="1744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8254" name="Group 88"/>
                <p:cNvGrpSpPr>
                  <a:grpSpLocks/>
                </p:cNvGrpSpPr>
                <p:nvPr/>
              </p:nvGrpSpPr>
              <p:grpSpPr bwMode="auto">
                <a:xfrm>
                  <a:off x="3756" y="1193"/>
                  <a:ext cx="336" cy="400"/>
                  <a:chOff x="1200" y="1488"/>
                  <a:chExt cx="352" cy="400"/>
                </a:xfrm>
              </p:grpSpPr>
              <p:sp>
                <p:nvSpPr>
                  <p:cNvPr id="8262" name="Text Box 89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А</a:t>
                    </a:r>
                  </a:p>
                </p:txBody>
              </p:sp>
              <p:sp>
                <p:nvSpPr>
                  <p:cNvPr id="8263" name="Text Box 90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8255" name="Group 91"/>
                <p:cNvGrpSpPr>
                  <a:grpSpLocks/>
                </p:cNvGrpSpPr>
                <p:nvPr/>
              </p:nvGrpSpPr>
              <p:grpSpPr bwMode="auto">
                <a:xfrm>
                  <a:off x="3542" y="1613"/>
                  <a:ext cx="336" cy="400"/>
                  <a:chOff x="1200" y="1488"/>
                  <a:chExt cx="352" cy="400"/>
                </a:xfrm>
              </p:grpSpPr>
              <p:sp>
                <p:nvSpPr>
                  <p:cNvPr id="8260" name="Text Box 92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В</a:t>
                    </a:r>
                  </a:p>
                </p:txBody>
              </p:sp>
              <p:sp>
                <p:nvSpPr>
                  <p:cNvPr id="8261" name="Text Box 93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2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sp>
              <p:nvSpPr>
                <p:cNvPr id="8256" name="Freeform 95"/>
                <p:cNvSpPr>
                  <a:spLocks/>
                </p:cNvSpPr>
                <p:nvPr/>
              </p:nvSpPr>
              <p:spPr bwMode="auto">
                <a:xfrm rot="4236311" flipV="1">
                  <a:off x="3778" y="1591"/>
                  <a:ext cx="576" cy="397"/>
                </a:xfrm>
                <a:custGeom>
                  <a:avLst/>
                  <a:gdLst>
                    <a:gd name="T0" fmla="*/ 0 w 956"/>
                    <a:gd name="T1" fmla="*/ 710 h 297"/>
                    <a:gd name="T2" fmla="*/ 209 w 956"/>
                    <a:gd name="T3" fmla="*/ 638 h 297"/>
                    <a:gd name="T4" fmla="*/ 89 w 956"/>
                    <a:gd name="T5" fmla="*/ 0 h 297"/>
                    <a:gd name="T6" fmla="*/ 0 w 956"/>
                    <a:gd name="T7" fmla="*/ 710 h 297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956"/>
                    <a:gd name="T13" fmla="*/ 0 h 297"/>
                    <a:gd name="T14" fmla="*/ 956 w 956"/>
                    <a:gd name="T15" fmla="*/ 297 h 297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956" h="297">
                      <a:moveTo>
                        <a:pt x="0" y="297"/>
                      </a:moveTo>
                      <a:lnTo>
                        <a:pt x="956" y="267"/>
                      </a:lnTo>
                      <a:lnTo>
                        <a:pt x="409" y="0"/>
                      </a:lnTo>
                      <a:lnTo>
                        <a:pt x="0" y="297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DEC4D7">
                        <a:alpha val="67998"/>
                      </a:srgbClr>
                    </a:gs>
                    <a:gs pos="100000">
                      <a:srgbClr val="C89CC3">
                        <a:alpha val="65999"/>
                      </a:srgbClr>
                    </a:gs>
                  </a:gsLst>
                  <a:path path="rect">
                    <a:fillToRect l="50000" t="50000" r="50000" b="50000"/>
                  </a:path>
                </a:gradFill>
                <a:ln w="28575">
                  <a:solidFill>
                    <a:srgbClr val="C425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8257" name="Oval 98"/>
                <p:cNvSpPr>
                  <a:spLocks noChangeAspect="1" noChangeArrowheads="1"/>
                </p:cNvSpPr>
                <p:nvPr/>
              </p:nvSpPr>
              <p:spPr bwMode="auto">
                <a:xfrm rot="5400000" flipV="1">
                  <a:off x="4279" y="1970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8258" name="Oval 99"/>
                <p:cNvSpPr>
                  <a:spLocks noChangeAspect="1" noChangeArrowheads="1"/>
                </p:cNvSpPr>
                <p:nvPr/>
              </p:nvSpPr>
              <p:spPr bwMode="auto">
                <a:xfrm rot="5400000" flipV="1">
                  <a:off x="3822" y="1768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8259" name="Oval 100"/>
                <p:cNvSpPr>
                  <a:spLocks noChangeAspect="1" noChangeArrowheads="1"/>
                </p:cNvSpPr>
                <p:nvPr/>
              </p:nvSpPr>
              <p:spPr bwMode="auto">
                <a:xfrm rot="5400000" flipV="1">
                  <a:off x="4112" y="1433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</p:grpSp>
          <p:grpSp>
            <p:nvGrpSpPr>
              <p:cNvPr id="8225" name="Group 187"/>
              <p:cNvGrpSpPr>
                <a:grpSpLocks/>
              </p:cNvGrpSpPr>
              <p:nvPr/>
            </p:nvGrpSpPr>
            <p:grpSpPr bwMode="auto">
              <a:xfrm>
                <a:off x="3513" y="2210"/>
                <a:ext cx="1054" cy="716"/>
                <a:chOff x="3513" y="2210"/>
                <a:chExt cx="1054" cy="716"/>
              </a:xfrm>
            </p:grpSpPr>
            <p:sp>
              <p:nvSpPr>
                <p:cNvPr id="8240" name="Freeform 147"/>
                <p:cNvSpPr>
                  <a:spLocks/>
                </p:cNvSpPr>
                <p:nvPr/>
              </p:nvSpPr>
              <p:spPr bwMode="auto">
                <a:xfrm>
                  <a:off x="3857" y="2448"/>
                  <a:ext cx="461" cy="355"/>
                </a:xfrm>
                <a:custGeom>
                  <a:avLst/>
                  <a:gdLst>
                    <a:gd name="T0" fmla="*/ 285 w 461"/>
                    <a:gd name="T1" fmla="*/ 0 h 355"/>
                    <a:gd name="T2" fmla="*/ 461 w 461"/>
                    <a:gd name="T3" fmla="*/ 355 h 355"/>
                    <a:gd name="T4" fmla="*/ 0 w 461"/>
                    <a:gd name="T5" fmla="*/ 234 h 355"/>
                    <a:gd name="T6" fmla="*/ 285 w 461"/>
                    <a:gd name="T7" fmla="*/ 0 h 355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461"/>
                    <a:gd name="T13" fmla="*/ 0 h 355"/>
                    <a:gd name="T14" fmla="*/ 461 w 461"/>
                    <a:gd name="T15" fmla="*/ 355 h 355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461" h="355">
                      <a:moveTo>
                        <a:pt x="285" y="0"/>
                      </a:moveTo>
                      <a:lnTo>
                        <a:pt x="461" y="355"/>
                      </a:lnTo>
                      <a:lnTo>
                        <a:pt x="0" y="234"/>
                      </a:lnTo>
                      <a:lnTo>
                        <a:pt x="285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EDC1E8">
                        <a:alpha val="65999"/>
                      </a:srgbClr>
                    </a:gs>
                    <a:gs pos="100000">
                      <a:srgbClr val="C89CC3">
                        <a:alpha val="67000"/>
                      </a:srgbClr>
                    </a:gs>
                  </a:gsLst>
                  <a:path path="rect">
                    <a:fillToRect l="50000" t="50000" r="50000" b="50000"/>
                  </a:path>
                </a:gradFill>
                <a:ln w="28575">
                  <a:solidFill>
                    <a:srgbClr val="C425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ru-RU"/>
                </a:p>
              </p:txBody>
            </p:sp>
            <p:sp>
              <p:nvSpPr>
                <p:cNvPr id="8241" name="Oval 107"/>
                <p:cNvSpPr>
                  <a:spLocks noChangeAspect="1" noChangeArrowheads="1"/>
                </p:cNvSpPr>
                <p:nvPr/>
              </p:nvSpPr>
              <p:spPr bwMode="auto">
                <a:xfrm flipV="1">
                  <a:off x="4281" y="2767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8242" name="Oval 123"/>
                <p:cNvSpPr>
                  <a:spLocks noChangeAspect="1" noChangeArrowheads="1"/>
                </p:cNvSpPr>
                <p:nvPr/>
              </p:nvSpPr>
              <p:spPr bwMode="auto">
                <a:xfrm flipV="1">
                  <a:off x="3821" y="2644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sp>
              <p:nvSpPr>
                <p:cNvPr id="8243" name="Oval 124"/>
                <p:cNvSpPr>
                  <a:spLocks noChangeAspect="1" noChangeArrowheads="1"/>
                </p:cNvSpPr>
                <p:nvPr/>
              </p:nvSpPr>
              <p:spPr bwMode="auto">
                <a:xfrm flipV="1">
                  <a:off x="4104" y="2417"/>
                  <a:ext cx="72" cy="72"/>
                </a:xfrm>
                <a:prstGeom prst="ellipse">
                  <a:avLst/>
                </a:prstGeom>
                <a:solidFill>
                  <a:srgbClr val="C425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8244" name="Group 133"/>
                <p:cNvGrpSpPr>
                  <a:grpSpLocks/>
                </p:cNvGrpSpPr>
                <p:nvPr/>
              </p:nvGrpSpPr>
              <p:grpSpPr bwMode="auto">
                <a:xfrm>
                  <a:off x="3798" y="2210"/>
                  <a:ext cx="308" cy="391"/>
                  <a:chOff x="3840" y="2387"/>
                  <a:chExt cx="308" cy="391"/>
                </a:xfrm>
              </p:grpSpPr>
              <p:sp>
                <p:nvSpPr>
                  <p:cNvPr id="8251" name="Text Box 128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3840" y="2387"/>
                    <a:ext cx="247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А</a:t>
                    </a:r>
                  </a:p>
                </p:txBody>
              </p:sp>
              <p:sp>
                <p:nvSpPr>
                  <p:cNvPr id="8252" name="Text Box 129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3965" y="2547"/>
                    <a:ext cx="183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8245" name="Group 134"/>
                <p:cNvGrpSpPr>
                  <a:grpSpLocks/>
                </p:cNvGrpSpPr>
                <p:nvPr/>
              </p:nvGrpSpPr>
              <p:grpSpPr bwMode="auto">
                <a:xfrm>
                  <a:off x="3513" y="2526"/>
                  <a:ext cx="336" cy="400"/>
                  <a:chOff x="1200" y="1488"/>
                  <a:chExt cx="352" cy="400"/>
                </a:xfrm>
              </p:grpSpPr>
              <p:sp>
                <p:nvSpPr>
                  <p:cNvPr id="8249" name="Text Box 135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В</a:t>
                    </a:r>
                  </a:p>
                </p:txBody>
              </p:sp>
              <p:sp>
                <p:nvSpPr>
                  <p:cNvPr id="8250" name="Text Box 136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8246" name="Group 141"/>
                <p:cNvGrpSpPr>
                  <a:grpSpLocks/>
                </p:cNvGrpSpPr>
                <p:nvPr/>
              </p:nvGrpSpPr>
              <p:grpSpPr bwMode="auto">
                <a:xfrm>
                  <a:off x="4259" y="2482"/>
                  <a:ext cx="308" cy="381"/>
                  <a:chOff x="4606" y="1594"/>
                  <a:chExt cx="323" cy="381"/>
                </a:xfrm>
              </p:grpSpPr>
              <p:sp>
                <p:nvSpPr>
                  <p:cNvPr id="8247" name="Text Box 142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606" y="1594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C</a:t>
                    </a:r>
                    <a:endParaRPr lang="ru-RU" sz="3200" b="1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  <p:sp>
                <p:nvSpPr>
                  <p:cNvPr id="8248" name="Text Box 143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737" y="1744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1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</p:grpSp>
          <p:grpSp>
            <p:nvGrpSpPr>
              <p:cNvPr id="8226" name="Group 185"/>
              <p:cNvGrpSpPr>
                <a:grpSpLocks/>
              </p:cNvGrpSpPr>
              <p:nvPr/>
            </p:nvGrpSpPr>
            <p:grpSpPr bwMode="auto">
              <a:xfrm>
                <a:off x="4617" y="1050"/>
                <a:ext cx="711" cy="999"/>
                <a:chOff x="4617" y="1050"/>
                <a:chExt cx="711" cy="999"/>
              </a:xfrm>
            </p:grpSpPr>
            <p:grpSp>
              <p:nvGrpSpPr>
                <p:cNvPr id="8227" name="Group 72"/>
                <p:cNvGrpSpPr>
                  <a:grpSpLocks/>
                </p:cNvGrpSpPr>
                <p:nvPr/>
              </p:nvGrpSpPr>
              <p:grpSpPr bwMode="auto">
                <a:xfrm>
                  <a:off x="5005" y="1668"/>
                  <a:ext cx="323" cy="381"/>
                  <a:chOff x="4606" y="1594"/>
                  <a:chExt cx="323" cy="381"/>
                </a:xfrm>
              </p:grpSpPr>
              <p:sp>
                <p:nvSpPr>
                  <p:cNvPr id="8238" name="Text Box 73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606" y="1594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en-US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C</a:t>
                    </a:r>
                    <a:endParaRPr lang="ru-RU" sz="3200" b="1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  <p:sp>
                <p:nvSpPr>
                  <p:cNvPr id="8239" name="Text Box 74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4737" y="1744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3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8228" name="Group 75"/>
                <p:cNvGrpSpPr>
                  <a:grpSpLocks/>
                </p:cNvGrpSpPr>
                <p:nvPr/>
              </p:nvGrpSpPr>
              <p:grpSpPr bwMode="auto">
                <a:xfrm>
                  <a:off x="4617" y="1050"/>
                  <a:ext cx="352" cy="400"/>
                  <a:chOff x="1200" y="1488"/>
                  <a:chExt cx="352" cy="400"/>
                </a:xfrm>
              </p:grpSpPr>
              <p:sp>
                <p:nvSpPr>
                  <p:cNvPr id="8236" name="Text Box 76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А</a:t>
                    </a:r>
                  </a:p>
                </p:txBody>
              </p:sp>
              <p:sp>
                <p:nvSpPr>
                  <p:cNvPr id="8237" name="Text Box 77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3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8229" name="Group 78"/>
                <p:cNvGrpSpPr>
                  <a:grpSpLocks/>
                </p:cNvGrpSpPr>
                <p:nvPr/>
              </p:nvGrpSpPr>
              <p:grpSpPr bwMode="auto">
                <a:xfrm>
                  <a:off x="4861" y="1393"/>
                  <a:ext cx="352" cy="400"/>
                  <a:chOff x="1200" y="1488"/>
                  <a:chExt cx="352" cy="400"/>
                </a:xfrm>
              </p:grpSpPr>
              <p:sp>
                <p:nvSpPr>
                  <p:cNvPr id="8234" name="Text Box 79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200" y="1488"/>
                    <a:ext cx="259" cy="365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sz="3200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В</a:t>
                    </a:r>
                  </a:p>
                </p:txBody>
              </p:sp>
              <p:sp>
                <p:nvSpPr>
                  <p:cNvPr id="8235" name="Text Box 80"/>
                  <p:cNvSpPr txBox="1">
                    <a:spLocks noChangeAspect="1" noChangeArrowheads="1"/>
                  </p:cNvSpPr>
                  <p:nvPr/>
                </p:nvSpPr>
                <p:spPr bwMode="auto">
                  <a:xfrm>
                    <a:off x="1360" y="1657"/>
                    <a:ext cx="192" cy="231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>
                    <a:spAutoFit/>
                  </a:bodyPr>
                  <a:lstStyle>
                    <a:lvl1pPr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1pPr>
                    <a:lvl2pPr marL="742950" indent="-28575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2pPr>
                    <a:lvl3pPr marL="11430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3pPr>
                    <a:lvl4pPr marL="16002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4pPr>
                    <a:lvl5pPr marL="2057400" indent="-228600" eaLnBrk="0" hangingPunct="0"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5pPr>
                    <a:lvl6pPr marL="25146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6pPr>
                    <a:lvl7pPr marL="29718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7pPr>
                    <a:lvl8pPr marL="34290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8pPr>
                    <a:lvl9pPr marL="3886200" indent="-228600" eaLnBrk="0" fontAlgn="base" hangingPunct="0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Arial" charset="0"/>
                      </a:defRPr>
                    </a:lvl9pPr>
                  </a:lstStyle>
                  <a:p>
                    <a:r>
                      <a:rPr lang="ru-RU" b="1" i="1">
                        <a:solidFill>
                          <a:srgbClr val="C42500"/>
                        </a:solidFill>
                        <a:latin typeface="GOST type B" pitchFamily="34" charset="0"/>
                      </a:rPr>
                      <a:t>3</a:t>
                    </a:r>
                    <a:endParaRPr lang="ru-RU" sz="2400" i="1">
                      <a:solidFill>
                        <a:srgbClr val="C42500"/>
                      </a:solidFill>
                      <a:latin typeface="GOST type B" pitchFamily="34" charset="0"/>
                    </a:endParaRPr>
                  </a:p>
                </p:txBody>
              </p:sp>
            </p:grpSp>
            <p:grpSp>
              <p:nvGrpSpPr>
                <p:cNvPr id="8230" name="Group 184"/>
                <p:cNvGrpSpPr>
                  <a:grpSpLocks/>
                </p:cNvGrpSpPr>
                <p:nvPr/>
              </p:nvGrpSpPr>
              <p:grpSpPr bwMode="auto">
                <a:xfrm>
                  <a:off x="4651" y="1423"/>
                  <a:ext cx="435" cy="616"/>
                  <a:chOff x="4651" y="1423"/>
                  <a:chExt cx="435" cy="616"/>
                </a:xfrm>
              </p:grpSpPr>
              <p:sp>
                <p:nvSpPr>
                  <p:cNvPr id="8231" name="Oval 82"/>
                  <p:cNvSpPr>
                    <a:spLocks noChangeAspect="1" noChangeArrowheads="1"/>
                  </p:cNvSpPr>
                  <p:nvPr/>
                </p:nvSpPr>
                <p:spPr bwMode="auto">
                  <a:xfrm flipV="1">
                    <a:off x="5014" y="1967"/>
                    <a:ext cx="72" cy="72"/>
                  </a:xfrm>
                  <a:prstGeom prst="ellipse">
                    <a:avLst/>
                  </a:prstGeom>
                  <a:solidFill>
                    <a:srgbClr val="C4250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sp>
                <p:nvSpPr>
                  <p:cNvPr id="8232" name="Oval 108"/>
                  <p:cNvSpPr>
                    <a:spLocks noChangeAspect="1" noChangeArrowheads="1"/>
                  </p:cNvSpPr>
                  <p:nvPr/>
                </p:nvSpPr>
                <p:spPr bwMode="auto">
                  <a:xfrm flipV="1">
                    <a:off x="4869" y="1759"/>
                    <a:ext cx="72" cy="72"/>
                  </a:xfrm>
                  <a:prstGeom prst="ellipse">
                    <a:avLst/>
                  </a:prstGeom>
                  <a:solidFill>
                    <a:srgbClr val="C4250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sp>
                <p:nvSpPr>
                  <p:cNvPr id="8233" name="Oval 109"/>
                  <p:cNvSpPr>
                    <a:spLocks noChangeAspect="1" noChangeArrowheads="1"/>
                  </p:cNvSpPr>
                  <p:nvPr/>
                </p:nvSpPr>
                <p:spPr bwMode="auto">
                  <a:xfrm flipV="1">
                    <a:off x="4651" y="1423"/>
                    <a:ext cx="72" cy="72"/>
                  </a:xfrm>
                  <a:prstGeom prst="ellipse">
                    <a:avLst/>
                  </a:prstGeom>
                  <a:solidFill>
                    <a:srgbClr val="C42500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</p:grpSp>
          </p:grpSp>
        </p:grpSp>
      </p:grpSp>
      <p:sp>
        <p:nvSpPr>
          <p:cNvPr id="8206" name="Text Box 192"/>
          <p:cNvSpPr txBox="1">
            <a:spLocks noChangeArrowheads="1"/>
          </p:cNvSpPr>
          <p:nvPr/>
        </p:nvSpPr>
        <p:spPr bwMode="auto">
          <a:xfrm>
            <a:off x="279400" y="855663"/>
            <a:ext cx="44481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>
                <a:solidFill>
                  <a:srgbClr val="CC0099"/>
                </a:solidFill>
              </a:rPr>
              <a:t>Пространственная картина</a:t>
            </a:r>
          </a:p>
        </p:txBody>
      </p:sp>
      <p:sp>
        <p:nvSpPr>
          <p:cNvPr id="8207" name="Arc 251"/>
          <p:cNvSpPr>
            <a:spLocks/>
          </p:cNvSpPr>
          <p:nvPr/>
        </p:nvSpPr>
        <p:spPr bwMode="auto">
          <a:xfrm rot="8803828" flipV="1">
            <a:off x="3333750" y="3760788"/>
            <a:ext cx="120650" cy="150812"/>
          </a:xfrm>
          <a:custGeom>
            <a:avLst/>
            <a:gdLst>
              <a:gd name="T0" fmla="*/ 0 w 18185"/>
              <a:gd name="T1" fmla="*/ 4510536 h 21600"/>
              <a:gd name="T2" fmla="*/ 35234575 w 18185"/>
              <a:gd name="T3" fmla="*/ 5035703 h 21600"/>
              <a:gd name="T4" fmla="*/ 17157020 w 18185"/>
              <a:gd name="T5" fmla="*/ 51331289 h 21600"/>
              <a:gd name="T6" fmla="*/ 0 60000 65536"/>
              <a:gd name="T7" fmla="*/ 0 60000 65536"/>
              <a:gd name="T8" fmla="*/ 0 60000 65536"/>
              <a:gd name="T9" fmla="*/ 0 w 18185"/>
              <a:gd name="T10" fmla="*/ 0 h 21600"/>
              <a:gd name="T11" fmla="*/ 18185 w 18185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8185" h="21600" fill="none" extrusionOk="0">
                <a:moveTo>
                  <a:pt x="0" y="1898"/>
                </a:moveTo>
                <a:cubicBezTo>
                  <a:pt x="2784" y="647"/>
                  <a:pt x="5802" y="-1"/>
                  <a:pt x="8855" y="0"/>
                </a:cubicBezTo>
                <a:cubicBezTo>
                  <a:pt x="12084" y="0"/>
                  <a:pt x="15272" y="724"/>
                  <a:pt x="18185" y="2118"/>
                </a:cubicBezTo>
              </a:path>
              <a:path w="18185" h="21600" stroke="0" extrusionOk="0">
                <a:moveTo>
                  <a:pt x="0" y="1898"/>
                </a:moveTo>
                <a:cubicBezTo>
                  <a:pt x="2784" y="647"/>
                  <a:pt x="5802" y="-1"/>
                  <a:pt x="8855" y="0"/>
                </a:cubicBezTo>
                <a:cubicBezTo>
                  <a:pt x="12084" y="0"/>
                  <a:pt x="15272" y="724"/>
                  <a:pt x="18185" y="2118"/>
                </a:cubicBezTo>
                <a:lnTo>
                  <a:pt x="8855" y="21600"/>
                </a:lnTo>
                <a:close/>
              </a:path>
            </a:pathLst>
          </a:custGeom>
          <a:noFill/>
          <a:ln w="19050">
            <a:solidFill>
              <a:srgbClr val="4E03C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8208" name="Arc 252"/>
          <p:cNvSpPr>
            <a:spLocks/>
          </p:cNvSpPr>
          <p:nvPr/>
        </p:nvSpPr>
        <p:spPr bwMode="auto">
          <a:xfrm rot="9714233">
            <a:off x="3035300" y="2965450"/>
            <a:ext cx="130175" cy="77788"/>
          </a:xfrm>
          <a:custGeom>
            <a:avLst/>
            <a:gdLst>
              <a:gd name="T0" fmla="*/ 0 w 17486"/>
              <a:gd name="T1" fmla="*/ 1494974 h 21600"/>
              <a:gd name="T2" fmla="*/ 53707936 w 17486"/>
              <a:gd name="T3" fmla="*/ 0 h 21600"/>
              <a:gd name="T4" fmla="*/ 53637391 w 17486"/>
              <a:gd name="T5" fmla="*/ 3633203 h 21600"/>
              <a:gd name="T6" fmla="*/ 0 60000 65536"/>
              <a:gd name="T7" fmla="*/ 0 60000 65536"/>
              <a:gd name="T8" fmla="*/ 0 60000 65536"/>
              <a:gd name="T9" fmla="*/ 0 w 17486"/>
              <a:gd name="T10" fmla="*/ 0 h 21600"/>
              <a:gd name="T11" fmla="*/ 17486 w 17486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7486" h="21600" fill="none" extrusionOk="0">
                <a:moveTo>
                  <a:pt x="-1" y="8887"/>
                </a:moveTo>
                <a:cubicBezTo>
                  <a:pt x="4064" y="3303"/>
                  <a:pt x="10555" y="-1"/>
                  <a:pt x="17463" y="0"/>
                </a:cubicBezTo>
                <a:cubicBezTo>
                  <a:pt x="17470" y="0"/>
                  <a:pt x="17478" y="0"/>
                  <a:pt x="17485" y="0"/>
                </a:cubicBezTo>
              </a:path>
              <a:path w="17486" h="21600" stroke="0" extrusionOk="0">
                <a:moveTo>
                  <a:pt x="-1" y="8887"/>
                </a:moveTo>
                <a:cubicBezTo>
                  <a:pt x="4064" y="3303"/>
                  <a:pt x="10555" y="-1"/>
                  <a:pt x="17463" y="0"/>
                </a:cubicBezTo>
                <a:cubicBezTo>
                  <a:pt x="17470" y="0"/>
                  <a:pt x="17478" y="0"/>
                  <a:pt x="17485" y="0"/>
                </a:cubicBezTo>
                <a:lnTo>
                  <a:pt x="17463" y="21600"/>
                </a:lnTo>
                <a:close/>
              </a:path>
            </a:pathLst>
          </a:custGeom>
          <a:noFill/>
          <a:ln w="19050">
            <a:solidFill>
              <a:srgbClr val="4E03C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8209" name="Rectangle 253"/>
          <p:cNvSpPr>
            <a:spLocks noChangeArrowheads="1"/>
          </p:cNvSpPr>
          <p:nvPr/>
        </p:nvSpPr>
        <p:spPr bwMode="auto">
          <a:xfrm>
            <a:off x="3098800" y="3416300"/>
            <a:ext cx="328613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ru-RU" b="1" i="1">
                <a:solidFill>
                  <a:srgbClr val="4E03C9"/>
                </a:solidFill>
                <a:sym typeface="Symbol" pitchFamily="18" charset="2"/>
              </a:rPr>
              <a:t></a:t>
            </a:r>
          </a:p>
        </p:txBody>
      </p:sp>
      <p:sp>
        <p:nvSpPr>
          <p:cNvPr id="8210" name="Rectangle 254"/>
          <p:cNvSpPr>
            <a:spLocks noChangeArrowheads="1"/>
          </p:cNvSpPr>
          <p:nvPr/>
        </p:nvSpPr>
        <p:spPr bwMode="auto">
          <a:xfrm>
            <a:off x="2951163" y="2967038"/>
            <a:ext cx="309562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ru-RU" b="1" i="1">
                <a:solidFill>
                  <a:srgbClr val="4E03C9"/>
                </a:solidFill>
                <a:sym typeface="Symbol" pitchFamily="18" charset="2"/>
              </a:rPr>
              <a:t></a:t>
            </a:r>
          </a:p>
        </p:txBody>
      </p:sp>
      <p:sp>
        <p:nvSpPr>
          <p:cNvPr id="8211" name="AutoShape 102"/>
          <p:cNvSpPr>
            <a:spLocks noChangeArrowheads="1"/>
          </p:cNvSpPr>
          <p:nvPr/>
        </p:nvSpPr>
        <p:spPr bwMode="auto">
          <a:xfrm flipH="1">
            <a:off x="1131888" y="2695575"/>
            <a:ext cx="2393950" cy="1460500"/>
          </a:xfrm>
          <a:prstGeom prst="parallelogram">
            <a:avLst>
              <a:gd name="adj" fmla="val 32821"/>
            </a:avLst>
          </a:prstGeom>
          <a:gradFill rotWithShape="1">
            <a:gsLst>
              <a:gs pos="0">
                <a:srgbClr val="EDC1E8">
                  <a:alpha val="68999"/>
                </a:srgbClr>
              </a:gs>
              <a:gs pos="100000">
                <a:srgbClr val="C89CC3">
                  <a:alpha val="60001"/>
                </a:srgbClr>
              </a:gs>
            </a:gsLst>
            <a:path path="shape">
              <a:fillToRect l="50000" t="50000" r="50000" b="50000"/>
            </a:path>
          </a:gra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endParaRPr lang="ru-RU"/>
          </a:p>
        </p:txBody>
      </p:sp>
      <p:sp>
        <p:nvSpPr>
          <p:cNvPr id="8212" name="Rectangle 53"/>
          <p:cNvSpPr>
            <a:spLocks noChangeArrowheads="1"/>
          </p:cNvSpPr>
          <p:nvPr/>
        </p:nvSpPr>
        <p:spPr bwMode="auto">
          <a:xfrm>
            <a:off x="1617663" y="2787650"/>
            <a:ext cx="395287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/>
          <a:p>
            <a:r>
              <a:rPr lang="ru-RU" sz="2800" b="1" i="1">
                <a:solidFill>
                  <a:srgbClr val="C42500"/>
                </a:solidFill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sp>
        <p:nvSpPr>
          <p:cNvPr id="8213" name="Line 103"/>
          <p:cNvSpPr>
            <a:spLocks noChangeShapeType="1"/>
          </p:cNvSpPr>
          <p:nvPr/>
        </p:nvSpPr>
        <p:spPr bwMode="auto">
          <a:xfrm flipV="1">
            <a:off x="1598613" y="4149725"/>
            <a:ext cx="1927225" cy="1588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8214" name="Line 61"/>
          <p:cNvSpPr>
            <a:spLocks noChangeShapeType="1"/>
          </p:cNvSpPr>
          <p:nvPr/>
        </p:nvSpPr>
        <p:spPr bwMode="auto">
          <a:xfrm flipV="1">
            <a:off x="1130300" y="2687638"/>
            <a:ext cx="1927225" cy="1587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8215" name="Line 54"/>
          <p:cNvSpPr>
            <a:spLocks noChangeShapeType="1"/>
          </p:cNvSpPr>
          <p:nvPr/>
        </p:nvSpPr>
        <p:spPr bwMode="auto">
          <a:xfrm flipH="1" flipV="1">
            <a:off x="3046413" y="2687638"/>
            <a:ext cx="485775" cy="1466850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13314" name="Group 259"/>
          <p:cNvGrpSpPr>
            <a:grpSpLocks/>
          </p:cNvGrpSpPr>
          <p:nvPr/>
        </p:nvGrpSpPr>
        <p:grpSpPr bwMode="auto">
          <a:xfrm>
            <a:off x="2046288" y="3311525"/>
            <a:ext cx="1336675" cy="409575"/>
            <a:chOff x="1289" y="2086"/>
            <a:chExt cx="842" cy="258"/>
          </a:xfrm>
        </p:grpSpPr>
        <p:sp>
          <p:nvSpPr>
            <p:cNvPr id="8218" name="Freeform 255"/>
            <p:cNvSpPr>
              <a:spLocks/>
            </p:cNvSpPr>
            <p:nvPr/>
          </p:nvSpPr>
          <p:spPr bwMode="auto">
            <a:xfrm rot="1066421" flipH="1" flipV="1">
              <a:off x="1289" y="2130"/>
              <a:ext cx="452" cy="214"/>
            </a:xfrm>
            <a:custGeom>
              <a:avLst/>
              <a:gdLst>
                <a:gd name="T0" fmla="*/ 0 w 956"/>
                <a:gd name="T1" fmla="*/ 111 h 297"/>
                <a:gd name="T2" fmla="*/ 101 w 956"/>
                <a:gd name="T3" fmla="*/ 99 h 297"/>
                <a:gd name="T4" fmla="*/ 43 w 956"/>
                <a:gd name="T5" fmla="*/ 0 h 297"/>
                <a:gd name="T6" fmla="*/ 0 w 956"/>
                <a:gd name="T7" fmla="*/ 111 h 297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56"/>
                <a:gd name="T13" fmla="*/ 0 h 297"/>
                <a:gd name="T14" fmla="*/ 956 w 956"/>
                <a:gd name="T15" fmla="*/ 297 h 297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56" h="297">
                  <a:moveTo>
                    <a:pt x="0" y="297"/>
                  </a:moveTo>
                  <a:lnTo>
                    <a:pt x="956" y="267"/>
                  </a:lnTo>
                  <a:lnTo>
                    <a:pt x="409" y="0"/>
                  </a:lnTo>
                  <a:lnTo>
                    <a:pt x="0" y="297"/>
                  </a:lnTo>
                  <a:close/>
                </a:path>
              </a:pathLst>
            </a:custGeom>
            <a:gradFill rotWithShape="1">
              <a:gsLst>
                <a:gs pos="0">
                  <a:srgbClr val="DEC4D7">
                    <a:alpha val="67998"/>
                  </a:srgbClr>
                </a:gs>
                <a:gs pos="100000">
                  <a:srgbClr val="C89CC3">
                    <a:alpha val="65999"/>
                  </a:srgbClr>
                </a:gs>
              </a:gsLst>
              <a:path path="rect">
                <a:fillToRect l="50000" t="50000" r="50000" b="50000"/>
              </a:path>
            </a:gradFill>
            <a:ln w="28575">
              <a:solidFill>
                <a:srgbClr val="C42500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8219" name="Line 256"/>
            <p:cNvSpPr>
              <a:spLocks noChangeAspect="1" noChangeShapeType="1"/>
            </p:cNvSpPr>
            <p:nvPr/>
          </p:nvSpPr>
          <p:spPr bwMode="auto">
            <a:xfrm rot="16200000" flipV="1">
              <a:off x="1688" y="1727"/>
              <a:ext cx="0" cy="718"/>
            </a:xfrm>
            <a:prstGeom prst="line">
              <a:avLst/>
            </a:pr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8220" name="Line 257"/>
            <p:cNvSpPr>
              <a:spLocks noChangeAspect="1" noChangeShapeType="1"/>
            </p:cNvSpPr>
            <p:nvPr/>
          </p:nvSpPr>
          <p:spPr bwMode="auto">
            <a:xfrm rot="16200000" flipV="1">
              <a:off x="1824" y="2036"/>
              <a:ext cx="0" cy="615"/>
            </a:xfrm>
            <a:prstGeom prst="line">
              <a:avLst/>
            </a:pr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8221" name="Line 258"/>
            <p:cNvSpPr>
              <a:spLocks noChangeAspect="1" noChangeShapeType="1"/>
            </p:cNvSpPr>
            <p:nvPr/>
          </p:nvSpPr>
          <p:spPr bwMode="auto">
            <a:xfrm rot="16200000" flipV="1">
              <a:off x="1914" y="2037"/>
              <a:ext cx="0" cy="336"/>
            </a:xfrm>
            <a:prstGeom prst="line">
              <a:avLst/>
            </a:prstGeom>
            <a:noFill/>
            <a:ln w="9525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8217" name="Text Box 260"/>
          <p:cNvSpPr txBox="1">
            <a:spLocks noChangeArrowheads="1"/>
          </p:cNvSpPr>
          <p:nvPr/>
        </p:nvSpPr>
        <p:spPr bwMode="auto">
          <a:xfrm>
            <a:off x="390525" y="5684838"/>
            <a:ext cx="8753475" cy="1173162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ru-RU" b="1">
                <a:solidFill>
                  <a:srgbClr val="800080"/>
                </a:solidFill>
              </a:rPr>
              <a:t>Профильная проекция плоскости </a:t>
            </a:r>
            <a:r>
              <a:rPr lang="ru-RU" sz="2000" b="1" i="1">
                <a:solidFill>
                  <a:srgbClr val="800080"/>
                </a:solidFill>
                <a:sym typeface="Symbol" pitchFamily="18" charset="2"/>
              </a:rPr>
              <a:t></a:t>
            </a:r>
            <a:r>
              <a:rPr lang="ru-RU" b="1">
                <a:solidFill>
                  <a:srgbClr val="800080"/>
                </a:solidFill>
              </a:rPr>
              <a:t>  вырождается в прямую (след). Н</a:t>
            </a:r>
            <a:r>
              <a:rPr lang="ru-RU" b="1">
                <a:solidFill>
                  <a:srgbClr val="800080"/>
                </a:solidFill>
                <a:sym typeface="Symbol" pitchFamily="18" charset="2"/>
              </a:rPr>
              <a:t>а</a:t>
            </a:r>
            <a:r>
              <a:rPr lang="ru-RU" b="1">
                <a:solidFill>
                  <a:srgbClr val="800080"/>
                </a:solidFill>
              </a:rPr>
              <a:t>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3</a:t>
            </a:r>
            <a:r>
              <a:rPr lang="ru-RU" b="1">
                <a:solidFill>
                  <a:srgbClr val="800080"/>
                </a:solidFill>
              </a:rPr>
              <a:t> проекции трех произвольных точек плоскости лежат на профильном следе плоскости </a:t>
            </a:r>
            <a:r>
              <a:rPr lang="ru-RU" sz="2000" b="1" i="1">
                <a:solidFill>
                  <a:srgbClr val="800080"/>
                </a:solidFill>
                <a:latin typeface="Symbol type B" pitchFamily="18" charset="2"/>
                <a:sym typeface="Symbol" pitchFamily="18" charset="2"/>
              </a:rPr>
              <a:t>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3 </a:t>
            </a:r>
            <a:r>
              <a:rPr lang="ru-RU" b="1">
                <a:solidFill>
                  <a:srgbClr val="800080"/>
                </a:solidFill>
              </a:rPr>
              <a:t>. Углы наклона данной плоскости </a:t>
            </a:r>
            <a:r>
              <a:rPr lang="ru-RU" sz="2000" b="1" i="1">
                <a:solidFill>
                  <a:srgbClr val="800080"/>
                </a:solidFill>
                <a:latin typeface="Symbol type B" pitchFamily="18" charset="2"/>
                <a:sym typeface="Symbol" pitchFamily="18" charset="2"/>
              </a:rPr>
              <a:t></a:t>
            </a:r>
            <a:r>
              <a:rPr lang="ru-RU" sz="2000">
                <a:latin typeface="Symbol type B" pitchFamily="18" charset="2"/>
                <a:sym typeface="Symbol" pitchFamily="18" charset="2"/>
              </a:rPr>
              <a:t>  </a:t>
            </a:r>
            <a:r>
              <a:rPr lang="ru-RU" b="1">
                <a:solidFill>
                  <a:srgbClr val="800080"/>
                </a:solidFill>
              </a:rPr>
              <a:t>к горизонталь-ной (</a:t>
            </a:r>
            <a:r>
              <a:rPr lang="ru-RU" b="1" i="1">
                <a:solidFill>
                  <a:srgbClr val="800080"/>
                </a:solidFill>
                <a:latin typeface="Symbol type B" pitchFamily="18" charset="2"/>
                <a:sym typeface="Symbol" pitchFamily="18" charset="2"/>
              </a:rPr>
              <a:t></a:t>
            </a:r>
            <a:r>
              <a:rPr lang="ru-RU" b="1">
                <a:solidFill>
                  <a:srgbClr val="800080"/>
                </a:solidFill>
              </a:rPr>
              <a:t>) и фронтальной (</a:t>
            </a:r>
            <a:r>
              <a:rPr lang="ru-RU" b="1" i="1">
                <a:solidFill>
                  <a:srgbClr val="800080"/>
                </a:solidFill>
                <a:sym typeface="Symbol" pitchFamily="18" charset="2"/>
              </a:rPr>
              <a:t></a:t>
            </a:r>
            <a:r>
              <a:rPr lang="ru-RU"/>
              <a:t> </a:t>
            </a:r>
            <a:r>
              <a:rPr lang="ru-RU" b="1">
                <a:solidFill>
                  <a:srgbClr val="800080"/>
                </a:solidFill>
                <a:sym typeface="Symbol" pitchFamily="18" charset="2"/>
              </a:rPr>
              <a:t>) </a:t>
            </a:r>
            <a:r>
              <a:rPr lang="ru-RU" b="1">
                <a:solidFill>
                  <a:srgbClr val="800080"/>
                </a:solidFill>
              </a:rPr>
              <a:t>плоскостям проекций на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</a:rPr>
              <a:t>П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</a:rPr>
              <a:t>3 </a:t>
            </a:r>
            <a:r>
              <a:rPr lang="ru-RU" sz="2000" baseline="-20000">
                <a:latin typeface="GOST type B" pitchFamily="34" charset="0"/>
              </a:rPr>
              <a:t> </a:t>
            </a:r>
            <a:r>
              <a:rPr lang="ru-RU" b="1">
                <a:solidFill>
                  <a:srgbClr val="800080"/>
                </a:solidFill>
                <a:sym typeface="Symbol" pitchFamily="18" charset="2"/>
              </a:rPr>
              <a:t>не искажаются</a:t>
            </a:r>
            <a:r>
              <a:rPr lang="ru-RU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133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3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1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3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17" dur="2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Rectangle 4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841375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2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Горизонтальная плоскость уровня</a:t>
            </a:r>
            <a:r>
              <a:rPr lang="en-US" sz="32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ru-RU" sz="32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</a:t>
            </a:r>
            <a:r>
              <a:rPr lang="en-US" sz="32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ru-RU" sz="3200" b="1" smtClean="0">
                <a:solidFill>
                  <a:srgbClr val="4E03C9"/>
                </a:solidFill>
                <a:sym typeface="Symbol" pitchFamily="18" charset="2"/>
              </a:rPr>
              <a:t></a:t>
            </a:r>
            <a:r>
              <a:rPr lang="ru-RU" sz="32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</a:t>
            </a:r>
            <a:r>
              <a:rPr lang="ru-RU" sz="3200" b="1" baseline="-20000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1</a:t>
            </a:r>
            <a:r>
              <a:rPr lang="ru-RU" sz="32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</a:t>
            </a:r>
          </a:p>
        </p:txBody>
      </p:sp>
      <p:sp>
        <p:nvSpPr>
          <p:cNvPr id="9219" name="Text Box 5"/>
          <p:cNvSpPr txBox="1">
            <a:spLocks noChangeArrowheads="1"/>
          </p:cNvSpPr>
          <p:nvPr/>
        </p:nvSpPr>
        <p:spPr bwMode="auto">
          <a:xfrm>
            <a:off x="4624388" y="857250"/>
            <a:ext cx="42005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/>
            <a:r>
              <a:rPr lang="ru-RU" sz="2400" b="1">
                <a:solidFill>
                  <a:srgbClr val="CC0099"/>
                </a:solidFill>
              </a:rPr>
              <a:t>Комплексный чертеж</a:t>
            </a:r>
          </a:p>
        </p:txBody>
      </p:sp>
      <p:sp>
        <p:nvSpPr>
          <p:cNvPr id="9220" name="Text Box 6"/>
          <p:cNvSpPr txBox="1">
            <a:spLocks noChangeAspect="1" noChangeArrowheads="1"/>
          </p:cNvSpPr>
          <p:nvPr/>
        </p:nvSpPr>
        <p:spPr bwMode="auto">
          <a:xfrm>
            <a:off x="3019425" y="1270000"/>
            <a:ext cx="41751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z</a:t>
            </a:r>
            <a:endParaRPr lang="ru-RU" i="1">
              <a:latin typeface="GOST type B" pitchFamily="34" charset="0"/>
            </a:endParaRPr>
          </a:p>
        </p:txBody>
      </p:sp>
      <p:grpSp>
        <p:nvGrpSpPr>
          <p:cNvPr id="9221" name="Group 7"/>
          <p:cNvGrpSpPr>
            <a:grpSpLocks/>
          </p:cNvGrpSpPr>
          <p:nvPr/>
        </p:nvGrpSpPr>
        <p:grpSpPr bwMode="auto">
          <a:xfrm>
            <a:off x="404813" y="1363663"/>
            <a:ext cx="3743325" cy="3929062"/>
            <a:chOff x="255" y="859"/>
            <a:chExt cx="2358" cy="2475"/>
          </a:xfrm>
        </p:grpSpPr>
        <p:grpSp>
          <p:nvGrpSpPr>
            <p:cNvPr id="9287" name="Group 8"/>
            <p:cNvGrpSpPr>
              <a:grpSpLocks/>
            </p:cNvGrpSpPr>
            <p:nvPr/>
          </p:nvGrpSpPr>
          <p:grpSpPr bwMode="auto">
            <a:xfrm>
              <a:off x="255" y="859"/>
              <a:ext cx="2275" cy="2225"/>
              <a:chOff x="255" y="859"/>
              <a:chExt cx="2275" cy="2225"/>
            </a:xfrm>
          </p:grpSpPr>
          <p:grpSp>
            <p:nvGrpSpPr>
              <p:cNvPr id="9290" name="Group 9"/>
              <p:cNvGrpSpPr>
                <a:grpSpLocks/>
              </p:cNvGrpSpPr>
              <p:nvPr/>
            </p:nvGrpSpPr>
            <p:grpSpPr bwMode="auto">
              <a:xfrm>
                <a:off x="255" y="965"/>
                <a:ext cx="2275" cy="2119"/>
                <a:chOff x="1895" y="940"/>
                <a:chExt cx="1846" cy="1675"/>
              </a:xfrm>
            </p:grpSpPr>
            <p:sp>
              <p:nvSpPr>
                <p:cNvPr id="9292" name="AutoShape 10"/>
                <p:cNvSpPr>
                  <a:spLocks noChangeArrowheads="1"/>
                </p:cNvSpPr>
                <p:nvPr/>
              </p:nvSpPr>
              <p:spPr bwMode="auto">
                <a:xfrm rot="5400000" flipH="1" flipV="1">
                  <a:off x="2684" y="1564"/>
                  <a:ext cx="1614" cy="487"/>
                </a:xfrm>
                <a:prstGeom prst="parallelogram">
                  <a:avLst>
                    <a:gd name="adj" fmla="val 152958"/>
                  </a:avLst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9293" name="Group 11"/>
                <p:cNvGrpSpPr>
                  <a:grpSpLocks/>
                </p:cNvGrpSpPr>
                <p:nvPr/>
              </p:nvGrpSpPr>
              <p:grpSpPr bwMode="auto">
                <a:xfrm>
                  <a:off x="1895" y="940"/>
                  <a:ext cx="1846" cy="1675"/>
                  <a:chOff x="1895" y="940"/>
                  <a:chExt cx="1846" cy="1675"/>
                </a:xfrm>
              </p:grpSpPr>
              <p:sp>
                <p:nvSpPr>
                  <p:cNvPr id="9294" name="Line 12"/>
                  <p:cNvSpPr>
                    <a:spLocks noChangeAspect="1" noChangeShapeType="1"/>
                  </p:cNvSpPr>
                  <p:nvPr/>
                </p:nvSpPr>
                <p:spPr bwMode="auto">
                  <a:xfrm flipH="1">
                    <a:off x="2025" y="1872"/>
                    <a:ext cx="118" cy="0"/>
                  </a:xfrm>
                  <a:prstGeom prst="line">
                    <a:avLst/>
                  </a:prstGeom>
                  <a:noFill/>
                  <a:ln w="9525">
                    <a:solidFill>
                      <a:schemeClr val="tx1"/>
                    </a:solidFill>
                    <a:round/>
                    <a:headEnd/>
                    <a:tailEnd type="triangle" w="sm" len="lg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grpSp>
                <p:nvGrpSpPr>
                  <p:cNvPr id="9295" name="Group 13"/>
                  <p:cNvGrpSpPr>
                    <a:grpSpLocks/>
                  </p:cNvGrpSpPr>
                  <p:nvPr/>
                </p:nvGrpSpPr>
                <p:grpSpPr bwMode="auto">
                  <a:xfrm>
                    <a:off x="1895" y="940"/>
                    <a:ext cx="1846" cy="1675"/>
                    <a:chOff x="1895" y="940"/>
                    <a:chExt cx="1846" cy="1675"/>
                  </a:xfrm>
                </p:grpSpPr>
                <p:sp>
                  <p:nvSpPr>
                    <p:cNvPr id="9296" name="Rectangle 14"/>
                    <p:cNvSpPr>
                      <a:spLocks noChangeAspect="1" noChangeArrowheads="1"/>
                    </p:cNvSpPr>
                    <p:nvPr/>
                  </p:nvSpPr>
                  <p:spPr bwMode="auto">
                    <a:xfrm>
                      <a:off x="2149" y="998"/>
                      <a:ext cx="1097" cy="885"/>
                    </a:xfrm>
                    <a:prstGeom prst="rect">
                      <a:avLst/>
                    </a:prstGeom>
                    <a:solidFill>
                      <a:srgbClr val="66FFFF"/>
                    </a:solidFill>
                    <a:ln w="952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pPr algn="ctr" eaLnBrk="0" hangingPunct="0"/>
                      <a:endParaRPr lang="ru-RU" sz="2400">
                        <a:latin typeface="GOST type B" pitchFamily="34" charset="0"/>
                      </a:endParaRPr>
                    </a:p>
                  </p:txBody>
                </p:sp>
                <p:sp>
                  <p:nvSpPr>
                    <p:cNvPr id="9297" name="AutoShape 15"/>
                    <p:cNvSpPr>
                      <a:spLocks noChangeAspect="1" noChangeArrowheads="1"/>
                    </p:cNvSpPr>
                    <p:nvPr/>
                  </p:nvSpPr>
                  <p:spPr bwMode="auto">
                    <a:xfrm flipH="1">
                      <a:off x="2142" y="1874"/>
                      <a:ext cx="1588" cy="741"/>
                    </a:xfrm>
                    <a:prstGeom prst="parallelogram">
                      <a:avLst>
                        <a:gd name="adj" fmla="val 65115"/>
                      </a:avLst>
                    </a:prstGeom>
                    <a:solidFill>
                      <a:srgbClr val="FFFF99"/>
                    </a:solidFill>
                    <a:ln w="952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endParaRPr lang="ru-RU"/>
                    </a:p>
                  </p:txBody>
                </p:sp>
                <p:grpSp>
                  <p:nvGrpSpPr>
                    <p:cNvPr id="9298" name="Group 16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548" y="2336"/>
                      <a:ext cx="327" cy="265"/>
                      <a:chOff x="2548" y="2336"/>
                      <a:chExt cx="327" cy="265"/>
                    </a:xfrm>
                  </p:grpSpPr>
                  <p:sp>
                    <p:nvSpPr>
                      <p:cNvPr id="9306" name="Text Box 17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-851333">
                        <a:off x="2548" y="2336"/>
                        <a:ext cx="231" cy="25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9307" name="Text Box 18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-851333">
                        <a:off x="2687" y="2433"/>
                        <a:ext cx="188" cy="16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>
                            <a:latin typeface="GOST type B" pitchFamily="34" charset="0"/>
                          </a:rPr>
                          <a:t>1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  <p:sp>
                  <p:nvSpPr>
                    <p:cNvPr id="9299" name="Text Box 19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1895" y="1625"/>
                      <a:ext cx="169" cy="228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sz="2400" b="1" i="1">
                          <a:latin typeface="GOST type B" pitchFamily="34" charset="0"/>
                        </a:rPr>
                        <a:t>x</a:t>
                      </a:r>
                      <a:endParaRPr lang="ru-RU" i="1">
                        <a:latin typeface="GOST type B" pitchFamily="34" charset="0"/>
                      </a:endParaRPr>
                    </a:p>
                  </p:txBody>
                </p:sp>
                <p:grpSp>
                  <p:nvGrpSpPr>
                    <p:cNvPr id="9300" name="Group 20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110" y="940"/>
                      <a:ext cx="314" cy="283"/>
                      <a:chOff x="2110" y="940"/>
                      <a:chExt cx="314" cy="283"/>
                    </a:xfrm>
                  </p:grpSpPr>
                  <p:sp>
                    <p:nvSpPr>
                      <p:cNvPr id="9304" name="Text Box 21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>
                        <a:off x="2110" y="940"/>
                        <a:ext cx="233" cy="25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 i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9305" name="Text Box 22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>
                        <a:off x="2230" y="1055"/>
                        <a:ext cx="194" cy="16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 i="1">
                            <a:latin typeface="GOST type B" pitchFamily="34" charset="0"/>
                          </a:rPr>
                          <a:t>2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  <p:grpSp>
                  <p:nvGrpSpPr>
                    <p:cNvPr id="9301" name="Group 23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496" y="1557"/>
                      <a:ext cx="245" cy="329"/>
                      <a:chOff x="3532" y="1586"/>
                      <a:chExt cx="245" cy="329"/>
                    </a:xfrm>
                  </p:grpSpPr>
                  <p:sp>
                    <p:nvSpPr>
                      <p:cNvPr id="9302" name="Text Box 24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1961357">
                        <a:off x="3532" y="1586"/>
                        <a:ext cx="210" cy="25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9303" name="Text Box 25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1961357">
                        <a:off x="3603" y="1748"/>
                        <a:ext cx="174" cy="16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>
                            <a:latin typeface="GOST type B" pitchFamily="34" charset="0"/>
                          </a:rPr>
                          <a:t>3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</p:grpSp>
            </p:grpSp>
          </p:grpSp>
          <p:sp>
            <p:nvSpPr>
              <p:cNvPr id="9291" name="Line 26"/>
              <p:cNvSpPr>
                <a:spLocks noChangeAspect="1" noChangeShapeType="1"/>
              </p:cNvSpPr>
              <p:nvPr/>
            </p:nvSpPr>
            <p:spPr bwMode="auto">
              <a:xfrm rot="5400000" flipH="1">
                <a:off x="1828" y="952"/>
                <a:ext cx="186" cy="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9288" name="Text Box 27"/>
            <p:cNvSpPr txBox="1">
              <a:spLocks noChangeAspect="1" noChangeArrowheads="1"/>
            </p:cNvSpPr>
            <p:nvPr/>
          </p:nvSpPr>
          <p:spPr bwMode="auto">
            <a:xfrm>
              <a:off x="2369" y="3046"/>
              <a:ext cx="244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latin typeface="GOST type B" pitchFamily="34" charset="0"/>
                </a:rPr>
                <a:t>y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9289" name="Line 28"/>
            <p:cNvSpPr>
              <a:spLocks noChangeAspect="1" noChangeShapeType="1"/>
            </p:cNvSpPr>
            <p:nvPr/>
          </p:nvSpPr>
          <p:spPr bwMode="auto">
            <a:xfrm rot="14178596" flipH="1">
              <a:off x="2460" y="3141"/>
              <a:ext cx="196" cy="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9222" name="Group 29"/>
          <p:cNvGrpSpPr>
            <a:grpSpLocks/>
          </p:cNvGrpSpPr>
          <p:nvPr/>
        </p:nvGrpSpPr>
        <p:grpSpPr bwMode="auto">
          <a:xfrm>
            <a:off x="2466975" y="2312988"/>
            <a:ext cx="649288" cy="530225"/>
            <a:chOff x="4287" y="1568"/>
            <a:chExt cx="347" cy="286"/>
          </a:xfrm>
        </p:grpSpPr>
        <p:sp>
          <p:nvSpPr>
            <p:cNvPr id="9285" name="Rectangle 30"/>
            <p:cNvSpPr>
              <a:spLocks noChangeArrowheads="1"/>
            </p:cNvSpPr>
            <p:nvPr/>
          </p:nvSpPr>
          <p:spPr bwMode="auto">
            <a:xfrm>
              <a:off x="4287" y="1568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9286" name="Text Box 31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z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9223" name="Group 32"/>
          <p:cNvGrpSpPr>
            <a:grpSpLocks/>
          </p:cNvGrpSpPr>
          <p:nvPr/>
        </p:nvGrpSpPr>
        <p:grpSpPr bwMode="auto">
          <a:xfrm>
            <a:off x="3524250" y="3289300"/>
            <a:ext cx="603250" cy="531813"/>
            <a:chOff x="2211" y="2061"/>
            <a:chExt cx="380" cy="335"/>
          </a:xfrm>
        </p:grpSpPr>
        <p:sp>
          <p:nvSpPr>
            <p:cNvPr id="9283" name="Rectangle 33"/>
            <p:cNvSpPr>
              <a:spLocks noChangeArrowheads="1"/>
            </p:cNvSpPr>
            <p:nvPr/>
          </p:nvSpPr>
          <p:spPr bwMode="auto">
            <a:xfrm>
              <a:off x="2211" y="2061"/>
              <a:ext cx="249" cy="32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9284" name="Text Box 34"/>
            <p:cNvSpPr txBox="1">
              <a:spLocks noChangeAspect="1" noChangeArrowheads="1"/>
            </p:cNvSpPr>
            <p:nvPr/>
          </p:nvSpPr>
          <p:spPr bwMode="auto">
            <a:xfrm>
              <a:off x="2365" y="2165"/>
              <a:ext cx="226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3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9224" name="AutoShape 41"/>
          <p:cNvSpPr>
            <a:spLocks noChangeArrowheads="1"/>
          </p:cNvSpPr>
          <p:nvPr/>
        </p:nvSpPr>
        <p:spPr bwMode="auto">
          <a:xfrm flipH="1">
            <a:off x="1123950" y="2824163"/>
            <a:ext cx="2671763" cy="1193800"/>
          </a:xfrm>
          <a:prstGeom prst="parallelogram">
            <a:avLst>
              <a:gd name="adj" fmla="val 62623"/>
            </a:avLst>
          </a:prstGeom>
          <a:gradFill rotWithShape="1">
            <a:gsLst>
              <a:gs pos="0">
                <a:srgbClr val="EDC1E8">
                  <a:alpha val="68999"/>
                </a:srgbClr>
              </a:gs>
              <a:gs pos="100000">
                <a:srgbClr val="C89CC3">
                  <a:alpha val="60001"/>
                </a:srgbClr>
              </a:gs>
            </a:gsLst>
            <a:path path="shape">
              <a:fillToRect l="50000" t="50000" r="50000" b="50000"/>
            </a:path>
          </a:gra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9225" name="Line 42"/>
          <p:cNvSpPr>
            <a:spLocks noChangeShapeType="1"/>
          </p:cNvSpPr>
          <p:nvPr/>
        </p:nvSpPr>
        <p:spPr bwMode="auto">
          <a:xfrm flipV="1">
            <a:off x="1120775" y="2820988"/>
            <a:ext cx="1936750" cy="1587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9226" name="Line 44"/>
          <p:cNvSpPr>
            <a:spLocks noChangeShapeType="1"/>
          </p:cNvSpPr>
          <p:nvPr/>
        </p:nvSpPr>
        <p:spPr bwMode="auto">
          <a:xfrm flipH="1" flipV="1">
            <a:off x="3051175" y="2816225"/>
            <a:ext cx="750888" cy="1204913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9227" name="Rectangle 45"/>
          <p:cNvSpPr>
            <a:spLocks noChangeArrowheads="1"/>
          </p:cNvSpPr>
          <p:nvPr/>
        </p:nvSpPr>
        <p:spPr bwMode="auto">
          <a:xfrm>
            <a:off x="1778000" y="3373438"/>
            <a:ext cx="395288" cy="519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/>
          <a:p>
            <a:r>
              <a:rPr lang="ru-RU" sz="2800" b="1" i="1">
                <a:solidFill>
                  <a:srgbClr val="C42500"/>
                </a:solidFill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grpSp>
        <p:nvGrpSpPr>
          <p:cNvPr id="9228" name="Group 46"/>
          <p:cNvGrpSpPr>
            <a:grpSpLocks/>
          </p:cNvGrpSpPr>
          <p:nvPr/>
        </p:nvGrpSpPr>
        <p:grpSpPr bwMode="auto">
          <a:xfrm>
            <a:off x="1246188" y="2360613"/>
            <a:ext cx="649287" cy="531812"/>
            <a:chOff x="4287" y="1567"/>
            <a:chExt cx="347" cy="287"/>
          </a:xfrm>
        </p:grpSpPr>
        <p:sp>
          <p:nvSpPr>
            <p:cNvPr id="9281" name="Rectangle 47"/>
            <p:cNvSpPr>
              <a:spLocks noChangeArrowheads="1"/>
            </p:cNvSpPr>
            <p:nvPr/>
          </p:nvSpPr>
          <p:spPr bwMode="auto">
            <a:xfrm>
              <a:off x="4287" y="1567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9282" name="Text Box 48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b="1" i="1">
                  <a:solidFill>
                    <a:srgbClr val="C42500"/>
                  </a:solidFill>
                  <a:latin typeface="GOST type B" pitchFamily="34" charset="0"/>
                </a:rPr>
                <a:t>2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9229" name="Text Box 49"/>
          <p:cNvSpPr txBox="1">
            <a:spLocks noChangeArrowheads="1"/>
          </p:cNvSpPr>
          <p:nvPr/>
        </p:nvSpPr>
        <p:spPr bwMode="auto">
          <a:xfrm>
            <a:off x="279400" y="855663"/>
            <a:ext cx="44481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>
                <a:solidFill>
                  <a:srgbClr val="CC0099"/>
                </a:solidFill>
              </a:rPr>
              <a:t>Пространственная картина</a:t>
            </a:r>
          </a:p>
        </p:txBody>
      </p:sp>
      <p:sp>
        <p:nvSpPr>
          <p:cNvPr id="9230" name="Text Box 95"/>
          <p:cNvSpPr txBox="1">
            <a:spLocks noChangeArrowheads="1"/>
          </p:cNvSpPr>
          <p:nvPr/>
        </p:nvSpPr>
        <p:spPr bwMode="auto">
          <a:xfrm>
            <a:off x="390525" y="5667375"/>
            <a:ext cx="8753475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5000"/>
              </a:lnSpc>
            </a:pPr>
            <a:r>
              <a:rPr lang="ru-RU" b="1">
                <a:solidFill>
                  <a:srgbClr val="800080"/>
                </a:solidFill>
              </a:rPr>
              <a:t>В силу параллельности следы (фронтальный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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2</a:t>
            </a:r>
            <a:r>
              <a:rPr lang="ru-RU">
                <a:sym typeface="Symbol" pitchFamily="18" charset="2"/>
              </a:rPr>
              <a:t> </a:t>
            </a:r>
            <a:r>
              <a:rPr lang="ru-RU" b="1">
                <a:solidFill>
                  <a:srgbClr val="800080"/>
                </a:solidFill>
              </a:rPr>
              <a:t>и профильный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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3 </a:t>
            </a:r>
            <a:r>
              <a:rPr lang="ru-RU" b="1">
                <a:solidFill>
                  <a:srgbClr val="800080"/>
                </a:solidFill>
              </a:rPr>
              <a:t>)</a:t>
            </a:r>
            <a:r>
              <a:rPr lang="ru-RU"/>
              <a:t> </a:t>
            </a:r>
            <a:r>
              <a:rPr lang="ru-RU" b="1">
                <a:solidFill>
                  <a:srgbClr val="800080"/>
                </a:solidFill>
              </a:rPr>
              <a:t>плоскости </a:t>
            </a:r>
            <a:r>
              <a:rPr lang="ru-RU" sz="2000" b="1" i="1">
                <a:solidFill>
                  <a:srgbClr val="800080"/>
                </a:solidFill>
                <a:sym typeface="Symbol" pitchFamily="18" charset="2"/>
              </a:rPr>
              <a:t></a:t>
            </a:r>
            <a:r>
              <a:rPr lang="ru-RU" b="1">
                <a:solidFill>
                  <a:srgbClr val="800080"/>
                </a:solidFill>
              </a:rPr>
              <a:t>  будут параллельны соответствующим</a:t>
            </a:r>
            <a:r>
              <a:rPr lang="ru-RU"/>
              <a:t> </a:t>
            </a:r>
            <a:r>
              <a:rPr lang="ru-RU" b="1">
                <a:solidFill>
                  <a:srgbClr val="800080"/>
                </a:solidFill>
              </a:rPr>
              <a:t>осям координат. Фигура, задающая  плоскость </a:t>
            </a:r>
            <a:r>
              <a:rPr lang="ru-RU" b="1" i="1">
                <a:solidFill>
                  <a:srgbClr val="800080"/>
                </a:solidFill>
                <a:sym typeface="Symbol" pitchFamily="18" charset="2"/>
              </a:rPr>
              <a:t> </a:t>
            </a:r>
            <a:r>
              <a:rPr lang="ru-RU" b="1">
                <a:solidFill>
                  <a:srgbClr val="800080"/>
                </a:solidFill>
              </a:rPr>
              <a:t>, проецируется в натуральную величину на горизонтальную плоскость проекций</a:t>
            </a:r>
            <a:r>
              <a:rPr lang="ru-RU"/>
              <a:t> </a:t>
            </a:r>
          </a:p>
        </p:txBody>
      </p:sp>
      <p:grpSp>
        <p:nvGrpSpPr>
          <p:cNvPr id="13" name="Group 172"/>
          <p:cNvGrpSpPr>
            <a:grpSpLocks/>
          </p:cNvGrpSpPr>
          <p:nvPr/>
        </p:nvGrpSpPr>
        <p:grpSpPr bwMode="auto">
          <a:xfrm>
            <a:off x="1808163" y="2817813"/>
            <a:ext cx="1147762" cy="889000"/>
            <a:chOff x="1139" y="1775"/>
            <a:chExt cx="723" cy="560"/>
          </a:xfrm>
        </p:grpSpPr>
        <p:grpSp>
          <p:nvGrpSpPr>
            <p:cNvPr id="9275" name="Group 171"/>
            <p:cNvGrpSpPr>
              <a:grpSpLocks/>
            </p:cNvGrpSpPr>
            <p:nvPr/>
          </p:nvGrpSpPr>
          <p:grpSpPr bwMode="auto">
            <a:xfrm>
              <a:off x="1139" y="1775"/>
              <a:ext cx="723" cy="560"/>
              <a:chOff x="1139" y="1775"/>
              <a:chExt cx="723" cy="560"/>
            </a:xfrm>
          </p:grpSpPr>
          <p:sp>
            <p:nvSpPr>
              <p:cNvPr id="9277" name="Freeform 153"/>
              <p:cNvSpPr>
                <a:spLocks/>
              </p:cNvSpPr>
              <p:nvPr/>
            </p:nvSpPr>
            <p:spPr bwMode="auto">
              <a:xfrm rot="-1668562">
                <a:off x="1395" y="1933"/>
                <a:ext cx="429" cy="320"/>
              </a:xfrm>
              <a:custGeom>
                <a:avLst/>
                <a:gdLst>
                  <a:gd name="T0" fmla="*/ 0 w 956"/>
                  <a:gd name="T1" fmla="*/ 372 h 297"/>
                  <a:gd name="T2" fmla="*/ 87 w 956"/>
                  <a:gd name="T3" fmla="*/ 334 h 297"/>
                  <a:gd name="T4" fmla="*/ 37 w 956"/>
                  <a:gd name="T5" fmla="*/ 0 h 297"/>
                  <a:gd name="T6" fmla="*/ 0 w 956"/>
                  <a:gd name="T7" fmla="*/ 372 h 297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956"/>
                  <a:gd name="T13" fmla="*/ 0 h 297"/>
                  <a:gd name="T14" fmla="*/ 956 w 956"/>
                  <a:gd name="T15" fmla="*/ 297 h 297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956" h="297">
                    <a:moveTo>
                      <a:pt x="0" y="297"/>
                    </a:moveTo>
                    <a:lnTo>
                      <a:pt x="956" y="267"/>
                    </a:lnTo>
                    <a:lnTo>
                      <a:pt x="409" y="0"/>
                    </a:lnTo>
                    <a:lnTo>
                      <a:pt x="0" y="297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DEC4D7">
                      <a:alpha val="67998"/>
                    </a:srgbClr>
                  </a:gs>
                  <a:gs pos="100000">
                    <a:srgbClr val="C89CC3">
                      <a:alpha val="65999"/>
                    </a:srgbClr>
                  </a:gs>
                </a:gsLst>
                <a:path path="rect">
                  <a:fillToRect l="50000" t="50000" r="50000" b="50000"/>
                </a:path>
              </a:gradFill>
              <a:ln w="28575">
                <a:solidFill>
                  <a:srgbClr val="C425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9278" name="Freeform 158"/>
              <p:cNvSpPr>
                <a:spLocks noChangeAspect="1"/>
              </p:cNvSpPr>
              <p:nvPr/>
            </p:nvSpPr>
            <p:spPr bwMode="auto">
              <a:xfrm>
                <a:off x="1654" y="1781"/>
                <a:ext cx="208" cy="328"/>
              </a:xfrm>
              <a:custGeom>
                <a:avLst/>
                <a:gdLst>
                  <a:gd name="T0" fmla="*/ 0 w 262"/>
                  <a:gd name="T1" fmla="*/ 0 h 414"/>
                  <a:gd name="T2" fmla="*/ 131 w 262"/>
                  <a:gd name="T3" fmla="*/ 206 h 414"/>
                  <a:gd name="T4" fmla="*/ 0 60000 65536"/>
                  <a:gd name="T5" fmla="*/ 0 60000 65536"/>
                  <a:gd name="T6" fmla="*/ 0 w 262"/>
                  <a:gd name="T7" fmla="*/ 0 h 414"/>
                  <a:gd name="T8" fmla="*/ 262 w 262"/>
                  <a:gd name="T9" fmla="*/ 414 h 414"/>
                </a:gdLst>
                <a:ahLst/>
                <a:cxnLst>
                  <a:cxn ang="T4">
                    <a:pos x="T0" y="T1"/>
                  </a:cxn>
                  <a:cxn ang="T5">
                    <a:pos x="T2" y="T3"/>
                  </a:cxn>
                </a:cxnLst>
                <a:rect l="T6" t="T7" r="T8" b="T9"/>
                <a:pathLst>
                  <a:path w="262" h="414">
                    <a:moveTo>
                      <a:pt x="0" y="0"/>
                    </a:moveTo>
                    <a:lnTo>
                      <a:pt x="262" y="414"/>
                    </a:lnTo>
                  </a:path>
                </a:pathLst>
              </a:custGeom>
              <a:noFill/>
              <a:ln w="9525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9279" name="Freeform 159"/>
              <p:cNvSpPr>
                <a:spLocks noChangeAspect="1"/>
              </p:cNvSpPr>
              <p:nvPr/>
            </p:nvSpPr>
            <p:spPr bwMode="auto">
              <a:xfrm>
                <a:off x="1139" y="1775"/>
                <a:ext cx="355" cy="560"/>
              </a:xfrm>
              <a:custGeom>
                <a:avLst/>
                <a:gdLst>
                  <a:gd name="T0" fmla="*/ 0 w 262"/>
                  <a:gd name="T1" fmla="*/ 0 h 414"/>
                  <a:gd name="T2" fmla="*/ 652 w 262"/>
                  <a:gd name="T3" fmla="*/ 1024 h 414"/>
                  <a:gd name="T4" fmla="*/ 0 60000 65536"/>
                  <a:gd name="T5" fmla="*/ 0 60000 65536"/>
                  <a:gd name="T6" fmla="*/ 0 w 262"/>
                  <a:gd name="T7" fmla="*/ 0 h 414"/>
                  <a:gd name="T8" fmla="*/ 262 w 262"/>
                  <a:gd name="T9" fmla="*/ 414 h 414"/>
                </a:gdLst>
                <a:ahLst/>
                <a:cxnLst>
                  <a:cxn ang="T4">
                    <a:pos x="T0" y="T1"/>
                  </a:cxn>
                  <a:cxn ang="T5">
                    <a:pos x="T2" y="T3"/>
                  </a:cxn>
                </a:cxnLst>
                <a:rect l="T6" t="T7" r="T8" b="T9"/>
                <a:pathLst>
                  <a:path w="262" h="414">
                    <a:moveTo>
                      <a:pt x="0" y="0"/>
                    </a:moveTo>
                    <a:lnTo>
                      <a:pt x="262" y="414"/>
                    </a:lnTo>
                  </a:path>
                </a:pathLst>
              </a:custGeom>
              <a:noFill/>
              <a:ln w="9525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9280" name="Freeform 160"/>
              <p:cNvSpPr>
                <a:spLocks noChangeAspect="1"/>
              </p:cNvSpPr>
              <p:nvPr/>
            </p:nvSpPr>
            <p:spPr bwMode="auto">
              <a:xfrm>
                <a:off x="1384" y="1778"/>
                <a:ext cx="119" cy="189"/>
              </a:xfrm>
              <a:custGeom>
                <a:avLst/>
                <a:gdLst>
                  <a:gd name="T0" fmla="*/ 0 w 262"/>
                  <a:gd name="T1" fmla="*/ 0 h 414"/>
                  <a:gd name="T2" fmla="*/ 25 w 262"/>
                  <a:gd name="T3" fmla="*/ 39 h 414"/>
                  <a:gd name="T4" fmla="*/ 0 60000 65536"/>
                  <a:gd name="T5" fmla="*/ 0 60000 65536"/>
                  <a:gd name="T6" fmla="*/ 0 w 262"/>
                  <a:gd name="T7" fmla="*/ 0 h 414"/>
                  <a:gd name="T8" fmla="*/ 262 w 262"/>
                  <a:gd name="T9" fmla="*/ 414 h 414"/>
                </a:gdLst>
                <a:ahLst/>
                <a:cxnLst>
                  <a:cxn ang="T4">
                    <a:pos x="T0" y="T1"/>
                  </a:cxn>
                  <a:cxn ang="T5">
                    <a:pos x="T2" y="T3"/>
                  </a:cxn>
                </a:cxnLst>
                <a:rect l="T6" t="T7" r="T8" b="T9"/>
                <a:pathLst>
                  <a:path w="262" h="414">
                    <a:moveTo>
                      <a:pt x="0" y="0"/>
                    </a:moveTo>
                    <a:lnTo>
                      <a:pt x="262" y="414"/>
                    </a:lnTo>
                  </a:path>
                </a:pathLst>
              </a:custGeom>
              <a:noFill/>
              <a:ln w="9525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9276" name="Rectangle 161"/>
            <p:cNvSpPr>
              <a:spLocks noChangeArrowheads="1"/>
            </p:cNvSpPr>
            <p:nvPr/>
          </p:nvSpPr>
          <p:spPr bwMode="auto">
            <a:xfrm>
              <a:off x="1444" y="1965"/>
              <a:ext cx="37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sz="2400" b="1" i="1">
                  <a:solidFill>
                    <a:srgbClr val="4E03C9"/>
                  </a:solidFill>
                  <a:latin typeface="GOST type B" pitchFamily="34" charset="0"/>
                </a:rPr>
                <a:t>н.в.</a:t>
              </a:r>
            </a:p>
          </p:txBody>
        </p:sp>
      </p:grpSp>
      <p:grpSp>
        <p:nvGrpSpPr>
          <p:cNvPr id="15" name="Group 170"/>
          <p:cNvGrpSpPr>
            <a:grpSpLocks/>
          </p:cNvGrpSpPr>
          <p:nvPr/>
        </p:nvGrpSpPr>
        <p:grpSpPr bwMode="auto">
          <a:xfrm>
            <a:off x="5122863" y="1804988"/>
            <a:ext cx="2692400" cy="2857500"/>
            <a:chOff x="3227" y="1137"/>
            <a:chExt cx="1696" cy="1800"/>
          </a:xfrm>
        </p:grpSpPr>
        <p:sp>
          <p:nvSpPr>
            <p:cNvPr id="9233" name="Line 149"/>
            <p:cNvSpPr>
              <a:spLocks noChangeAspect="1" noChangeShapeType="1"/>
            </p:cNvSpPr>
            <p:nvPr/>
          </p:nvSpPr>
          <p:spPr bwMode="auto">
            <a:xfrm rot="16200000" flipV="1">
              <a:off x="3710" y="1339"/>
              <a:ext cx="0" cy="369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34" name="Line 97"/>
            <p:cNvSpPr>
              <a:spLocks noChangeShapeType="1"/>
            </p:cNvSpPr>
            <p:nvPr/>
          </p:nvSpPr>
          <p:spPr bwMode="auto">
            <a:xfrm flipV="1">
              <a:off x="3884" y="1524"/>
              <a:ext cx="730" cy="1"/>
            </a:xfrm>
            <a:prstGeom prst="line">
              <a:avLst/>
            </a:prstGeom>
            <a:noFill/>
            <a:ln w="317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grpSp>
          <p:nvGrpSpPr>
            <p:cNvPr id="9235" name="Group 98"/>
            <p:cNvGrpSpPr>
              <a:grpSpLocks/>
            </p:cNvGrpSpPr>
            <p:nvPr/>
          </p:nvGrpSpPr>
          <p:grpSpPr bwMode="auto">
            <a:xfrm>
              <a:off x="3417" y="1182"/>
              <a:ext cx="327" cy="371"/>
              <a:chOff x="4766" y="2225"/>
              <a:chExt cx="327" cy="371"/>
            </a:xfrm>
          </p:grpSpPr>
          <p:sp>
            <p:nvSpPr>
              <p:cNvPr id="9273" name="Rectangle 99"/>
              <p:cNvSpPr>
                <a:spLocks noChangeArrowheads="1"/>
              </p:cNvSpPr>
              <p:nvPr/>
            </p:nvSpPr>
            <p:spPr bwMode="auto">
              <a:xfrm>
                <a:off x="4766" y="2225"/>
                <a:ext cx="249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>
                <a:spAutoFit/>
              </a:bodyPr>
              <a:lstStyle/>
              <a:p>
                <a:r>
                  <a:rPr lang="ru-RU" sz="2800" b="1" i="1">
                    <a:solidFill>
                      <a:srgbClr val="C42500"/>
                    </a:solidFill>
                    <a:latin typeface="GOST type B" pitchFamily="34" charset="0"/>
                    <a:sym typeface="Symbol" pitchFamily="18" charset="2"/>
                  </a:rPr>
                  <a:t></a:t>
                </a:r>
              </a:p>
            </p:txBody>
          </p:sp>
          <p:sp>
            <p:nvSpPr>
              <p:cNvPr id="9274" name="Text Box 100"/>
              <p:cNvSpPr txBox="1">
                <a:spLocks noChangeAspect="1" noChangeArrowheads="1"/>
              </p:cNvSpPr>
              <p:nvPr/>
            </p:nvSpPr>
            <p:spPr bwMode="auto">
              <a:xfrm>
                <a:off x="4901" y="2365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9236" name="Line 102"/>
            <p:cNvSpPr>
              <a:spLocks noChangeShapeType="1"/>
            </p:cNvSpPr>
            <p:nvPr/>
          </p:nvSpPr>
          <p:spPr bwMode="auto">
            <a:xfrm flipH="1" flipV="1">
              <a:off x="3335" y="1944"/>
              <a:ext cx="1478" cy="0"/>
            </a:xfrm>
            <a:prstGeom prst="line">
              <a:avLst/>
            </a:prstGeom>
            <a:noFill/>
            <a:ln w="19050">
              <a:solidFill>
                <a:srgbClr val="000000"/>
              </a:solidFill>
              <a:round/>
              <a:headEnd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37" name="Text Box 103"/>
            <p:cNvSpPr txBox="1">
              <a:spLocks noChangeAspect="1" noChangeArrowheads="1"/>
            </p:cNvSpPr>
            <p:nvPr/>
          </p:nvSpPr>
          <p:spPr bwMode="auto">
            <a:xfrm>
              <a:off x="3227" y="1872"/>
              <a:ext cx="20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solidFill>
                    <a:srgbClr val="C42500"/>
                  </a:solidFill>
                  <a:latin typeface="GOST type B" pitchFamily="34" charset="0"/>
                </a:rPr>
                <a:t>x</a:t>
              </a:r>
              <a:endParaRPr lang="ru-RU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  <p:grpSp>
          <p:nvGrpSpPr>
            <p:cNvPr id="9238" name="Group 120"/>
            <p:cNvGrpSpPr>
              <a:grpSpLocks/>
            </p:cNvGrpSpPr>
            <p:nvPr/>
          </p:nvGrpSpPr>
          <p:grpSpPr bwMode="auto">
            <a:xfrm>
              <a:off x="4600" y="1192"/>
              <a:ext cx="323" cy="381"/>
              <a:chOff x="4606" y="1594"/>
              <a:chExt cx="323" cy="381"/>
            </a:xfrm>
          </p:grpSpPr>
          <p:sp>
            <p:nvSpPr>
              <p:cNvPr id="9271" name="Text Box 121"/>
              <p:cNvSpPr txBox="1">
                <a:spLocks noChangeAspect="1" noChangeArrowheads="1"/>
              </p:cNvSpPr>
              <p:nvPr/>
            </p:nvSpPr>
            <p:spPr bwMode="auto">
              <a:xfrm>
                <a:off x="4606" y="1594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C42500"/>
                    </a:solidFill>
                    <a:latin typeface="GOST type B" pitchFamily="34" charset="0"/>
                  </a:rPr>
                  <a:t>C</a:t>
                </a:r>
                <a:endParaRPr lang="ru-RU" sz="3200" b="1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9272" name="Text Box 122"/>
              <p:cNvSpPr txBox="1">
                <a:spLocks noChangeAspect="1" noChangeArrowheads="1"/>
              </p:cNvSpPr>
              <p:nvPr/>
            </p:nvSpPr>
            <p:spPr bwMode="auto">
              <a:xfrm>
                <a:off x="4737" y="1744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9239" name="Group 126"/>
            <p:cNvGrpSpPr>
              <a:grpSpLocks/>
            </p:cNvGrpSpPr>
            <p:nvPr/>
          </p:nvGrpSpPr>
          <p:grpSpPr bwMode="auto">
            <a:xfrm>
              <a:off x="4115" y="1141"/>
              <a:ext cx="352" cy="400"/>
              <a:chOff x="1200" y="1488"/>
              <a:chExt cx="352" cy="400"/>
            </a:xfrm>
          </p:grpSpPr>
          <p:sp>
            <p:nvSpPr>
              <p:cNvPr id="9269" name="Text Box 127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9270" name="Text Box 128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9240" name="Group 133"/>
            <p:cNvGrpSpPr>
              <a:grpSpLocks/>
            </p:cNvGrpSpPr>
            <p:nvPr/>
          </p:nvGrpSpPr>
          <p:grpSpPr bwMode="auto">
            <a:xfrm>
              <a:off x="4585" y="2434"/>
              <a:ext cx="323" cy="381"/>
              <a:chOff x="4606" y="1594"/>
              <a:chExt cx="323" cy="381"/>
            </a:xfrm>
          </p:grpSpPr>
          <p:sp>
            <p:nvSpPr>
              <p:cNvPr id="9267" name="Text Box 134"/>
              <p:cNvSpPr txBox="1">
                <a:spLocks noChangeAspect="1" noChangeArrowheads="1"/>
              </p:cNvSpPr>
              <p:nvPr/>
            </p:nvSpPr>
            <p:spPr bwMode="auto">
              <a:xfrm>
                <a:off x="4606" y="1594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en-US" sz="3200" b="1" i="1">
                    <a:solidFill>
                      <a:srgbClr val="C42500"/>
                    </a:solidFill>
                    <a:latin typeface="GOST type B" pitchFamily="34" charset="0"/>
                  </a:rPr>
                  <a:t>C</a:t>
                </a:r>
                <a:endParaRPr lang="ru-RU" sz="3200" b="1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  <p:sp>
            <p:nvSpPr>
              <p:cNvPr id="9268" name="Text Box 135"/>
              <p:cNvSpPr txBox="1">
                <a:spLocks noChangeAspect="1" noChangeArrowheads="1"/>
              </p:cNvSpPr>
              <p:nvPr/>
            </p:nvSpPr>
            <p:spPr bwMode="auto">
              <a:xfrm>
                <a:off x="4737" y="1744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9241" name="Group 136"/>
            <p:cNvGrpSpPr>
              <a:grpSpLocks/>
            </p:cNvGrpSpPr>
            <p:nvPr/>
          </p:nvGrpSpPr>
          <p:grpSpPr bwMode="auto">
            <a:xfrm>
              <a:off x="3526" y="2526"/>
              <a:ext cx="352" cy="400"/>
              <a:chOff x="1200" y="1488"/>
              <a:chExt cx="352" cy="400"/>
            </a:xfrm>
          </p:grpSpPr>
          <p:sp>
            <p:nvSpPr>
              <p:cNvPr id="9265" name="Text Box 137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9266" name="Text Box 138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grpSp>
          <p:nvGrpSpPr>
            <p:cNvPr id="9242" name="Group 139"/>
            <p:cNvGrpSpPr>
              <a:grpSpLocks/>
            </p:cNvGrpSpPr>
            <p:nvPr/>
          </p:nvGrpSpPr>
          <p:grpSpPr bwMode="auto">
            <a:xfrm>
              <a:off x="4203" y="1905"/>
              <a:ext cx="352" cy="400"/>
              <a:chOff x="1200" y="1488"/>
              <a:chExt cx="352" cy="400"/>
            </a:xfrm>
          </p:grpSpPr>
          <p:sp>
            <p:nvSpPr>
              <p:cNvPr id="9263" name="Text Box 140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В</a:t>
                </a:r>
              </a:p>
            </p:txBody>
          </p:sp>
          <p:sp>
            <p:nvSpPr>
              <p:cNvPr id="9264" name="Text Box 141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1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9243" name="Line 142"/>
            <p:cNvSpPr>
              <a:spLocks noChangeAspect="1" noChangeShapeType="1"/>
            </p:cNvSpPr>
            <p:nvPr/>
          </p:nvSpPr>
          <p:spPr bwMode="auto">
            <a:xfrm flipV="1">
              <a:off x="4175" y="1526"/>
              <a:ext cx="0" cy="667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44" name="Freeform 143"/>
            <p:cNvSpPr>
              <a:spLocks/>
            </p:cNvSpPr>
            <p:nvPr/>
          </p:nvSpPr>
          <p:spPr bwMode="auto">
            <a:xfrm rot="20559196" flipH="1">
              <a:off x="3819" y="2201"/>
              <a:ext cx="751" cy="468"/>
            </a:xfrm>
            <a:custGeom>
              <a:avLst/>
              <a:gdLst>
                <a:gd name="T0" fmla="*/ 0 w 956"/>
                <a:gd name="T1" fmla="*/ 1161 h 297"/>
                <a:gd name="T2" fmla="*/ 463 w 956"/>
                <a:gd name="T3" fmla="*/ 1045 h 297"/>
                <a:gd name="T4" fmla="*/ 198 w 956"/>
                <a:gd name="T5" fmla="*/ 0 h 297"/>
                <a:gd name="T6" fmla="*/ 0 w 956"/>
                <a:gd name="T7" fmla="*/ 1161 h 297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956"/>
                <a:gd name="T13" fmla="*/ 0 h 297"/>
                <a:gd name="T14" fmla="*/ 956 w 956"/>
                <a:gd name="T15" fmla="*/ 297 h 297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956" h="297">
                  <a:moveTo>
                    <a:pt x="0" y="297"/>
                  </a:moveTo>
                  <a:lnTo>
                    <a:pt x="956" y="267"/>
                  </a:lnTo>
                  <a:lnTo>
                    <a:pt x="409" y="0"/>
                  </a:lnTo>
                  <a:lnTo>
                    <a:pt x="0" y="297"/>
                  </a:lnTo>
                  <a:close/>
                </a:path>
              </a:pathLst>
            </a:custGeom>
            <a:gradFill rotWithShape="1">
              <a:gsLst>
                <a:gs pos="0">
                  <a:srgbClr val="DEC4D7">
                    <a:alpha val="67998"/>
                  </a:srgbClr>
                </a:gs>
                <a:gs pos="100000">
                  <a:srgbClr val="C89CC3">
                    <a:alpha val="65999"/>
                  </a:srgbClr>
                </a:gs>
              </a:gsLst>
              <a:path path="rect">
                <a:fillToRect l="50000" t="50000" r="50000" b="50000"/>
              </a:path>
            </a:gradFill>
            <a:ln w="28575">
              <a:solidFill>
                <a:srgbClr val="C42500"/>
              </a:solidFill>
              <a:round/>
              <a:headEnd/>
              <a:tailEnd/>
            </a:ln>
          </p:spPr>
          <p:txBody>
            <a:bodyPr/>
            <a:lstStyle/>
            <a:p>
              <a:endParaRPr lang="ru-RU"/>
            </a:p>
          </p:txBody>
        </p:sp>
        <p:sp>
          <p:nvSpPr>
            <p:cNvPr id="9245" name="Line 144"/>
            <p:cNvSpPr>
              <a:spLocks noChangeAspect="1" noChangeShapeType="1"/>
            </p:cNvSpPr>
            <p:nvPr/>
          </p:nvSpPr>
          <p:spPr bwMode="auto">
            <a:xfrm flipV="1">
              <a:off x="3893" y="1522"/>
              <a:ext cx="0" cy="1200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46" name="Line 145"/>
            <p:cNvSpPr>
              <a:spLocks noChangeAspect="1" noChangeShapeType="1"/>
            </p:cNvSpPr>
            <p:nvPr/>
          </p:nvSpPr>
          <p:spPr bwMode="auto">
            <a:xfrm flipV="1">
              <a:off x="4610" y="1528"/>
              <a:ext cx="0" cy="1018"/>
            </a:xfrm>
            <a:prstGeom prst="line">
              <a:avLst/>
            </a:prstGeom>
            <a:noFill/>
            <a:ln w="19050">
              <a:solidFill>
                <a:srgbClr val="C42500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47" name="Oval 146"/>
            <p:cNvSpPr>
              <a:spLocks noChangeAspect="1" noChangeArrowheads="1"/>
            </p:cNvSpPr>
            <p:nvPr/>
          </p:nvSpPr>
          <p:spPr bwMode="auto">
            <a:xfrm flipV="1">
              <a:off x="4577" y="2508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48" name="Oval 147"/>
            <p:cNvSpPr>
              <a:spLocks noChangeAspect="1" noChangeArrowheads="1"/>
            </p:cNvSpPr>
            <p:nvPr/>
          </p:nvSpPr>
          <p:spPr bwMode="auto">
            <a:xfrm flipV="1">
              <a:off x="4144" y="2167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49" name="Oval 148"/>
            <p:cNvSpPr>
              <a:spLocks noChangeAspect="1" noChangeArrowheads="1"/>
            </p:cNvSpPr>
            <p:nvPr/>
          </p:nvSpPr>
          <p:spPr bwMode="auto">
            <a:xfrm flipV="1">
              <a:off x="3858" y="2687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grpSp>
          <p:nvGrpSpPr>
            <p:cNvPr id="9250" name="Group 123"/>
            <p:cNvGrpSpPr>
              <a:grpSpLocks/>
            </p:cNvGrpSpPr>
            <p:nvPr/>
          </p:nvGrpSpPr>
          <p:grpSpPr bwMode="auto">
            <a:xfrm>
              <a:off x="3756" y="1137"/>
              <a:ext cx="352" cy="400"/>
              <a:chOff x="1200" y="1488"/>
              <a:chExt cx="352" cy="400"/>
            </a:xfrm>
          </p:grpSpPr>
          <p:sp>
            <p:nvSpPr>
              <p:cNvPr id="9261" name="Text Box 124"/>
              <p:cNvSpPr txBox="1">
                <a:spLocks noChangeAspect="1" noChangeArrowheads="1"/>
              </p:cNvSpPr>
              <p:nvPr/>
            </p:nvSpPr>
            <p:spPr bwMode="auto">
              <a:xfrm>
                <a:off x="1200" y="1488"/>
                <a:ext cx="259" cy="36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3200" b="1" i="1">
                    <a:solidFill>
                      <a:srgbClr val="C42500"/>
                    </a:solidFill>
                    <a:latin typeface="GOST type B" pitchFamily="34" charset="0"/>
                  </a:rPr>
                  <a:t>А</a:t>
                </a:r>
              </a:p>
            </p:txBody>
          </p:sp>
          <p:sp>
            <p:nvSpPr>
              <p:cNvPr id="9262" name="Text Box 125"/>
              <p:cNvSpPr txBox="1">
                <a:spLocks noChangeAspect="1" noChangeArrowheads="1"/>
              </p:cNvSpPr>
              <p:nvPr/>
            </p:nvSpPr>
            <p:spPr bwMode="auto">
              <a:xfrm>
                <a:off x="1360" y="1657"/>
                <a:ext cx="192" cy="2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b="1" i="1">
                    <a:solidFill>
                      <a:srgbClr val="C42500"/>
                    </a:solidFill>
                    <a:latin typeface="GOST type B" pitchFamily="34" charset="0"/>
                  </a:rPr>
                  <a:t>2</a:t>
                </a:r>
                <a:endParaRPr lang="ru-RU" sz="2400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</p:grpSp>
        <p:sp>
          <p:nvSpPr>
            <p:cNvPr id="9251" name="Oval 129"/>
            <p:cNvSpPr>
              <a:spLocks noChangeAspect="1" noChangeArrowheads="1"/>
            </p:cNvSpPr>
            <p:nvPr/>
          </p:nvSpPr>
          <p:spPr bwMode="auto">
            <a:xfrm flipV="1">
              <a:off x="4138" y="1488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52" name="Oval 130"/>
            <p:cNvSpPr>
              <a:spLocks noChangeAspect="1" noChangeArrowheads="1"/>
            </p:cNvSpPr>
            <p:nvPr/>
          </p:nvSpPr>
          <p:spPr bwMode="auto">
            <a:xfrm flipV="1">
              <a:off x="3856" y="1487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53" name="Oval 131"/>
            <p:cNvSpPr>
              <a:spLocks noChangeAspect="1" noChangeArrowheads="1"/>
            </p:cNvSpPr>
            <p:nvPr/>
          </p:nvSpPr>
          <p:spPr bwMode="auto">
            <a:xfrm flipV="1">
              <a:off x="4575" y="1487"/>
              <a:ext cx="72" cy="72"/>
            </a:xfrm>
            <a:prstGeom prst="ellipse">
              <a:avLst/>
            </a:prstGeom>
            <a:solidFill>
              <a:srgbClr val="C425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9254" name="Rectangle 150"/>
            <p:cNvSpPr>
              <a:spLocks noChangeArrowheads="1"/>
            </p:cNvSpPr>
            <p:nvPr/>
          </p:nvSpPr>
          <p:spPr bwMode="auto">
            <a:xfrm>
              <a:off x="4119" y="2649"/>
              <a:ext cx="37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sz="2400" b="1" i="1">
                  <a:solidFill>
                    <a:schemeClr val="accent2"/>
                  </a:solidFill>
                  <a:latin typeface="GOST type B" pitchFamily="34" charset="0"/>
                </a:rPr>
                <a:t>н.в.</a:t>
              </a:r>
            </a:p>
          </p:txBody>
        </p:sp>
        <p:sp>
          <p:nvSpPr>
            <p:cNvPr id="9255" name="Line 151"/>
            <p:cNvSpPr>
              <a:spLocks noChangeShapeType="1"/>
            </p:cNvSpPr>
            <p:nvPr/>
          </p:nvSpPr>
          <p:spPr bwMode="auto">
            <a:xfrm>
              <a:off x="4087" y="2893"/>
              <a:ext cx="355" cy="0"/>
            </a:xfrm>
            <a:prstGeom prst="line">
              <a:avLst/>
            </a:prstGeom>
            <a:noFill/>
            <a:ln w="19050">
              <a:solidFill>
                <a:srgbClr val="4E03C9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9256" name="Line 152"/>
            <p:cNvSpPr>
              <a:spLocks noChangeShapeType="1"/>
            </p:cNvSpPr>
            <p:nvPr/>
          </p:nvSpPr>
          <p:spPr bwMode="auto">
            <a:xfrm flipV="1">
              <a:off x="4080" y="2436"/>
              <a:ext cx="219" cy="460"/>
            </a:xfrm>
            <a:prstGeom prst="line">
              <a:avLst/>
            </a:prstGeom>
            <a:noFill/>
            <a:ln w="19050">
              <a:solidFill>
                <a:srgbClr val="4E03C9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9257" name="Line 164"/>
            <p:cNvSpPr>
              <a:spLocks noChangeShapeType="1"/>
            </p:cNvSpPr>
            <p:nvPr/>
          </p:nvSpPr>
          <p:spPr bwMode="auto">
            <a:xfrm>
              <a:off x="3575" y="1913"/>
              <a:ext cx="121" cy="0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9258" name="Line 165"/>
            <p:cNvSpPr>
              <a:spLocks noChangeShapeType="1"/>
            </p:cNvSpPr>
            <p:nvPr/>
          </p:nvSpPr>
          <p:spPr bwMode="auto">
            <a:xfrm>
              <a:off x="3575" y="1971"/>
              <a:ext cx="121" cy="0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9259" name="Line 166"/>
            <p:cNvSpPr>
              <a:spLocks noChangeShapeType="1"/>
            </p:cNvSpPr>
            <p:nvPr/>
          </p:nvSpPr>
          <p:spPr bwMode="auto">
            <a:xfrm>
              <a:off x="3719" y="1494"/>
              <a:ext cx="121" cy="0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9260" name="Line 167"/>
            <p:cNvSpPr>
              <a:spLocks noChangeShapeType="1"/>
            </p:cNvSpPr>
            <p:nvPr/>
          </p:nvSpPr>
          <p:spPr bwMode="auto">
            <a:xfrm>
              <a:off x="3719" y="1552"/>
              <a:ext cx="121" cy="0"/>
            </a:xfrm>
            <a:prstGeom prst="line">
              <a:avLst/>
            </a:prstGeom>
            <a:noFill/>
            <a:ln w="19050">
              <a:solidFill>
                <a:schemeClr val="accent2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ru-RU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out)">
                                      <p:cBhvr>
                                        <p:cTn id="1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7" name="Rectangle 3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841375"/>
          </a:xfrm>
          <a:effectLst>
            <a:outerShdw dist="35921" dir="2700000" algn="ctr" rotWithShape="0">
              <a:schemeClr val="bg2"/>
            </a:outerShdw>
          </a:effectLst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Фронтальная плоскость уровня</a:t>
            </a:r>
            <a:r>
              <a:rPr lang="en-US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(</a:t>
            </a:r>
            <a:r>
              <a:rPr lang="en-US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ru-RU" sz="3600" b="1" smtClean="0">
                <a:solidFill>
                  <a:srgbClr val="4E03C9"/>
                </a:solidFill>
                <a:sym typeface="Symbol" pitchFamily="18" charset="2"/>
              </a:rPr>
              <a:t></a:t>
            </a: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П</a:t>
            </a:r>
            <a:r>
              <a:rPr lang="ru-RU" sz="3600" b="1" baseline="-20000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2</a:t>
            </a:r>
            <a:r>
              <a:rPr lang="ru-RU" sz="3600" b="1" smtClean="0">
                <a:solidFill>
                  <a:srgbClr val="4E03C9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)</a:t>
            </a: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4624388" y="857250"/>
            <a:ext cx="420052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/>
            <a:r>
              <a:rPr lang="ru-RU" sz="2400" b="1">
                <a:solidFill>
                  <a:srgbClr val="CC0099"/>
                </a:solidFill>
              </a:rPr>
              <a:t>Комплексный чертеж</a:t>
            </a:r>
          </a:p>
        </p:txBody>
      </p:sp>
      <p:sp>
        <p:nvSpPr>
          <p:cNvPr id="10244" name="Text Box 5"/>
          <p:cNvSpPr txBox="1">
            <a:spLocks noChangeAspect="1" noChangeArrowheads="1"/>
          </p:cNvSpPr>
          <p:nvPr/>
        </p:nvSpPr>
        <p:spPr bwMode="auto">
          <a:xfrm>
            <a:off x="3019425" y="1270000"/>
            <a:ext cx="417513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 i="1">
                <a:latin typeface="GOST type B" pitchFamily="34" charset="0"/>
              </a:rPr>
              <a:t>z</a:t>
            </a:r>
            <a:endParaRPr lang="ru-RU" i="1">
              <a:latin typeface="GOST type B" pitchFamily="34" charset="0"/>
            </a:endParaRPr>
          </a:p>
        </p:txBody>
      </p:sp>
      <p:grpSp>
        <p:nvGrpSpPr>
          <p:cNvPr id="10245" name="Group 6"/>
          <p:cNvGrpSpPr>
            <a:grpSpLocks/>
          </p:cNvGrpSpPr>
          <p:nvPr/>
        </p:nvGrpSpPr>
        <p:grpSpPr bwMode="auto">
          <a:xfrm>
            <a:off x="400050" y="1358900"/>
            <a:ext cx="3743325" cy="3929063"/>
            <a:chOff x="255" y="859"/>
            <a:chExt cx="2358" cy="2475"/>
          </a:xfrm>
        </p:grpSpPr>
        <p:grpSp>
          <p:nvGrpSpPr>
            <p:cNvPr id="10312" name="Group 7"/>
            <p:cNvGrpSpPr>
              <a:grpSpLocks/>
            </p:cNvGrpSpPr>
            <p:nvPr/>
          </p:nvGrpSpPr>
          <p:grpSpPr bwMode="auto">
            <a:xfrm>
              <a:off x="255" y="859"/>
              <a:ext cx="2275" cy="2225"/>
              <a:chOff x="255" y="859"/>
              <a:chExt cx="2275" cy="2225"/>
            </a:xfrm>
          </p:grpSpPr>
          <p:grpSp>
            <p:nvGrpSpPr>
              <p:cNvPr id="10315" name="Group 8"/>
              <p:cNvGrpSpPr>
                <a:grpSpLocks/>
              </p:cNvGrpSpPr>
              <p:nvPr/>
            </p:nvGrpSpPr>
            <p:grpSpPr bwMode="auto">
              <a:xfrm>
                <a:off x="255" y="965"/>
                <a:ext cx="2275" cy="2119"/>
                <a:chOff x="1895" y="940"/>
                <a:chExt cx="1846" cy="1675"/>
              </a:xfrm>
            </p:grpSpPr>
            <p:sp>
              <p:nvSpPr>
                <p:cNvPr id="10317" name="AutoShape 9"/>
                <p:cNvSpPr>
                  <a:spLocks noChangeArrowheads="1"/>
                </p:cNvSpPr>
                <p:nvPr/>
              </p:nvSpPr>
              <p:spPr bwMode="auto">
                <a:xfrm rot="5400000" flipH="1" flipV="1">
                  <a:off x="2684" y="1564"/>
                  <a:ext cx="1614" cy="487"/>
                </a:xfrm>
                <a:prstGeom prst="parallelogram">
                  <a:avLst>
                    <a:gd name="adj" fmla="val 152958"/>
                  </a:avLst>
                </a:prstGeom>
                <a:solidFill>
                  <a:schemeClr val="accent1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/>
                <a:lstStyle/>
                <a:p>
                  <a:endParaRPr lang="ru-RU"/>
                </a:p>
              </p:txBody>
            </p:sp>
            <p:grpSp>
              <p:nvGrpSpPr>
                <p:cNvPr id="10318" name="Group 10"/>
                <p:cNvGrpSpPr>
                  <a:grpSpLocks/>
                </p:cNvGrpSpPr>
                <p:nvPr/>
              </p:nvGrpSpPr>
              <p:grpSpPr bwMode="auto">
                <a:xfrm>
                  <a:off x="1895" y="940"/>
                  <a:ext cx="1846" cy="1675"/>
                  <a:chOff x="1895" y="940"/>
                  <a:chExt cx="1846" cy="1675"/>
                </a:xfrm>
              </p:grpSpPr>
              <p:sp>
                <p:nvSpPr>
                  <p:cNvPr id="10319" name="Line 11"/>
                  <p:cNvSpPr>
                    <a:spLocks noChangeAspect="1" noChangeShapeType="1"/>
                  </p:cNvSpPr>
                  <p:nvPr/>
                </p:nvSpPr>
                <p:spPr bwMode="auto">
                  <a:xfrm flipH="1">
                    <a:off x="2025" y="1872"/>
                    <a:ext cx="118" cy="0"/>
                  </a:xfrm>
                  <a:prstGeom prst="line">
                    <a:avLst/>
                  </a:prstGeom>
                  <a:noFill/>
                  <a:ln w="9525">
                    <a:solidFill>
                      <a:schemeClr val="tx1"/>
                    </a:solidFill>
                    <a:round/>
                    <a:headEnd/>
                    <a:tailEnd type="triangle" w="sm" len="lg"/>
                  </a:ln>
                  <a:extLst>
                    <a:ext uri="{909E8E84-426E-40DD-AFC4-6F175D3DCCD1}">
                      <a14:hiddenFill xmlns:a14="http://schemas.microsoft.com/office/drawing/2010/main">
                        <a:noFill/>
                      </a14:hiddenFill>
                    </a:ext>
                  </a:extLst>
                </p:spPr>
                <p:txBody>
                  <a:bodyPr wrap="none" anchor="ctr"/>
                  <a:lstStyle/>
                  <a:p>
                    <a:endParaRPr lang="ru-RU"/>
                  </a:p>
                </p:txBody>
              </p:sp>
              <p:grpSp>
                <p:nvGrpSpPr>
                  <p:cNvPr id="10320" name="Group 12"/>
                  <p:cNvGrpSpPr>
                    <a:grpSpLocks/>
                  </p:cNvGrpSpPr>
                  <p:nvPr/>
                </p:nvGrpSpPr>
                <p:grpSpPr bwMode="auto">
                  <a:xfrm>
                    <a:off x="1895" y="940"/>
                    <a:ext cx="1846" cy="1675"/>
                    <a:chOff x="1895" y="940"/>
                    <a:chExt cx="1846" cy="1675"/>
                  </a:xfrm>
                </p:grpSpPr>
                <p:sp>
                  <p:nvSpPr>
                    <p:cNvPr id="10321" name="Rectangle 13"/>
                    <p:cNvSpPr>
                      <a:spLocks noChangeAspect="1" noChangeArrowheads="1"/>
                    </p:cNvSpPr>
                    <p:nvPr/>
                  </p:nvSpPr>
                  <p:spPr bwMode="auto">
                    <a:xfrm>
                      <a:off x="2149" y="998"/>
                      <a:ext cx="1097" cy="885"/>
                    </a:xfrm>
                    <a:prstGeom prst="rect">
                      <a:avLst/>
                    </a:prstGeom>
                    <a:solidFill>
                      <a:srgbClr val="66FFFF"/>
                    </a:solidFill>
                    <a:ln w="952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pPr algn="ctr" eaLnBrk="0" hangingPunct="0"/>
                      <a:endParaRPr lang="ru-RU" sz="2400">
                        <a:latin typeface="GOST type B" pitchFamily="34" charset="0"/>
                      </a:endParaRPr>
                    </a:p>
                  </p:txBody>
                </p:sp>
                <p:sp>
                  <p:nvSpPr>
                    <p:cNvPr id="10322" name="AutoShape 14"/>
                    <p:cNvSpPr>
                      <a:spLocks noChangeAspect="1" noChangeArrowheads="1"/>
                    </p:cNvSpPr>
                    <p:nvPr/>
                  </p:nvSpPr>
                  <p:spPr bwMode="auto">
                    <a:xfrm flipH="1">
                      <a:off x="2142" y="1874"/>
                      <a:ext cx="1588" cy="741"/>
                    </a:xfrm>
                    <a:prstGeom prst="parallelogram">
                      <a:avLst>
                        <a:gd name="adj" fmla="val 65115"/>
                      </a:avLst>
                    </a:prstGeom>
                    <a:solidFill>
                      <a:srgbClr val="FFFF99"/>
                    </a:solidFill>
                    <a:ln w="952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/>
                    <a:lstStyle/>
                    <a:p>
                      <a:endParaRPr lang="ru-RU"/>
                    </a:p>
                  </p:txBody>
                </p:sp>
                <p:grpSp>
                  <p:nvGrpSpPr>
                    <p:cNvPr id="10323" name="Group 15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548" y="2336"/>
                      <a:ext cx="327" cy="265"/>
                      <a:chOff x="2548" y="2336"/>
                      <a:chExt cx="327" cy="265"/>
                    </a:xfrm>
                  </p:grpSpPr>
                  <p:sp>
                    <p:nvSpPr>
                      <p:cNvPr id="10331" name="Text Box 16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-851333">
                        <a:off x="2548" y="2336"/>
                        <a:ext cx="231" cy="25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10332" name="Text Box 17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-851333">
                        <a:off x="2687" y="2433"/>
                        <a:ext cx="188" cy="16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>
                            <a:latin typeface="GOST type B" pitchFamily="34" charset="0"/>
                          </a:rPr>
                          <a:t>1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  <p:sp>
                  <p:nvSpPr>
                    <p:cNvPr id="10324" name="Text Box 18"/>
                    <p:cNvSpPr txBox="1">
                      <a:spLocks noChangeAspect="1" noChangeArrowheads="1"/>
                    </p:cNvSpPr>
                    <p:nvPr/>
                  </p:nvSpPr>
                  <p:spPr bwMode="auto">
                    <a:xfrm>
                      <a:off x="1895" y="1625"/>
                      <a:ext cx="169" cy="228"/>
                    </a:xfrm>
                    <a:prstGeom prst="rect">
                      <a:avLst/>
                    </a:prstGeom>
                    <a:noFill/>
                    <a:ln>
                      <a:noFill/>
                    </a:ln>
                    <a:extLst>
                      <a:ext uri="{909E8E84-426E-40DD-AFC4-6F175D3DCCD1}">
                        <a14:hiddenFill xmlns:a14="http://schemas.microsoft.com/office/drawing/2010/main">
                          <a:solidFill>
                            <a:srgbClr val="FFFFFF"/>
                          </a:solidFill>
                        </a14:hiddenFill>
                      </a:ext>
                      <a:ext uri="{91240B29-F687-4F45-9708-019B960494DF}">
                        <a14:hiddenLine xmlns:a14="http://schemas.microsoft.com/office/drawing/2010/main" w="9525">
                          <a:solidFill>
                            <a:srgbClr val="000000"/>
                          </a:solidFill>
                          <a:miter lim="800000"/>
                          <a:headEnd/>
                          <a:tailEnd/>
                        </a14:hiddenLine>
                      </a:ext>
                    </a:extLst>
                  </p:spPr>
                  <p:txBody>
                    <a:bodyPr wrap="none">
                      <a:spAutoFit/>
                    </a:bodyPr>
                    <a:lstStyle>
                      <a:lvl1pPr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1pPr>
                      <a:lvl2pPr marL="742950" indent="-28575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2pPr>
                      <a:lvl3pPr marL="11430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3pPr>
                      <a:lvl4pPr marL="16002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4pPr>
                      <a:lvl5pPr marL="2057400" indent="-228600" eaLnBrk="0" hangingPunct="0"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5pPr>
                      <a:lvl6pPr marL="25146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6pPr>
                      <a:lvl7pPr marL="29718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7pPr>
                      <a:lvl8pPr marL="34290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8pPr>
                      <a:lvl9pPr marL="3886200" indent="-228600" eaLnBrk="0" fontAlgn="base" hangingPunct="0">
                        <a:spcBef>
                          <a:spcPct val="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</a:defRPr>
                      </a:lvl9pPr>
                    </a:lstStyle>
                    <a:p>
                      <a:r>
                        <a:rPr lang="ru-RU" sz="2400" b="1" i="1">
                          <a:latin typeface="GOST type B" pitchFamily="34" charset="0"/>
                        </a:rPr>
                        <a:t>x</a:t>
                      </a:r>
                      <a:endParaRPr lang="ru-RU" i="1">
                        <a:latin typeface="GOST type B" pitchFamily="34" charset="0"/>
                      </a:endParaRPr>
                    </a:p>
                  </p:txBody>
                </p:sp>
                <p:grpSp>
                  <p:nvGrpSpPr>
                    <p:cNvPr id="10325" name="Group 19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110" y="940"/>
                      <a:ext cx="314" cy="283"/>
                      <a:chOff x="2110" y="940"/>
                      <a:chExt cx="314" cy="283"/>
                    </a:xfrm>
                  </p:grpSpPr>
                  <p:sp>
                    <p:nvSpPr>
                      <p:cNvPr id="10329" name="Text Box 20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>
                        <a:off x="2110" y="940"/>
                        <a:ext cx="233" cy="25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 i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10330" name="Text Box 21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>
                        <a:off x="2230" y="1055"/>
                        <a:ext cx="194" cy="16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 i="1">
                            <a:latin typeface="GOST type B" pitchFamily="34" charset="0"/>
                          </a:rPr>
                          <a:t>2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  <p:grpSp>
                  <p:nvGrpSpPr>
                    <p:cNvPr id="10326" name="Group 22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3496" y="1557"/>
                      <a:ext cx="245" cy="329"/>
                      <a:chOff x="3532" y="1586"/>
                      <a:chExt cx="245" cy="329"/>
                    </a:xfrm>
                  </p:grpSpPr>
                  <p:sp>
                    <p:nvSpPr>
                      <p:cNvPr id="10327" name="Text Box 23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1961357">
                        <a:off x="3532" y="1586"/>
                        <a:ext cx="210" cy="25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2800" b="1">
                            <a:latin typeface="GOST type B" pitchFamily="34" charset="0"/>
                          </a:rPr>
                          <a:t>П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  <p:sp>
                    <p:nvSpPr>
                      <p:cNvPr id="10328" name="Text Box 24"/>
                      <p:cNvSpPr txBox="1">
                        <a:spLocks noChangeAspect="1" noChangeArrowheads="1"/>
                      </p:cNvSpPr>
                      <p:nvPr/>
                    </p:nvSpPr>
                    <p:spPr bwMode="auto">
                      <a:xfrm rot="1961357">
                        <a:off x="3603" y="1748"/>
                        <a:ext cx="174" cy="16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  <p:txBody>
                      <a:bodyPr>
                        <a:spAutoFit/>
                      </a:bodyPr>
                      <a:lstStyle>
                        <a:lvl1pPr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1pPr>
                        <a:lvl2pPr marL="742950" indent="-28575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2pPr>
                        <a:lvl3pPr marL="11430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3pPr>
                        <a:lvl4pPr marL="16002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4pPr>
                        <a:lvl5pPr marL="2057400" indent="-228600" eaLnBrk="0" hangingPunct="0"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5pPr>
                        <a:lvl6pPr marL="25146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6pPr>
                        <a:lvl7pPr marL="29718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7pPr>
                        <a:lvl8pPr marL="34290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8pPr>
                        <a:lvl9pPr marL="3886200" indent="-228600" eaLnBrk="0" fontAlgn="base" hangingPunct="0">
                          <a:spcBef>
                            <a:spcPct val="0"/>
                          </a:spcBef>
                          <a:spcAft>
                            <a:spcPct val="0"/>
                          </a:spcAft>
                          <a:defRPr>
                            <a:solidFill>
                              <a:schemeClr val="tx1"/>
                            </a:solidFill>
                            <a:latin typeface="Arial" charset="0"/>
                          </a:defRPr>
                        </a:lvl9pPr>
                      </a:lstStyle>
                      <a:p>
                        <a:r>
                          <a:rPr lang="ru-RU" sz="1600" b="1">
                            <a:latin typeface="GOST type B" pitchFamily="34" charset="0"/>
                          </a:rPr>
                          <a:t>3</a:t>
                        </a:r>
                        <a:endParaRPr lang="ru-RU" sz="2400" i="1">
                          <a:latin typeface="GOST type B" pitchFamily="34" charset="0"/>
                        </a:endParaRPr>
                      </a:p>
                    </p:txBody>
                  </p:sp>
                </p:grpSp>
              </p:grpSp>
            </p:grpSp>
          </p:grpSp>
          <p:sp>
            <p:nvSpPr>
              <p:cNvPr id="10316" name="Line 25"/>
              <p:cNvSpPr>
                <a:spLocks noChangeAspect="1" noChangeShapeType="1"/>
              </p:cNvSpPr>
              <p:nvPr/>
            </p:nvSpPr>
            <p:spPr bwMode="auto">
              <a:xfrm rot="5400000" flipH="1">
                <a:off x="1828" y="952"/>
                <a:ext cx="186" cy="0"/>
              </a:xfrm>
              <a:prstGeom prst="line">
                <a:avLst/>
              </a:prstGeom>
              <a:noFill/>
              <a:ln w="9525">
                <a:solidFill>
                  <a:schemeClr val="tx1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10313" name="Text Box 26"/>
            <p:cNvSpPr txBox="1">
              <a:spLocks noChangeAspect="1" noChangeArrowheads="1"/>
            </p:cNvSpPr>
            <p:nvPr/>
          </p:nvSpPr>
          <p:spPr bwMode="auto">
            <a:xfrm>
              <a:off x="2369" y="3046"/>
              <a:ext cx="244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ru-RU" sz="2400" b="1" i="1">
                  <a:latin typeface="GOST type B" pitchFamily="34" charset="0"/>
                </a:rPr>
                <a:t>y</a:t>
              </a:r>
              <a:endParaRPr lang="ru-RU" i="1">
                <a:latin typeface="GOST type B" pitchFamily="34" charset="0"/>
              </a:endParaRPr>
            </a:p>
          </p:txBody>
        </p:sp>
        <p:sp>
          <p:nvSpPr>
            <p:cNvPr id="10314" name="Line 27"/>
            <p:cNvSpPr>
              <a:spLocks noChangeAspect="1" noChangeShapeType="1"/>
            </p:cNvSpPr>
            <p:nvPr/>
          </p:nvSpPr>
          <p:spPr bwMode="auto">
            <a:xfrm rot="14178596" flipH="1">
              <a:off x="2460" y="3141"/>
              <a:ext cx="196" cy="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sm" len="lg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10246" name="Group 28"/>
          <p:cNvGrpSpPr>
            <a:grpSpLocks/>
          </p:cNvGrpSpPr>
          <p:nvPr/>
        </p:nvGrpSpPr>
        <p:grpSpPr bwMode="auto">
          <a:xfrm>
            <a:off x="3024188" y="3938588"/>
            <a:ext cx="649287" cy="530225"/>
            <a:chOff x="4287" y="1568"/>
            <a:chExt cx="347" cy="286"/>
          </a:xfrm>
        </p:grpSpPr>
        <p:sp>
          <p:nvSpPr>
            <p:cNvPr id="10310" name="Rectangle 29"/>
            <p:cNvSpPr>
              <a:spLocks noChangeArrowheads="1"/>
            </p:cNvSpPr>
            <p:nvPr/>
          </p:nvSpPr>
          <p:spPr bwMode="auto">
            <a:xfrm>
              <a:off x="4287" y="1568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0311" name="Text Box 30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y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grpSp>
        <p:nvGrpSpPr>
          <p:cNvPr id="10247" name="Group 31"/>
          <p:cNvGrpSpPr>
            <a:grpSpLocks/>
          </p:cNvGrpSpPr>
          <p:nvPr/>
        </p:nvGrpSpPr>
        <p:grpSpPr bwMode="auto">
          <a:xfrm>
            <a:off x="3367088" y="3324225"/>
            <a:ext cx="603250" cy="531813"/>
            <a:chOff x="2211" y="2061"/>
            <a:chExt cx="380" cy="335"/>
          </a:xfrm>
        </p:grpSpPr>
        <p:sp>
          <p:nvSpPr>
            <p:cNvPr id="10308" name="Rectangle 32"/>
            <p:cNvSpPr>
              <a:spLocks noChangeArrowheads="1"/>
            </p:cNvSpPr>
            <p:nvPr/>
          </p:nvSpPr>
          <p:spPr bwMode="auto">
            <a:xfrm>
              <a:off x="2211" y="2061"/>
              <a:ext cx="249" cy="32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0309" name="Text Box 33"/>
            <p:cNvSpPr txBox="1">
              <a:spLocks noChangeAspect="1" noChangeArrowheads="1"/>
            </p:cNvSpPr>
            <p:nvPr/>
          </p:nvSpPr>
          <p:spPr bwMode="auto">
            <a:xfrm>
              <a:off x="2365" y="2165"/>
              <a:ext cx="226" cy="23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3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10248" name="AutoShape 34"/>
          <p:cNvSpPr>
            <a:spLocks noChangeArrowheads="1"/>
          </p:cNvSpPr>
          <p:nvPr/>
        </p:nvSpPr>
        <p:spPr bwMode="auto">
          <a:xfrm rot="5400000" flipH="1">
            <a:off x="1599406" y="2183607"/>
            <a:ext cx="1647825" cy="2074862"/>
          </a:xfrm>
          <a:prstGeom prst="parallelogram">
            <a:avLst>
              <a:gd name="adj" fmla="val 0"/>
            </a:avLst>
          </a:prstGeom>
          <a:gradFill rotWithShape="1">
            <a:gsLst>
              <a:gs pos="0">
                <a:srgbClr val="EDC1E8">
                  <a:alpha val="68999"/>
                </a:srgbClr>
              </a:gs>
              <a:gs pos="100000">
                <a:srgbClr val="C89CC3">
                  <a:alpha val="60001"/>
                </a:srgbClr>
              </a:gs>
            </a:gsLst>
            <a:path path="shape">
              <a:fillToRect l="50000" t="50000" r="50000" b="50000"/>
            </a:path>
          </a:gra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10249" name="Line 36"/>
          <p:cNvSpPr>
            <a:spLocks noChangeShapeType="1"/>
          </p:cNvSpPr>
          <p:nvPr/>
        </p:nvSpPr>
        <p:spPr bwMode="auto">
          <a:xfrm flipH="1" flipV="1">
            <a:off x="3452813" y="2389188"/>
            <a:ext cx="7937" cy="1652587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10250" name="Group 38"/>
          <p:cNvGrpSpPr>
            <a:grpSpLocks/>
          </p:cNvGrpSpPr>
          <p:nvPr/>
        </p:nvGrpSpPr>
        <p:grpSpPr bwMode="auto">
          <a:xfrm>
            <a:off x="1763713" y="3916363"/>
            <a:ext cx="649287" cy="531812"/>
            <a:chOff x="4287" y="1567"/>
            <a:chExt cx="347" cy="287"/>
          </a:xfrm>
        </p:grpSpPr>
        <p:sp>
          <p:nvSpPr>
            <p:cNvPr id="10306" name="Rectangle 39"/>
            <p:cNvSpPr>
              <a:spLocks noChangeArrowheads="1"/>
            </p:cNvSpPr>
            <p:nvPr/>
          </p:nvSpPr>
          <p:spPr bwMode="auto">
            <a:xfrm>
              <a:off x="4287" y="1567"/>
              <a:ext cx="211" cy="2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>
              <a:spAutoFit/>
            </a:bodyPr>
            <a:lstStyle/>
            <a:p>
              <a:r>
                <a:rPr lang="ru-RU" sz="2800" b="1" i="1">
                  <a:solidFill>
                    <a:srgbClr val="C42500"/>
                  </a:solidFill>
                  <a:latin typeface="GOST type B" pitchFamily="34" charset="0"/>
                  <a:sym typeface="Symbol" pitchFamily="18" charset="2"/>
                </a:rPr>
                <a:t></a:t>
              </a:r>
            </a:p>
          </p:txBody>
        </p:sp>
        <p:sp>
          <p:nvSpPr>
            <p:cNvPr id="10307" name="Text Box 40"/>
            <p:cNvSpPr txBox="1">
              <a:spLocks noChangeAspect="1" noChangeArrowheads="1"/>
            </p:cNvSpPr>
            <p:nvPr/>
          </p:nvSpPr>
          <p:spPr bwMode="auto">
            <a:xfrm>
              <a:off x="4442" y="1656"/>
              <a:ext cx="192" cy="19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r>
                <a:rPr lang="en-US" b="1" i="1">
                  <a:solidFill>
                    <a:srgbClr val="C42500"/>
                  </a:solidFill>
                  <a:latin typeface="GOST type B" pitchFamily="34" charset="0"/>
                </a:rPr>
                <a:t>1</a:t>
              </a:r>
              <a:endParaRPr lang="ru-RU" sz="2400" i="1">
                <a:solidFill>
                  <a:srgbClr val="C42500"/>
                </a:solidFill>
                <a:latin typeface="GOST type B" pitchFamily="34" charset="0"/>
              </a:endParaRPr>
            </a:p>
          </p:txBody>
        </p:sp>
      </p:grpSp>
      <p:sp>
        <p:nvSpPr>
          <p:cNvPr id="10251" name="Text Box 41"/>
          <p:cNvSpPr txBox="1">
            <a:spLocks noChangeArrowheads="1"/>
          </p:cNvSpPr>
          <p:nvPr/>
        </p:nvSpPr>
        <p:spPr bwMode="auto">
          <a:xfrm>
            <a:off x="279400" y="855663"/>
            <a:ext cx="44481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r>
              <a:rPr lang="ru-RU" sz="2400" b="1">
                <a:solidFill>
                  <a:srgbClr val="CC0099"/>
                </a:solidFill>
              </a:rPr>
              <a:t>Пространственная картина</a:t>
            </a:r>
          </a:p>
        </p:txBody>
      </p:sp>
      <p:sp>
        <p:nvSpPr>
          <p:cNvPr id="10252" name="Rectangle 37"/>
          <p:cNvSpPr>
            <a:spLocks noChangeArrowheads="1"/>
          </p:cNvSpPr>
          <p:nvPr/>
        </p:nvSpPr>
        <p:spPr bwMode="auto">
          <a:xfrm>
            <a:off x="1763713" y="2716213"/>
            <a:ext cx="395287" cy="519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/>
          <a:p>
            <a:r>
              <a:rPr lang="ru-RU" sz="2800" b="1" i="1">
                <a:solidFill>
                  <a:srgbClr val="C42500"/>
                </a:solidFill>
                <a:latin typeface="GOST type B" pitchFamily="34" charset="0"/>
                <a:sym typeface="Symbol" pitchFamily="18" charset="2"/>
              </a:rPr>
              <a:t></a:t>
            </a:r>
          </a:p>
        </p:txBody>
      </p:sp>
      <p:sp>
        <p:nvSpPr>
          <p:cNvPr id="10253" name="Line 35"/>
          <p:cNvSpPr>
            <a:spLocks noChangeShapeType="1"/>
          </p:cNvSpPr>
          <p:nvPr/>
        </p:nvSpPr>
        <p:spPr bwMode="auto">
          <a:xfrm flipV="1">
            <a:off x="1368425" y="4044950"/>
            <a:ext cx="2103438" cy="1588"/>
          </a:xfrm>
          <a:prstGeom prst="line">
            <a:avLst/>
          </a:prstGeom>
          <a:noFill/>
          <a:ln w="28575">
            <a:solidFill>
              <a:srgbClr val="C425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13" name="Group 95"/>
          <p:cNvGrpSpPr>
            <a:grpSpLocks/>
          </p:cNvGrpSpPr>
          <p:nvPr/>
        </p:nvGrpSpPr>
        <p:grpSpPr bwMode="auto">
          <a:xfrm>
            <a:off x="5329238" y="1454150"/>
            <a:ext cx="2736850" cy="3286125"/>
            <a:chOff x="3416" y="749"/>
            <a:chExt cx="1724" cy="2070"/>
          </a:xfrm>
        </p:grpSpPr>
        <p:sp>
          <p:nvSpPr>
            <p:cNvPr id="10263" name="Rectangle 77"/>
            <p:cNvSpPr>
              <a:spLocks noChangeArrowheads="1"/>
            </p:cNvSpPr>
            <p:nvPr/>
          </p:nvSpPr>
          <p:spPr bwMode="auto">
            <a:xfrm>
              <a:off x="4407" y="749"/>
              <a:ext cx="37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sz="2400" b="1" i="1">
                  <a:solidFill>
                    <a:schemeClr val="accent2"/>
                  </a:solidFill>
                  <a:latin typeface="GOST type B" pitchFamily="34" charset="0"/>
                </a:rPr>
                <a:t>н.в.</a:t>
              </a:r>
            </a:p>
          </p:txBody>
        </p:sp>
        <p:grpSp>
          <p:nvGrpSpPr>
            <p:cNvPr id="10264" name="Group 94"/>
            <p:cNvGrpSpPr>
              <a:grpSpLocks/>
            </p:cNvGrpSpPr>
            <p:nvPr/>
          </p:nvGrpSpPr>
          <p:grpSpPr bwMode="auto">
            <a:xfrm>
              <a:off x="3416" y="989"/>
              <a:ext cx="1724" cy="1830"/>
              <a:chOff x="3416" y="989"/>
              <a:chExt cx="1724" cy="1830"/>
            </a:xfrm>
          </p:grpSpPr>
          <p:grpSp>
            <p:nvGrpSpPr>
              <p:cNvPr id="10265" name="Group 52"/>
              <p:cNvGrpSpPr>
                <a:grpSpLocks/>
              </p:cNvGrpSpPr>
              <p:nvPr/>
            </p:nvGrpSpPr>
            <p:grpSpPr bwMode="auto">
              <a:xfrm>
                <a:off x="4372" y="1570"/>
                <a:ext cx="352" cy="400"/>
                <a:chOff x="1200" y="1488"/>
                <a:chExt cx="352" cy="400"/>
              </a:xfrm>
            </p:grpSpPr>
            <p:sp>
              <p:nvSpPr>
                <p:cNvPr id="10304" name="Text Box 5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В</a:t>
                  </a:r>
                </a:p>
              </p:txBody>
            </p:sp>
            <p:sp>
              <p:nvSpPr>
                <p:cNvPr id="10305" name="Text Box 54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10266" name="Group 44"/>
              <p:cNvGrpSpPr>
                <a:grpSpLocks/>
              </p:cNvGrpSpPr>
              <p:nvPr/>
            </p:nvGrpSpPr>
            <p:grpSpPr bwMode="auto">
              <a:xfrm>
                <a:off x="3606" y="2389"/>
                <a:ext cx="327" cy="371"/>
                <a:chOff x="4766" y="2225"/>
                <a:chExt cx="327" cy="371"/>
              </a:xfrm>
            </p:grpSpPr>
            <p:sp>
              <p:nvSpPr>
                <p:cNvPr id="10302" name="Rectangle 45"/>
                <p:cNvSpPr>
                  <a:spLocks noChangeArrowheads="1"/>
                </p:cNvSpPr>
                <p:nvPr/>
              </p:nvSpPr>
              <p:spPr bwMode="auto">
                <a:xfrm>
                  <a:off x="4766" y="2225"/>
                  <a:ext cx="249" cy="32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>
                  <a:spAutoFit/>
                </a:bodyPr>
                <a:lstStyle/>
                <a:p>
                  <a:r>
                    <a:rPr lang="ru-RU" sz="2800" b="1" i="1">
                      <a:solidFill>
                        <a:srgbClr val="C42500"/>
                      </a:solidFill>
                      <a:latin typeface="GOST type B" pitchFamily="34" charset="0"/>
                      <a:sym typeface="Symbol" pitchFamily="18" charset="2"/>
                    </a:rPr>
                    <a:t></a:t>
                  </a:r>
                </a:p>
              </p:txBody>
            </p:sp>
            <p:sp>
              <p:nvSpPr>
                <p:cNvPr id="10303" name="Text Box 4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901" y="2365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10267" name="Line 47"/>
              <p:cNvSpPr>
                <a:spLocks noChangeShapeType="1"/>
              </p:cNvSpPr>
              <p:nvPr/>
            </p:nvSpPr>
            <p:spPr bwMode="auto">
              <a:xfrm flipH="1" flipV="1">
                <a:off x="3524" y="2077"/>
                <a:ext cx="1478" cy="0"/>
              </a:xfrm>
              <a:prstGeom prst="line">
                <a:avLst/>
              </a:prstGeom>
              <a:noFill/>
              <a:ln w="19050">
                <a:solidFill>
                  <a:srgbClr val="000000"/>
                </a:solidFill>
                <a:round/>
                <a:headEnd/>
                <a:tailEnd type="triangle" w="sm" len="lg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68" name="Text Box 48"/>
              <p:cNvSpPr txBox="1">
                <a:spLocks noChangeAspect="1" noChangeArrowheads="1"/>
              </p:cNvSpPr>
              <p:nvPr/>
            </p:nvSpPr>
            <p:spPr bwMode="auto">
              <a:xfrm>
                <a:off x="3416" y="2005"/>
                <a:ext cx="208" cy="2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>
                <a:spAutoFit/>
              </a:bodyPr>
              <a:lstStyle>
                <a:lvl1pPr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 eaLnBrk="0" hangingPunct="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r>
                  <a:rPr lang="ru-RU" sz="2400" b="1" i="1">
                    <a:solidFill>
                      <a:srgbClr val="C42500"/>
                    </a:solidFill>
                    <a:latin typeface="GOST type B" pitchFamily="34" charset="0"/>
                  </a:rPr>
                  <a:t>x</a:t>
                </a:r>
                <a:endParaRPr lang="ru-RU" i="1">
                  <a:solidFill>
                    <a:srgbClr val="C42500"/>
                  </a:solidFill>
                  <a:latin typeface="GOST type B" pitchFamily="34" charset="0"/>
                </a:endParaRPr>
              </a:p>
            </p:txBody>
          </p:sp>
          <p:grpSp>
            <p:nvGrpSpPr>
              <p:cNvPr id="10269" name="Group 49"/>
              <p:cNvGrpSpPr>
                <a:grpSpLocks/>
              </p:cNvGrpSpPr>
              <p:nvPr/>
            </p:nvGrpSpPr>
            <p:grpSpPr bwMode="auto">
              <a:xfrm>
                <a:off x="4817" y="1079"/>
                <a:ext cx="323" cy="381"/>
                <a:chOff x="4606" y="1594"/>
                <a:chExt cx="323" cy="381"/>
              </a:xfrm>
            </p:grpSpPr>
            <p:sp>
              <p:nvSpPr>
                <p:cNvPr id="10300" name="Text Box 5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606" y="1594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C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10301" name="Text Box 51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737" y="1744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10270" name="Group 55"/>
              <p:cNvGrpSpPr>
                <a:grpSpLocks/>
              </p:cNvGrpSpPr>
              <p:nvPr/>
            </p:nvGrpSpPr>
            <p:grpSpPr bwMode="auto">
              <a:xfrm>
                <a:off x="4755" y="2409"/>
                <a:ext cx="323" cy="381"/>
                <a:chOff x="4606" y="1594"/>
                <a:chExt cx="323" cy="381"/>
              </a:xfrm>
            </p:grpSpPr>
            <p:sp>
              <p:nvSpPr>
                <p:cNvPr id="10298" name="Text Box 56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606" y="1594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en-US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C</a:t>
                  </a:r>
                  <a:endParaRPr lang="ru-RU" sz="3200" b="1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  <p:sp>
              <p:nvSpPr>
                <p:cNvPr id="10299" name="Text Box 57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4737" y="1744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10271" name="Group 58"/>
              <p:cNvGrpSpPr>
                <a:grpSpLocks/>
              </p:cNvGrpSpPr>
              <p:nvPr/>
            </p:nvGrpSpPr>
            <p:grpSpPr bwMode="auto">
              <a:xfrm>
                <a:off x="3935" y="2419"/>
                <a:ext cx="352" cy="400"/>
                <a:chOff x="1200" y="1488"/>
                <a:chExt cx="352" cy="400"/>
              </a:xfrm>
            </p:grpSpPr>
            <p:sp>
              <p:nvSpPr>
                <p:cNvPr id="10296" name="Text Box 59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А</a:t>
                  </a:r>
                </a:p>
              </p:txBody>
            </p:sp>
            <p:sp>
              <p:nvSpPr>
                <p:cNvPr id="10297" name="Text Box 60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10272" name="Group 61"/>
              <p:cNvGrpSpPr>
                <a:grpSpLocks/>
              </p:cNvGrpSpPr>
              <p:nvPr/>
            </p:nvGrpSpPr>
            <p:grpSpPr bwMode="auto">
              <a:xfrm>
                <a:off x="4309" y="2394"/>
                <a:ext cx="352" cy="400"/>
                <a:chOff x="1200" y="1488"/>
                <a:chExt cx="352" cy="400"/>
              </a:xfrm>
            </p:grpSpPr>
            <p:sp>
              <p:nvSpPr>
                <p:cNvPr id="10294" name="Text Box 62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В</a:t>
                  </a:r>
                </a:p>
              </p:txBody>
            </p:sp>
            <p:sp>
              <p:nvSpPr>
                <p:cNvPr id="10295" name="Text Box 6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1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grpSp>
            <p:nvGrpSpPr>
              <p:cNvPr id="10273" name="Group 71"/>
              <p:cNvGrpSpPr>
                <a:grpSpLocks/>
              </p:cNvGrpSpPr>
              <p:nvPr/>
            </p:nvGrpSpPr>
            <p:grpSpPr bwMode="auto">
              <a:xfrm>
                <a:off x="3720" y="989"/>
                <a:ext cx="352" cy="400"/>
                <a:chOff x="1200" y="1488"/>
                <a:chExt cx="352" cy="400"/>
              </a:xfrm>
            </p:grpSpPr>
            <p:sp>
              <p:nvSpPr>
                <p:cNvPr id="10292" name="Text Box 72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200" y="1488"/>
                  <a:ext cx="259" cy="3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sz="3200" b="1" i="1">
                      <a:solidFill>
                        <a:srgbClr val="C42500"/>
                      </a:solidFill>
                      <a:latin typeface="GOST type B" pitchFamily="34" charset="0"/>
                    </a:rPr>
                    <a:t>А</a:t>
                  </a:r>
                </a:p>
              </p:txBody>
            </p:sp>
            <p:sp>
              <p:nvSpPr>
                <p:cNvPr id="10293" name="Text Box 73"/>
                <p:cNvSpPr txBox="1">
                  <a:spLocks noChangeAspect="1" noChangeArrowheads="1"/>
                </p:cNvSpPr>
                <p:nvPr/>
              </p:nvSpPr>
              <p:spPr bwMode="auto">
                <a:xfrm>
                  <a:off x="1360" y="1657"/>
                  <a:ext cx="192" cy="231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>
                  <a:spAutoFit/>
                </a:bodyPr>
                <a:lstStyle>
                  <a:lvl1pPr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1pPr>
                  <a:lvl2pPr marL="742950" indent="-28575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2pPr>
                  <a:lvl3pPr marL="11430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3pPr>
                  <a:lvl4pPr marL="16002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4pPr>
                  <a:lvl5pPr marL="2057400" indent="-228600" eaLnBrk="0" hangingPunct="0">
                    <a:defRPr>
                      <a:solidFill>
                        <a:schemeClr val="tx1"/>
                      </a:solidFill>
                      <a:latin typeface="Arial" charset="0"/>
                    </a:defRPr>
                  </a:lvl5pPr>
                  <a:lvl6pPr marL="25146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6pPr>
                  <a:lvl7pPr marL="29718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7pPr>
                  <a:lvl8pPr marL="34290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8pPr>
                  <a:lvl9pPr marL="3886200" indent="-228600"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defRPr>
                      <a:solidFill>
                        <a:schemeClr val="tx1"/>
                      </a:solidFill>
                      <a:latin typeface="Arial" charset="0"/>
                    </a:defRPr>
                  </a:lvl9pPr>
                </a:lstStyle>
                <a:p>
                  <a:r>
                    <a:rPr lang="ru-RU" b="1" i="1">
                      <a:solidFill>
                        <a:srgbClr val="C42500"/>
                      </a:solidFill>
                      <a:latin typeface="GOST type B" pitchFamily="34" charset="0"/>
                    </a:rPr>
                    <a:t>2</a:t>
                  </a:r>
                  <a:endParaRPr lang="ru-RU" sz="2400" i="1">
                    <a:solidFill>
                      <a:srgbClr val="C42500"/>
                    </a:solidFill>
                    <a:latin typeface="GOST type B" pitchFamily="34" charset="0"/>
                  </a:endParaRPr>
                </a:p>
              </p:txBody>
            </p:sp>
          </p:grpSp>
          <p:sp>
            <p:nvSpPr>
              <p:cNvPr id="10274" name="Line 2"/>
              <p:cNvSpPr>
                <a:spLocks noChangeAspect="1" noChangeShapeType="1"/>
              </p:cNvSpPr>
              <p:nvPr/>
            </p:nvSpPr>
            <p:spPr bwMode="auto">
              <a:xfrm rot="5400000">
                <a:off x="3934" y="2238"/>
                <a:ext cx="0" cy="369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75" name="Line 43"/>
              <p:cNvSpPr>
                <a:spLocks noChangeShapeType="1"/>
              </p:cNvSpPr>
              <p:nvPr/>
            </p:nvSpPr>
            <p:spPr bwMode="auto">
              <a:xfrm>
                <a:off x="4108" y="2422"/>
                <a:ext cx="730" cy="1"/>
              </a:xfrm>
              <a:prstGeom prst="line">
                <a:avLst/>
              </a:prstGeom>
              <a:noFill/>
              <a:ln w="317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276" name="Line 64"/>
              <p:cNvSpPr>
                <a:spLocks noChangeAspect="1" noChangeShapeType="1"/>
              </p:cNvSpPr>
              <p:nvPr/>
            </p:nvSpPr>
            <p:spPr bwMode="auto">
              <a:xfrm>
                <a:off x="4382" y="1743"/>
                <a:ext cx="0" cy="678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77" name="Freeform 65"/>
              <p:cNvSpPr>
                <a:spLocks/>
              </p:cNvSpPr>
              <p:nvPr/>
            </p:nvSpPr>
            <p:spPr bwMode="auto">
              <a:xfrm rot="292195" flipV="1">
                <a:off x="4090" y="1172"/>
                <a:ext cx="730" cy="574"/>
              </a:xfrm>
              <a:custGeom>
                <a:avLst/>
                <a:gdLst>
                  <a:gd name="T0" fmla="*/ 0 w 956"/>
                  <a:gd name="T1" fmla="*/ 2143 h 297"/>
                  <a:gd name="T2" fmla="*/ 425 w 956"/>
                  <a:gd name="T3" fmla="*/ 1927 h 297"/>
                  <a:gd name="T4" fmla="*/ 182 w 956"/>
                  <a:gd name="T5" fmla="*/ 0 h 297"/>
                  <a:gd name="T6" fmla="*/ 0 w 956"/>
                  <a:gd name="T7" fmla="*/ 2143 h 297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956"/>
                  <a:gd name="T13" fmla="*/ 0 h 297"/>
                  <a:gd name="T14" fmla="*/ 956 w 956"/>
                  <a:gd name="T15" fmla="*/ 297 h 297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956" h="297">
                    <a:moveTo>
                      <a:pt x="0" y="297"/>
                    </a:moveTo>
                    <a:lnTo>
                      <a:pt x="956" y="267"/>
                    </a:lnTo>
                    <a:lnTo>
                      <a:pt x="409" y="0"/>
                    </a:lnTo>
                    <a:lnTo>
                      <a:pt x="0" y="297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DEC4D7">
                      <a:alpha val="67998"/>
                    </a:srgbClr>
                  </a:gs>
                  <a:gs pos="100000">
                    <a:srgbClr val="C89CC3">
                      <a:alpha val="65999"/>
                    </a:srgbClr>
                  </a:gs>
                </a:gsLst>
                <a:path path="rect">
                  <a:fillToRect l="50000" t="50000" r="50000" b="50000"/>
                </a:path>
              </a:gradFill>
              <a:ln w="28575">
                <a:solidFill>
                  <a:srgbClr val="C425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278" name="Line 66"/>
              <p:cNvSpPr>
                <a:spLocks noChangeAspect="1" noChangeShapeType="1"/>
              </p:cNvSpPr>
              <p:nvPr/>
            </p:nvSpPr>
            <p:spPr bwMode="auto">
              <a:xfrm>
                <a:off x="4117" y="1144"/>
                <a:ext cx="0" cy="1281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79" name="Line 67"/>
              <p:cNvSpPr>
                <a:spLocks noChangeAspect="1" noChangeShapeType="1"/>
              </p:cNvSpPr>
              <p:nvPr/>
            </p:nvSpPr>
            <p:spPr bwMode="auto">
              <a:xfrm>
                <a:off x="4834" y="1259"/>
                <a:ext cx="0" cy="1160"/>
              </a:xfrm>
              <a:prstGeom prst="line">
                <a:avLst/>
              </a:prstGeom>
              <a:noFill/>
              <a:ln w="19050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80" name="Oval 68"/>
              <p:cNvSpPr>
                <a:spLocks noChangeAspect="1" noChangeArrowheads="1"/>
              </p:cNvSpPr>
              <p:nvPr/>
            </p:nvSpPr>
            <p:spPr bwMode="auto">
              <a:xfrm>
                <a:off x="4794" y="1226"/>
                <a:ext cx="72" cy="72"/>
              </a:xfrm>
              <a:prstGeom prst="ellipse">
                <a:avLst/>
              </a:prstGeom>
              <a:solidFill>
                <a:srgbClr val="FF6600"/>
              </a:solidFill>
              <a:ln w="9525">
                <a:solidFill>
                  <a:srgbClr val="C42500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81" name="Oval 69"/>
              <p:cNvSpPr>
                <a:spLocks noChangeAspect="1" noChangeArrowheads="1"/>
              </p:cNvSpPr>
              <p:nvPr/>
            </p:nvSpPr>
            <p:spPr bwMode="auto">
              <a:xfrm>
                <a:off x="4347" y="1704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82" name="Oval 74"/>
              <p:cNvSpPr>
                <a:spLocks noChangeAspect="1" noChangeArrowheads="1"/>
              </p:cNvSpPr>
              <p:nvPr/>
            </p:nvSpPr>
            <p:spPr bwMode="auto">
              <a:xfrm>
                <a:off x="4345" y="2387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83" name="Oval 75"/>
              <p:cNvSpPr>
                <a:spLocks noChangeAspect="1" noChangeArrowheads="1"/>
              </p:cNvSpPr>
              <p:nvPr/>
            </p:nvSpPr>
            <p:spPr bwMode="auto">
              <a:xfrm>
                <a:off x="4080" y="1115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84" name="Oval 76"/>
              <p:cNvSpPr>
                <a:spLocks noChangeAspect="1" noChangeArrowheads="1"/>
              </p:cNvSpPr>
              <p:nvPr/>
            </p:nvSpPr>
            <p:spPr bwMode="auto">
              <a:xfrm>
                <a:off x="4799" y="2388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85" name="Line 78"/>
              <p:cNvSpPr>
                <a:spLocks noChangeShapeType="1"/>
              </p:cNvSpPr>
              <p:nvPr/>
            </p:nvSpPr>
            <p:spPr bwMode="auto">
              <a:xfrm>
                <a:off x="4400" y="993"/>
                <a:ext cx="355" cy="0"/>
              </a:xfrm>
              <a:prstGeom prst="line">
                <a:avLst/>
              </a:prstGeom>
              <a:noFill/>
              <a:ln w="19050">
                <a:solidFill>
                  <a:srgbClr val="4E03C9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286" name="Line 79"/>
              <p:cNvSpPr>
                <a:spLocks noChangeShapeType="1"/>
              </p:cNvSpPr>
              <p:nvPr/>
            </p:nvSpPr>
            <p:spPr bwMode="auto">
              <a:xfrm>
                <a:off x="4400" y="993"/>
                <a:ext cx="61" cy="442"/>
              </a:xfrm>
              <a:prstGeom prst="line">
                <a:avLst/>
              </a:prstGeom>
              <a:noFill/>
              <a:ln w="19050">
                <a:solidFill>
                  <a:srgbClr val="4E03C9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287" name="Oval 81"/>
              <p:cNvSpPr>
                <a:spLocks noChangeAspect="1" noChangeArrowheads="1"/>
              </p:cNvSpPr>
              <p:nvPr/>
            </p:nvSpPr>
            <p:spPr bwMode="auto">
              <a:xfrm>
                <a:off x="4080" y="2384"/>
                <a:ext cx="72" cy="72"/>
              </a:xfrm>
              <a:prstGeom prst="ellipse">
                <a:avLst/>
              </a:prstGeom>
              <a:solidFill>
                <a:srgbClr val="C425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88" name="Line 89"/>
              <p:cNvSpPr>
                <a:spLocks noChangeShapeType="1"/>
              </p:cNvSpPr>
              <p:nvPr/>
            </p:nvSpPr>
            <p:spPr bwMode="auto">
              <a:xfrm>
                <a:off x="3853" y="2394"/>
                <a:ext cx="121" cy="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289" name="Line 90"/>
              <p:cNvSpPr>
                <a:spLocks noChangeShapeType="1"/>
              </p:cNvSpPr>
              <p:nvPr/>
            </p:nvSpPr>
            <p:spPr bwMode="auto">
              <a:xfrm>
                <a:off x="3853" y="2452"/>
                <a:ext cx="121" cy="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290" name="Line 91"/>
              <p:cNvSpPr>
                <a:spLocks noChangeShapeType="1"/>
              </p:cNvSpPr>
              <p:nvPr/>
            </p:nvSpPr>
            <p:spPr bwMode="auto">
              <a:xfrm>
                <a:off x="3940" y="2045"/>
                <a:ext cx="121" cy="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291" name="Line 92"/>
              <p:cNvSpPr>
                <a:spLocks noChangeShapeType="1"/>
              </p:cNvSpPr>
              <p:nvPr/>
            </p:nvSpPr>
            <p:spPr bwMode="auto">
              <a:xfrm>
                <a:off x="3940" y="2103"/>
                <a:ext cx="121" cy="0"/>
              </a:xfrm>
              <a:prstGeom prst="line">
                <a:avLst/>
              </a:prstGeom>
              <a:noFill/>
              <a:ln w="19050">
                <a:solidFill>
                  <a:schemeClr val="accent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</p:grpSp>
      <p:grpSp>
        <p:nvGrpSpPr>
          <p:cNvPr id="22" name="Group 97"/>
          <p:cNvGrpSpPr>
            <a:grpSpLocks/>
          </p:cNvGrpSpPr>
          <p:nvPr/>
        </p:nvGrpSpPr>
        <p:grpSpPr bwMode="auto">
          <a:xfrm>
            <a:off x="2163763" y="3087688"/>
            <a:ext cx="1162050" cy="935037"/>
            <a:chOff x="1363" y="1945"/>
            <a:chExt cx="732" cy="589"/>
          </a:xfrm>
        </p:grpSpPr>
        <p:grpSp>
          <p:nvGrpSpPr>
            <p:cNvPr id="10257" name="Group 96"/>
            <p:cNvGrpSpPr>
              <a:grpSpLocks/>
            </p:cNvGrpSpPr>
            <p:nvPr/>
          </p:nvGrpSpPr>
          <p:grpSpPr bwMode="auto">
            <a:xfrm>
              <a:off x="1363" y="1997"/>
              <a:ext cx="732" cy="537"/>
              <a:chOff x="1363" y="1997"/>
              <a:chExt cx="732" cy="537"/>
            </a:xfrm>
          </p:grpSpPr>
          <p:sp>
            <p:nvSpPr>
              <p:cNvPr id="10259" name="Freeform 83"/>
              <p:cNvSpPr>
                <a:spLocks/>
              </p:cNvSpPr>
              <p:nvPr/>
            </p:nvSpPr>
            <p:spPr bwMode="auto">
              <a:xfrm rot="175800" flipV="1">
                <a:off x="1500" y="1997"/>
                <a:ext cx="452" cy="339"/>
              </a:xfrm>
              <a:custGeom>
                <a:avLst/>
                <a:gdLst>
                  <a:gd name="T0" fmla="*/ 0 w 956"/>
                  <a:gd name="T1" fmla="*/ 442 h 297"/>
                  <a:gd name="T2" fmla="*/ 101 w 956"/>
                  <a:gd name="T3" fmla="*/ 397 h 297"/>
                  <a:gd name="T4" fmla="*/ 43 w 956"/>
                  <a:gd name="T5" fmla="*/ 0 h 297"/>
                  <a:gd name="T6" fmla="*/ 0 w 956"/>
                  <a:gd name="T7" fmla="*/ 442 h 297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956"/>
                  <a:gd name="T13" fmla="*/ 0 h 297"/>
                  <a:gd name="T14" fmla="*/ 956 w 956"/>
                  <a:gd name="T15" fmla="*/ 297 h 297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956" h="297">
                    <a:moveTo>
                      <a:pt x="0" y="297"/>
                    </a:moveTo>
                    <a:lnTo>
                      <a:pt x="956" y="267"/>
                    </a:lnTo>
                    <a:lnTo>
                      <a:pt x="409" y="0"/>
                    </a:lnTo>
                    <a:lnTo>
                      <a:pt x="0" y="297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DEC4D7">
                      <a:alpha val="67998"/>
                    </a:srgbClr>
                  </a:gs>
                  <a:gs pos="100000">
                    <a:srgbClr val="C89CC3">
                      <a:alpha val="65999"/>
                    </a:srgbClr>
                  </a:gs>
                </a:gsLst>
                <a:path path="rect">
                  <a:fillToRect l="50000" t="50000" r="50000" b="50000"/>
                </a:path>
              </a:gradFill>
              <a:ln w="28575">
                <a:solidFill>
                  <a:srgbClr val="C425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10260" name="Freeform 85"/>
              <p:cNvSpPr>
                <a:spLocks noChangeAspect="1"/>
              </p:cNvSpPr>
              <p:nvPr/>
            </p:nvSpPr>
            <p:spPr bwMode="auto">
              <a:xfrm rot="1929071">
                <a:off x="1363" y="2033"/>
                <a:ext cx="300" cy="473"/>
              </a:xfrm>
              <a:custGeom>
                <a:avLst/>
                <a:gdLst>
                  <a:gd name="T0" fmla="*/ 0 w 262"/>
                  <a:gd name="T1" fmla="*/ 0 h 414"/>
                  <a:gd name="T2" fmla="*/ 394 w 262"/>
                  <a:gd name="T3" fmla="*/ 617 h 414"/>
                  <a:gd name="T4" fmla="*/ 0 60000 65536"/>
                  <a:gd name="T5" fmla="*/ 0 60000 65536"/>
                  <a:gd name="T6" fmla="*/ 0 w 262"/>
                  <a:gd name="T7" fmla="*/ 0 h 414"/>
                  <a:gd name="T8" fmla="*/ 262 w 262"/>
                  <a:gd name="T9" fmla="*/ 414 h 414"/>
                </a:gdLst>
                <a:ahLst/>
                <a:cxnLst>
                  <a:cxn ang="T4">
                    <a:pos x="T0" y="T1"/>
                  </a:cxn>
                  <a:cxn ang="T5">
                    <a:pos x="T2" y="T3"/>
                  </a:cxn>
                </a:cxnLst>
                <a:rect l="T6" t="T7" r="T8" b="T9"/>
                <a:pathLst>
                  <a:path w="262" h="414">
                    <a:moveTo>
                      <a:pt x="0" y="0"/>
                    </a:moveTo>
                    <a:lnTo>
                      <a:pt x="262" y="414"/>
                    </a:lnTo>
                  </a:path>
                </a:pathLst>
              </a:custGeom>
              <a:noFill/>
              <a:ln w="9525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61" name="Freeform 86"/>
              <p:cNvSpPr>
                <a:spLocks noChangeAspect="1"/>
              </p:cNvSpPr>
              <p:nvPr/>
            </p:nvSpPr>
            <p:spPr bwMode="auto">
              <a:xfrm rot="1929071">
                <a:off x="1823" y="2088"/>
                <a:ext cx="272" cy="429"/>
              </a:xfrm>
              <a:custGeom>
                <a:avLst/>
                <a:gdLst>
                  <a:gd name="T0" fmla="*/ 0 w 262"/>
                  <a:gd name="T1" fmla="*/ 0 h 414"/>
                  <a:gd name="T2" fmla="*/ 293 w 262"/>
                  <a:gd name="T3" fmla="*/ 461 h 414"/>
                  <a:gd name="T4" fmla="*/ 0 60000 65536"/>
                  <a:gd name="T5" fmla="*/ 0 60000 65536"/>
                  <a:gd name="T6" fmla="*/ 0 w 262"/>
                  <a:gd name="T7" fmla="*/ 0 h 414"/>
                  <a:gd name="T8" fmla="*/ 262 w 262"/>
                  <a:gd name="T9" fmla="*/ 414 h 414"/>
                </a:gdLst>
                <a:ahLst/>
                <a:cxnLst>
                  <a:cxn ang="T4">
                    <a:pos x="T0" y="T1"/>
                  </a:cxn>
                  <a:cxn ang="T5">
                    <a:pos x="T2" y="T3"/>
                  </a:cxn>
                </a:cxnLst>
                <a:rect l="T6" t="T7" r="T8" b="T9"/>
                <a:pathLst>
                  <a:path w="262" h="414">
                    <a:moveTo>
                      <a:pt x="0" y="0"/>
                    </a:moveTo>
                    <a:lnTo>
                      <a:pt x="262" y="414"/>
                    </a:lnTo>
                  </a:path>
                </a:pathLst>
              </a:custGeom>
              <a:noFill/>
              <a:ln w="9525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  <p:sp>
            <p:nvSpPr>
              <p:cNvPr id="10262" name="Freeform 87"/>
              <p:cNvSpPr>
                <a:spLocks noChangeAspect="1"/>
              </p:cNvSpPr>
              <p:nvPr/>
            </p:nvSpPr>
            <p:spPr bwMode="auto">
              <a:xfrm rot="1929071">
                <a:off x="1629" y="2344"/>
                <a:ext cx="120" cy="190"/>
              </a:xfrm>
              <a:custGeom>
                <a:avLst/>
                <a:gdLst>
                  <a:gd name="T0" fmla="*/ 0 w 262"/>
                  <a:gd name="T1" fmla="*/ 0 h 414"/>
                  <a:gd name="T2" fmla="*/ 25 w 262"/>
                  <a:gd name="T3" fmla="*/ 40 h 414"/>
                  <a:gd name="T4" fmla="*/ 0 60000 65536"/>
                  <a:gd name="T5" fmla="*/ 0 60000 65536"/>
                  <a:gd name="T6" fmla="*/ 0 w 262"/>
                  <a:gd name="T7" fmla="*/ 0 h 414"/>
                  <a:gd name="T8" fmla="*/ 262 w 262"/>
                  <a:gd name="T9" fmla="*/ 414 h 414"/>
                </a:gdLst>
                <a:ahLst/>
                <a:cxnLst>
                  <a:cxn ang="T4">
                    <a:pos x="T0" y="T1"/>
                  </a:cxn>
                  <a:cxn ang="T5">
                    <a:pos x="T2" y="T3"/>
                  </a:cxn>
                </a:cxnLst>
                <a:rect l="T6" t="T7" r="T8" b="T9"/>
                <a:pathLst>
                  <a:path w="262" h="414">
                    <a:moveTo>
                      <a:pt x="0" y="0"/>
                    </a:moveTo>
                    <a:lnTo>
                      <a:pt x="262" y="414"/>
                    </a:lnTo>
                  </a:path>
                </a:pathLst>
              </a:custGeom>
              <a:noFill/>
              <a:ln w="9525">
                <a:solidFill>
                  <a:srgbClr val="C42500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wrap="none" anchor="ctr"/>
              <a:lstStyle/>
              <a:p>
                <a:endParaRPr lang="ru-RU"/>
              </a:p>
            </p:txBody>
          </p:sp>
        </p:grpSp>
        <p:sp>
          <p:nvSpPr>
            <p:cNvPr id="10258" name="Rectangle 84"/>
            <p:cNvSpPr>
              <a:spLocks noChangeArrowheads="1"/>
            </p:cNvSpPr>
            <p:nvPr/>
          </p:nvSpPr>
          <p:spPr bwMode="auto">
            <a:xfrm>
              <a:off x="1526" y="1945"/>
              <a:ext cx="378" cy="2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/>
            <a:p>
              <a:r>
                <a:rPr lang="ru-RU" sz="2400" b="1" i="1">
                  <a:solidFill>
                    <a:srgbClr val="4E03C9"/>
                  </a:solidFill>
                  <a:latin typeface="GOST type B" pitchFamily="34" charset="0"/>
                </a:rPr>
                <a:t>н.в.</a:t>
              </a:r>
            </a:p>
          </p:txBody>
        </p:sp>
      </p:grpSp>
      <p:sp>
        <p:nvSpPr>
          <p:cNvPr id="10256" name="Text Box 98"/>
          <p:cNvSpPr txBox="1">
            <a:spLocks noChangeArrowheads="1"/>
          </p:cNvSpPr>
          <p:nvPr/>
        </p:nvSpPr>
        <p:spPr bwMode="auto">
          <a:xfrm>
            <a:off x="390525" y="5667375"/>
            <a:ext cx="8753475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accent2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lnSpc>
                <a:spcPct val="95000"/>
              </a:lnSpc>
            </a:pPr>
            <a:r>
              <a:rPr lang="ru-RU" b="1">
                <a:solidFill>
                  <a:srgbClr val="800080"/>
                </a:solidFill>
              </a:rPr>
              <a:t>В силу параллельности следы (горизонтальный</a:t>
            </a:r>
            <a:r>
              <a:rPr lang="ru-RU"/>
              <a:t>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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1</a:t>
            </a:r>
            <a:r>
              <a:rPr lang="ru-RU">
                <a:sym typeface="Symbol" pitchFamily="18" charset="2"/>
              </a:rPr>
              <a:t>  </a:t>
            </a:r>
            <a:r>
              <a:rPr lang="ru-RU" b="1">
                <a:solidFill>
                  <a:srgbClr val="800080"/>
                </a:solidFill>
              </a:rPr>
              <a:t>и профильный </a:t>
            </a:r>
            <a:r>
              <a:rPr lang="ru-RU" sz="2000" b="1" i="1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</a:t>
            </a:r>
            <a:r>
              <a:rPr lang="ru-RU" sz="2000" b="1" i="1" baseline="-20000">
                <a:solidFill>
                  <a:srgbClr val="800080"/>
                </a:solidFill>
                <a:latin typeface="GOST type B" pitchFamily="34" charset="0"/>
                <a:sym typeface="Symbol" pitchFamily="18" charset="2"/>
              </a:rPr>
              <a:t>3 </a:t>
            </a:r>
            <a:r>
              <a:rPr lang="ru-RU" b="1">
                <a:solidFill>
                  <a:srgbClr val="800080"/>
                </a:solidFill>
              </a:rPr>
              <a:t>)</a:t>
            </a:r>
            <a:r>
              <a:rPr lang="ru-RU"/>
              <a:t> </a:t>
            </a:r>
            <a:r>
              <a:rPr lang="ru-RU" b="1">
                <a:solidFill>
                  <a:srgbClr val="800080"/>
                </a:solidFill>
              </a:rPr>
              <a:t>плоскости </a:t>
            </a:r>
            <a:r>
              <a:rPr lang="ru-RU" sz="2000" b="1" i="1">
                <a:solidFill>
                  <a:srgbClr val="800080"/>
                </a:solidFill>
                <a:sym typeface="Symbol" pitchFamily="18" charset="2"/>
              </a:rPr>
              <a:t></a:t>
            </a:r>
            <a:r>
              <a:rPr lang="ru-RU" b="1">
                <a:solidFill>
                  <a:srgbClr val="800080"/>
                </a:solidFill>
              </a:rPr>
              <a:t>  будут параллельны соответствующим</a:t>
            </a:r>
            <a:r>
              <a:rPr lang="ru-RU"/>
              <a:t> </a:t>
            </a:r>
            <a:r>
              <a:rPr lang="ru-RU" b="1">
                <a:solidFill>
                  <a:srgbClr val="800080"/>
                </a:solidFill>
              </a:rPr>
              <a:t>осям координат. Фигура, задающая  плоскость </a:t>
            </a:r>
            <a:r>
              <a:rPr lang="ru-RU" b="1" i="1">
                <a:solidFill>
                  <a:srgbClr val="800080"/>
                </a:solidFill>
                <a:sym typeface="Symbol" pitchFamily="18" charset="2"/>
              </a:rPr>
              <a:t> </a:t>
            </a:r>
            <a:r>
              <a:rPr lang="ru-RU" b="1">
                <a:solidFill>
                  <a:srgbClr val="800080"/>
                </a:solidFill>
              </a:rPr>
              <a:t>, изображается в натуральную величину на фронтальной плоскости проекций</a:t>
            </a:r>
            <a:r>
              <a:rPr lang="ru-RU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2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out)">
                                      <p:cBhvr>
                                        <p:cTn id="1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4611</TotalTime>
  <Words>2012</Words>
  <Application>Microsoft Office PowerPoint</Application>
  <PresentationFormat>Экран (4:3)</PresentationFormat>
  <Paragraphs>836</Paragraphs>
  <Slides>21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21</vt:i4>
      </vt:variant>
    </vt:vector>
  </HeadingPairs>
  <TitlesOfParts>
    <vt:vector size="28" baseType="lpstr">
      <vt:lpstr>Arial</vt:lpstr>
      <vt:lpstr>Calibri</vt:lpstr>
      <vt:lpstr>Times New Roman</vt:lpstr>
      <vt:lpstr>Symbol</vt:lpstr>
      <vt:lpstr>GOST type B</vt:lpstr>
      <vt:lpstr>Symbol type B</vt:lpstr>
      <vt:lpstr>Тема Office</vt:lpstr>
      <vt:lpstr>Презентация PowerPoint</vt:lpstr>
      <vt:lpstr>Способы задания  плоскости</vt:lpstr>
      <vt:lpstr>Способы задания  плоскости</vt:lpstr>
      <vt:lpstr>Положение  плоскости относительно плоскостей проекций</vt:lpstr>
      <vt:lpstr>Горизонтально  проецирующая  плоскость (П1)</vt:lpstr>
      <vt:lpstr>Фронтально  проецирующая  плоскость (П2)</vt:lpstr>
      <vt:lpstr>Профильно  проецирующая  плоскость (П3)</vt:lpstr>
      <vt:lpstr>Горизонтальная плоскость уровня ( П1)</vt:lpstr>
      <vt:lpstr>Фронтальная плоскость уровня ( П2)</vt:lpstr>
      <vt:lpstr>Профильная плоскость уровня ( П3)</vt:lpstr>
      <vt:lpstr>Принадлежность прямой  плоскости</vt:lpstr>
      <vt:lpstr>Принадлежность точки  плоскости</vt:lpstr>
      <vt:lpstr>Принадлежность прямой и точки  плоскости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901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Сыпачев Антон</dc:creator>
  <cp:lastModifiedBy>Антон</cp:lastModifiedBy>
  <cp:revision>188</cp:revision>
  <dcterms:created xsi:type="dcterms:W3CDTF">2007-03-09T11:36:19Z</dcterms:created>
  <dcterms:modified xsi:type="dcterms:W3CDTF">2011-09-14T12:22:55Z</dcterms:modified>
</cp:coreProperties>
</file>

<file path=docProps/thumbnail.jpeg>
</file>