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4" r:id="rId7"/>
    <p:sldId id="265" r:id="rId8"/>
    <p:sldId id="266" r:id="rId9"/>
    <p:sldId id="267" r:id="rId10"/>
    <p:sldId id="270" r:id="rId11"/>
    <p:sldId id="271" r:id="rId12"/>
    <p:sldId id="273" r:id="rId13"/>
    <p:sldId id="272" r:id="rId14"/>
    <p:sldId id="275" r:id="rId15"/>
    <p:sldId id="276" r:id="rId16"/>
    <p:sldId id="277" r:id="rId17"/>
    <p:sldId id="278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18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/>
          </p:nvPr>
        </p:nvSpPr>
        <p:spPr>
          <a:xfrm>
            <a:off x="755650" y="1425575"/>
            <a:ext cx="7772400" cy="4826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Конституционное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право </a:t>
            </a:r>
            <a:b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</a:b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</a:rPr>
              <a:t>России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1"/>
          </p:nvPr>
        </p:nvSpPr>
        <p:spPr>
          <a:xfrm>
            <a:off x="323850" y="2571745"/>
            <a:ext cx="8820150" cy="2286015"/>
          </a:xfrm>
        </p:spPr>
        <p:txBody>
          <a:bodyPr>
            <a:normAutofit/>
          </a:bodyPr>
          <a:lstStyle/>
          <a:p>
            <a:pPr algn="ctr" eaLnBrk="1" hangingPunct="1">
              <a:lnSpc>
                <a:spcPct val="60000"/>
              </a:lnSpc>
            </a:pPr>
            <a:endParaRPr lang="ru-RU" sz="3600" b="1" dirty="0" smtClean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/>
      <p:bldP spid="205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0" y="2143116"/>
            <a:ext cx="9144000" cy="2428892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58204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Основные принципы Конституции России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1785926"/>
            <a:ext cx="85011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3663" indent="93663" algn="just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/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/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Основополагающие идеи, положения, правила, определяют наиболее существенные черты, качественные свойства КОНСТИТУЦИИ как ОСНОВНОГО ЗАКОНА государства. Конституционные принципы являются основополагающими для всех отраслей права.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1071538" y="1500174"/>
            <a:ext cx="3008338" cy="86677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Демократизм, полновластие народа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" name="Rectangle 46"/>
          <p:cNvSpPr>
            <a:spLocks noChangeArrowheads="1"/>
          </p:cNvSpPr>
          <p:nvPr/>
        </p:nvSpPr>
        <p:spPr bwMode="auto">
          <a:xfrm>
            <a:off x="928662" y="3000372"/>
            <a:ext cx="3252788" cy="14287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Равноправие и полноправие граждан, </a:t>
            </a:r>
            <a:endParaRPr lang="ru-RU" sz="22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гарантированность прав и свобод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5214942" y="1357298"/>
            <a:ext cx="3109912" cy="107157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Государственное  единство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1000100" y="5786454"/>
            <a:ext cx="310991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Законность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7" name="Rectangle 45"/>
          <p:cNvSpPr>
            <a:spLocks noChangeArrowheads="1"/>
          </p:cNvSpPr>
          <p:nvPr/>
        </p:nvSpPr>
        <p:spPr bwMode="auto">
          <a:xfrm>
            <a:off x="1000100" y="4857760"/>
            <a:ext cx="3109912" cy="64452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Гуманизм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5357818" y="2928934"/>
            <a:ext cx="3113083" cy="11382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Равноправие и самоопределение народов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5214942" y="4572008"/>
            <a:ext cx="3286148" cy="11429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Идеологическое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многообразие, </a:t>
            </a:r>
            <a:endParaRPr lang="ru-RU" sz="2000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многопартийность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929058" y="0"/>
            <a:ext cx="1500198" cy="135729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9" name="Rectangle 2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2438"/>
            <a:ext cx="9501221" cy="619108"/>
          </a:xfrm>
          <a:effectLst>
            <a:glow rad="101600">
              <a:schemeClr val="accent2">
                <a:lumMod val="60000"/>
                <a:lumOff val="40000"/>
                <a:alpha val="60000"/>
              </a:schemeClr>
            </a:glow>
          </a:effectLst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Юридические свойства Конституции</a:t>
            </a:r>
          </a:p>
        </p:txBody>
      </p:sp>
      <p:sp>
        <p:nvSpPr>
          <p:cNvPr id="48163" name="Rectangle 35"/>
          <p:cNvSpPr>
            <a:spLocks noChangeArrowheads="1"/>
          </p:cNvSpPr>
          <p:nvPr/>
        </p:nvSpPr>
        <p:spPr bwMode="auto">
          <a:xfrm>
            <a:off x="2071670" y="1357298"/>
            <a:ext cx="4806968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высшую юридическую силу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1142976" y="2857496"/>
            <a:ext cx="642942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обладает верховенством в системе законодательных </a:t>
            </a:r>
            <a:endParaRPr lang="ru-RU" sz="24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актов 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61" name="Rectangle 33"/>
          <p:cNvSpPr>
            <a:spLocks noChangeArrowheads="1"/>
          </p:cNvSpPr>
          <p:nvPr/>
        </p:nvSpPr>
        <p:spPr bwMode="auto">
          <a:xfrm>
            <a:off x="642910" y="4286256"/>
            <a:ext cx="7215238" cy="1428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является ядром правовой системы, в ней содержатся основные начала всех иных законодательных актов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1274" name="Rectangle 36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1275" name="Rectangle 38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  <p:sp>
        <p:nvSpPr>
          <p:cNvPr id="11276" name="Rectangle 41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  <p:sp>
        <p:nvSpPr>
          <p:cNvPr id="11277" name="Rectangle 43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  <p:sp>
        <p:nvSpPr>
          <p:cNvPr id="11278" name="Rectangle 45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  <p:sp>
        <p:nvSpPr>
          <p:cNvPr id="11279" name="Rectangle 47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  <p:sp>
        <p:nvSpPr>
          <p:cNvPr id="11280" name="Rectangle 49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49" grpId="0"/>
      <p:bldP spid="48163" grpId="0" animBg="1"/>
      <p:bldP spid="48159" grpId="0" animBg="1"/>
      <p:bldP spid="4816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500034" y="5500703"/>
            <a:ext cx="8643966" cy="10715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Правовая охрана конституции обеспечивается с помощью</a:t>
            </a:r>
            <a:endParaRPr lang="ru-RU" sz="24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конституционного контроля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571472" y="3857628"/>
            <a:ext cx="8143932" cy="12065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прямое действие на всей территории </a:t>
            </a:r>
            <a:endParaRPr lang="ru-RU" sz="24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785786" y="1857364"/>
            <a:ext cx="7929618" cy="157163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нормах и принципах конституции базируется все текущее </a:t>
            </a:r>
            <a:endParaRPr lang="ru-RU" sz="28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законодательство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500430" y="0"/>
            <a:ext cx="1928826" cy="150017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1"/>
          <p:cNvSpPr>
            <a:spLocks noChangeArrowheads="1"/>
          </p:cNvSpPr>
          <p:nvPr/>
        </p:nvSpPr>
        <p:spPr bwMode="auto">
          <a:xfrm>
            <a:off x="4575175" y="692150"/>
            <a:ext cx="269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pPr algn="ctr"/>
            <a:endParaRPr kumimoji="1" lang="ru-RU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937000" y="1612900"/>
            <a:ext cx="1270000" cy="1535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400" b="1">
                <a:latin typeface="Times New Roman" pitchFamily="18" charset="0"/>
              </a:rPr>
              <a:t>Предложения о поправках и пересмотре конституции</a:t>
            </a:r>
            <a:r>
              <a:rPr kumimoji="1" lang="ru-RU" sz="1200" b="1">
                <a:latin typeface="Times New Roman" pitchFamily="18" charset="0"/>
              </a:rPr>
              <a:t> </a:t>
            </a:r>
            <a:r>
              <a:rPr kumimoji="1" lang="ru-RU" sz="1400" b="1">
                <a:latin typeface="Times New Roman" pitchFamily="18" charset="0"/>
              </a:rPr>
              <a:t>могут вносить (ст. 134)</a:t>
            </a:r>
            <a:r>
              <a:rPr kumimoji="1" lang="ru-RU" sz="1200" b="1">
                <a:latin typeface="Times New Roman" pitchFamily="18" charset="0"/>
              </a:rPr>
              <a:t>:</a:t>
            </a:r>
            <a:endParaRPr kumimoji="1" lang="ru-RU" b="1">
              <a:latin typeface="Times New Roman" pitchFamily="18" charset="0"/>
            </a:endParaRP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23850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Президент Российской Федерации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23850" y="2227263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Совет Федерации</a:t>
            </a: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357158" y="2857496"/>
            <a:ext cx="3222625" cy="4111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Государственная Дума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5597525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Правительство Российской Федерации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5597525" y="2124075"/>
            <a:ext cx="3222625" cy="5127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Законодательные (представительные) органы субъектов Российской Федерации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5643570" y="2928934"/>
            <a:ext cx="3222625" cy="72707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Группа численностью не менее одной пятой депутатов Государственной Думы  или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2786050" y="3571876"/>
            <a:ext cx="3224213" cy="5111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Не менее одной пятой депутатов Совета Федерации</a:t>
            </a:r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>
            <a:off x="3546475" y="1817688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3546475" y="2432050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0" name="Line 22"/>
          <p:cNvSpPr>
            <a:spLocks noChangeShapeType="1"/>
          </p:cNvSpPr>
          <p:nvPr/>
        </p:nvSpPr>
        <p:spPr bwMode="auto">
          <a:xfrm>
            <a:off x="3546475" y="3044825"/>
            <a:ext cx="392113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1" name="Line 23"/>
          <p:cNvSpPr>
            <a:spLocks noChangeShapeType="1"/>
          </p:cNvSpPr>
          <p:nvPr/>
        </p:nvSpPr>
        <p:spPr bwMode="auto">
          <a:xfrm flipH="1">
            <a:off x="5205413" y="1817688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2" name="Line 24"/>
          <p:cNvSpPr>
            <a:spLocks noChangeShapeType="1"/>
          </p:cNvSpPr>
          <p:nvPr/>
        </p:nvSpPr>
        <p:spPr bwMode="auto">
          <a:xfrm flipH="1">
            <a:off x="5205413" y="2432050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 flipH="1">
            <a:off x="5205413" y="3044825"/>
            <a:ext cx="39211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4" name="Line 26"/>
          <p:cNvSpPr>
            <a:spLocks noChangeShapeType="1"/>
          </p:cNvSpPr>
          <p:nvPr/>
        </p:nvSpPr>
        <p:spPr bwMode="auto">
          <a:xfrm flipV="1">
            <a:off x="4522788" y="3148013"/>
            <a:ext cx="0" cy="3079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4273550"/>
            <a:ext cx="9144000" cy="7270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500" b="1" u="sng" dirty="0">
                <a:latin typeface="Times New Roman" pitchFamily="18" charset="0"/>
              </a:rPr>
              <a:t>Не могут быть пересмотрены</a:t>
            </a:r>
            <a:r>
              <a:rPr kumimoji="1" lang="ru-RU" sz="1500" b="1" dirty="0">
                <a:latin typeface="Times New Roman" pitchFamily="18" charset="0"/>
              </a:rPr>
              <a:t> Федеральным Собранием положения глав:  1 – Основы конституционного строя;</a:t>
            </a:r>
          </a:p>
          <a:p>
            <a:pPr algn="ctr"/>
            <a:r>
              <a:rPr kumimoji="1" lang="ru-RU" sz="1500" b="1" dirty="0">
                <a:latin typeface="Times New Roman" pitchFamily="18" charset="0"/>
              </a:rPr>
              <a:t>2 – Права и свободы человека и гражданина;   9 – Конституционные поправки и пересмотр Конституции.</a:t>
            </a:r>
          </a:p>
          <a:p>
            <a:pPr algn="just"/>
            <a:r>
              <a:rPr kumimoji="1" lang="ru-RU" sz="1500" b="1" dirty="0">
                <a:latin typeface="Times New Roman" pitchFamily="18" charset="0"/>
              </a:rPr>
              <a:t>   </a:t>
            </a:r>
          </a:p>
          <a:p>
            <a:endParaRPr kumimoji="1" lang="ru-RU" sz="1500" b="1" dirty="0">
              <a:latin typeface="Times New Roman" pitchFamily="18" charset="0"/>
            </a:endParaRP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0" y="5000636"/>
            <a:ext cx="9144000" cy="8572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just"/>
            <a:r>
              <a:rPr kumimoji="1" lang="ru-RU" b="1" dirty="0">
                <a:latin typeface="Times New Roman" pitchFamily="18" charset="0"/>
              </a:rPr>
              <a:t>Под  ПОПРАВКОЙ  к Конституции понимается любое изменение текста глав 3 – 8  Конституции  РФ: исключение, дополнение, новая редакция какого-либо из положений указанных глав. </a:t>
            </a: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5857892"/>
            <a:ext cx="9144000" cy="10001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b="1" dirty="0">
                <a:latin typeface="Times New Roman" pitchFamily="18" charset="0"/>
              </a:rPr>
              <a:t>Поправки к главам 3 – 8 Конституции РФ принимаются в форме федерального конституционного закона Российской Федерации.</a:t>
            </a:r>
          </a:p>
          <a:p>
            <a:pPr algn="ctr"/>
            <a:endParaRPr kumimoji="1" lang="ru-RU" sz="1400" b="1" dirty="0">
              <a:latin typeface="Times New Roman" pitchFamily="18" charset="0"/>
            </a:endParaRPr>
          </a:p>
          <a:p>
            <a:pPr algn="ctr"/>
            <a:endParaRPr kumimoji="1" lang="ru-RU" sz="1400" b="1" dirty="0">
              <a:latin typeface="Times New Roman" pitchFamily="18" charset="0"/>
            </a:endParaRPr>
          </a:p>
          <a:p>
            <a:pPr algn="ctr"/>
            <a:endParaRPr kumimoji="1" lang="ru-RU" sz="1400" b="1" dirty="0">
              <a:latin typeface="Times New Roman" pitchFamily="18" charset="0"/>
            </a:endParaRPr>
          </a:p>
          <a:p>
            <a:endParaRPr kumimoji="1" lang="ru-RU" b="1" dirty="0">
              <a:latin typeface="Times New Roman" pitchFamily="18" charset="0"/>
            </a:endParaRPr>
          </a:p>
        </p:txBody>
      </p:sp>
      <p:sp>
        <p:nvSpPr>
          <p:cNvPr id="53278" name="Rectangle 30"/>
          <p:cNvSpPr>
            <a:spLocks noGrp="1" noChangeArrowheads="1"/>
          </p:cNvSpPr>
          <p:nvPr>
            <p:ph type="title" idx="4294967295"/>
          </p:nvPr>
        </p:nvSpPr>
        <p:spPr>
          <a:xfrm>
            <a:off x="358775" y="536575"/>
            <a:ext cx="8785225" cy="3841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Конституционные поправки и пересмотр Конституции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3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3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tmFilter="0,0; .5, 1; 1, 1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53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3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53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0" grpId="0" animBg="1"/>
      <p:bldP spid="53261" grpId="0" animBg="1"/>
      <p:bldP spid="53262" grpId="0" animBg="1"/>
      <p:bldP spid="53263" grpId="0" animBg="1"/>
      <p:bldP spid="53264" grpId="0" animBg="1"/>
      <p:bldP spid="53265" grpId="0" animBg="1"/>
      <p:bldP spid="53266" grpId="0" animBg="1"/>
      <p:bldP spid="53267" grpId="0" animBg="1"/>
      <p:bldP spid="53268" grpId="0" animBg="1"/>
      <p:bldP spid="53269" grpId="0" animBg="1"/>
      <p:bldP spid="53270" grpId="0" animBg="1"/>
      <p:bldP spid="53271" grpId="0" animBg="1"/>
      <p:bldP spid="53272" grpId="0" animBg="1"/>
      <p:bldP spid="53273" grpId="0" animBg="1"/>
      <p:bldP spid="53274" grpId="0" animBg="1"/>
      <p:bldP spid="53275" grpId="0" animBg="1"/>
      <p:bldP spid="53275" grpId="1" animBg="1"/>
      <p:bldP spid="53276" grpId="0" animBg="1"/>
      <p:bldP spid="53276" grpId="1" animBg="1"/>
      <p:bldP spid="53277" grpId="0" animBg="1"/>
      <p:bldP spid="53277" grpId="1" animBg="1"/>
      <p:bldP spid="5327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ChangeArrowheads="1"/>
          </p:cNvSpPr>
          <p:nvPr/>
        </p:nvSpPr>
        <p:spPr bwMode="auto">
          <a:xfrm>
            <a:off x="1419225" y="3167063"/>
            <a:ext cx="92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cs typeface="Times New Roman" pitchFamily="18" charset="0"/>
              </a:rPr>
              <a:t>               </a:t>
            </a:r>
            <a:endParaRPr lang="ru-RU"/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80375" cy="67627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Порядок пересмотра положений </a:t>
            </a:r>
            <a:b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глав 1, 2, 9, Конституции России</a:t>
            </a:r>
          </a:p>
        </p:txBody>
      </p:sp>
      <p:sp>
        <p:nvSpPr>
          <p:cNvPr id="13316" name="Rectangle 14"/>
          <p:cNvSpPr>
            <a:spLocks noChangeArrowheads="1"/>
          </p:cNvSpPr>
          <p:nvPr/>
        </p:nvSpPr>
        <p:spPr bwMode="auto">
          <a:xfrm>
            <a:off x="449263" y="620713"/>
            <a:ext cx="6921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400">
                <a:solidFill>
                  <a:schemeClr val="accent2"/>
                </a:solidFill>
                <a:latin typeface="Times New Roman" pitchFamily="18" charset="0"/>
              </a:rPr>
              <a:t>               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0" y="1285860"/>
            <a:ext cx="2647980" cy="1357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Внесение предложений о пересмотре положений </a:t>
            </a:r>
          </a:p>
          <a:p>
            <a:pPr algn="ctr"/>
            <a:r>
              <a:rPr kumimoji="1" lang="ru-RU" dirty="0">
                <a:latin typeface="Times New Roman" pitchFamily="18" charset="0"/>
              </a:rPr>
              <a:t>глав 1, 2, 9 </a:t>
            </a:r>
          </a:p>
          <a:p>
            <a:pPr algn="ctr"/>
            <a:r>
              <a:rPr kumimoji="1" lang="ru-RU" dirty="0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3230563" y="1146174"/>
            <a:ext cx="2782887" cy="1639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Поддержка тремя пятыми голосов от общего числа членов </a:t>
            </a:r>
          </a:p>
          <a:p>
            <a:pPr algn="ctr"/>
            <a:r>
              <a:rPr kumimoji="1" lang="ru-RU" dirty="0">
                <a:latin typeface="Times New Roman" pitchFamily="18" charset="0"/>
              </a:rPr>
              <a:t>Совета Федерации и </a:t>
            </a:r>
          </a:p>
          <a:p>
            <a:pPr algn="ctr"/>
            <a:r>
              <a:rPr kumimoji="1" lang="ru-RU" dirty="0">
                <a:latin typeface="Times New Roman" pitchFamily="18" charset="0"/>
              </a:rPr>
              <a:t>депутатов Государственной Думы</a:t>
            </a: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6357949" y="1146175"/>
            <a:ext cx="2535225" cy="14255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Созыв Конституционного Собрания в соответствии с федеральным конституционным законом</a:t>
            </a:r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5567363" y="2857496"/>
            <a:ext cx="3576637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>
              <a:defRPr/>
            </a:pPr>
            <a:endParaRPr kumimoji="1" lang="ru-RU" sz="1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>
              <a:defRPr/>
            </a:pPr>
            <a:r>
              <a:rPr kumimoji="1" lang="ru-RU" b="1" dirty="0">
                <a:latin typeface="Times New Roman" pitchFamily="18" charset="0"/>
              </a:rPr>
              <a:t>КОНСТИТУЦИОННОЕ СОБРАНИЕ</a:t>
            </a:r>
          </a:p>
        </p:txBody>
      </p: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0" y="2928934"/>
            <a:ext cx="3576638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Либо подтверждает неизменность Конституции РФ</a:t>
            </a:r>
          </a:p>
        </p:txBody>
      </p:sp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3000364" y="3643314"/>
            <a:ext cx="3505199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Либо разрабатывает проект новой Конституции РФ, который</a:t>
            </a:r>
          </a:p>
        </p:txBody>
      </p:sp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1" y="5153024"/>
            <a:ext cx="3232150" cy="1704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r>
              <a:rPr kumimoji="1" lang="ru-RU" sz="2000" dirty="0">
                <a:latin typeface="Times New Roman" pitchFamily="18" charset="0"/>
              </a:rPr>
              <a:t>Принимается Конституционным Собранием двумя третями голосов от общего числа его членов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5429256" y="4857760"/>
            <a:ext cx="3714744" cy="20002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Выносится на всенародное голосование (Конституция считается принятой, если за нее проголосовало более половины избирателей,  при условии, что в референдуме приняло участие более половины избирателей)</a:t>
            </a:r>
          </a:p>
          <a:p>
            <a:pPr algn="ctr"/>
            <a:endParaRPr kumimoji="1" lang="ru-RU" dirty="0">
              <a:latin typeface="Times New Roman" pitchFamily="18" charset="0"/>
            </a:endParaRPr>
          </a:p>
          <a:p>
            <a:pPr algn="ctr"/>
            <a:endParaRPr kumimoji="1" lang="ru-RU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endParaRPr kumimoji="1" lang="ru-RU" sz="1400" dirty="0">
              <a:latin typeface="Times New Roman" pitchFamily="18" charset="0"/>
            </a:endParaRPr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>
            <a:off x="2932113" y="1570038"/>
            <a:ext cx="30003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6011863" y="1570038"/>
            <a:ext cx="29845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7700963" y="2201863"/>
            <a:ext cx="0" cy="4222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H="1">
            <a:off x="3825875" y="2833688"/>
            <a:ext cx="1492250" cy="158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>
            <a:off x="4521200" y="2833688"/>
            <a:ext cx="1588" cy="633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>
            <a:off x="4000496" y="4000504"/>
            <a:ext cx="0" cy="1871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H="1">
            <a:off x="3203575" y="5876925"/>
            <a:ext cx="792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59" name="Line 35"/>
          <p:cNvSpPr>
            <a:spLocks noChangeShapeType="1"/>
          </p:cNvSpPr>
          <p:nvPr/>
        </p:nvSpPr>
        <p:spPr bwMode="auto">
          <a:xfrm>
            <a:off x="4932363" y="4005263"/>
            <a:ext cx="0" cy="1871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60" name="Line 36"/>
          <p:cNvSpPr>
            <a:spLocks noChangeShapeType="1"/>
          </p:cNvSpPr>
          <p:nvPr/>
        </p:nvSpPr>
        <p:spPr bwMode="auto">
          <a:xfrm>
            <a:off x="4932363" y="5876925"/>
            <a:ext cx="86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52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6" grpId="0"/>
      <p:bldP spid="52239" grpId="0" animBg="1"/>
      <p:bldP spid="52240" grpId="0" animBg="1"/>
      <p:bldP spid="52241" grpId="0" animBg="1"/>
      <p:bldP spid="52242" grpId="0" animBg="1"/>
      <p:bldP spid="52242" grpId="1" animBg="1"/>
      <p:bldP spid="52243" grpId="0" animBg="1"/>
      <p:bldP spid="52244" grpId="0" animBg="1"/>
      <p:bldP spid="52245" grpId="0" animBg="1"/>
      <p:bldP spid="52248" grpId="0" animBg="1"/>
      <p:bldP spid="52249" grpId="0" animBg="1"/>
      <p:bldP spid="52250" grpId="0" animBg="1"/>
      <p:bldP spid="52251" grpId="0" animBg="1"/>
      <p:bldP spid="52252" grpId="0" animBg="1"/>
      <p:bldP spid="52253" grpId="0" animBg="1"/>
      <p:bldP spid="52257" grpId="0" animBg="1"/>
      <p:bldP spid="52258" grpId="0" animBg="1"/>
      <p:bldP spid="52259" grpId="0" animBg="1"/>
      <p:bldP spid="522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5"/>
          <p:cNvSpPr>
            <a:spLocks noChangeArrowheads="1"/>
          </p:cNvSpPr>
          <p:nvPr/>
        </p:nvSpPr>
        <p:spPr bwMode="auto">
          <a:xfrm>
            <a:off x="719138" y="1052513"/>
            <a:ext cx="52070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300">
                <a:solidFill>
                  <a:srgbClr val="3333CC"/>
                </a:solidFill>
                <a:latin typeface="Times New Roman" pitchFamily="18" charset="0"/>
              </a:rPr>
              <a:t>           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57158" y="1071546"/>
            <a:ext cx="2463800" cy="13366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Внесение предложения о поправке в Государственную Думу в виде закона РФ о поправке к Конституции РФ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214678" y="1071546"/>
            <a:ext cx="2660650" cy="12668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Комитет Государственной Думы, к ведению которого отнесены вопросы конституционного законодательства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6484938" y="1142984"/>
            <a:ext cx="2659062" cy="11954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>
                <a:latin typeface="Times New Roman" pitchFamily="18" charset="0"/>
              </a:rPr>
              <a:t>Рассмотрение в Государственной Думе проекта закона осуществляется в трех чтениях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6286500" y="242886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 smtClean="0">
                <a:latin typeface="Times New Roman" pitchFamily="18" charset="0"/>
              </a:rPr>
              <a:t>Проект закона считается одобренным Государственной Думой, если за одобрение проголосовало не менее 2/3 депутатов</a:t>
            </a:r>
            <a:endParaRPr kumimoji="1" lang="ru-RU" sz="1600" dirty="0">
              <a:latin typeface="Times New Roman" pitchFamily="18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286500" y="350043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dirty="0" smtClean="0">
                <a:latin typeface="Times New Roman" pitchFamily="18" charset="0"/>
              </a:rPr>
              <a:t>Одобренный проект закона в течении   5 – </a:t>
            </a:r>
            <a:r>
              <a:rPr kumimoji="1" lang="ru-RU" dirty="0" err="1" smtClean="0">
                <a:latin typeface="Times New Roman" pitchFamily="18" charset="0"/>
              </a:rPr>
              <a:t>ти</a:t>
            </a:r>
            <a:r>
              <a:rPr kumimoji="1" lang="ru-RU" dirty="0" smtClean="0">
                <a:latin typeface="Times New Roman" pitchFamily="18" charset="0"/>
              </a:rPr>
              <a:t> дней направляется в Совет Федерации</a:t>
            </a:r>
            <a:endParaRPr kumimoji="1" lang="ru-RU" dirty="0">
              <a:latin typeface="Times New Roman" pitchFamily="18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6286512" y="4857760"/>
            <a:ext cx="2857488" cy="11541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Закон о поправке к Конституции считается принятым, если за его одобрение проголосовало </a:t>
            </a:r>
          </a:p>
          <a:p>
            <a:pPr algn="ctr"/>
            <a:r>
              <a:rPr kumimoji="1" lang="ru-RU" sz="1600" dirty="0">
                <a:latin typeface="Times New Roman" pitchFamily="18" charset="0"/>
              </a:rPr>
              <a:t>не менее 3/4 от общего числа членов Совета Федерации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2857488" y="4786322"/>
            <a:ext cx="3000396" cy="20716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Председатель Совета Федерации не позднее 5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со дня принятия закона опубликовывает для всеобщего сведения  текст закона и направляет в законодательные (представительные) органы субъектов РФ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5643578"/>
            <a:ext cx="2689225" cy="12144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Законодательный (представительный) орган субъекта РФ обязан рассмотреть закон в срок не позднее одного года, со дня его принятия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500306"/>
            <a:ext cx="2928926" cy="30003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r>
              <a:rPr kumimoji="1" lang="ru-RU" dirty="0">
                <a:latin typeface="Times New Roman" pitchFamily="18" charset="0"/>
              </a:rPr>
              <a:t>Одобренный законодательными (</a:t>
            </a:r>
            <a:r>
              <a:rPr kumimoji="1" lang="ru-RU" dirty="0" err="1">
                <a:latin typeface="Times New Roman" pitchFamily="18" charset="0"/>
              </a:rPr>
              <a:t>представи-тельными</a:t>
            </a:r>
            <a:r>
              <a:rPr kumimoji="1" lang="ru-RU" dirty="0">
                <a:latin typeface="Times New Roman" pitchFamily="18" charset="0"/>
              </a:rPr>
              <a:t>) органами не менее чем 2/3 субъектов РФ в течении 7–ми дней направляется Председателем Совета Федерации Президенту РФ для подписания и официального опубликования</a:t>
            </a: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3071802" y="2500306"/>
            <a:ext cx="2660650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Президент РФ не позднее 14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подписывает и опубликовывает закон</a:t>
            </a: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3071802" y="3286124"/>
            <a:ext cx="266065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В месячный срок со дня вступления в силу закона Президент РФ осуществляет официальное опубликование Конституции РФ с внесенными в нее поправками</a:t>
            </a: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>
            <a:off x="2786063" y="2108200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>
            <a:off x="5838825" y="2108200"/>
            <a:ext cx="39528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1" name="Line 19"/>
          <p:cNvSpPr>
            <a:spLocks noChangeShapeType="1"/>
          </p:cNvSpPr>
          <p:nvPr/>
        </p:nvSpPr>
        <p:spPr bwMode="auto">
          <a:xfrm>
            <a:off x="7596188" y="2636838"/>
            <a:ext cx="1587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2" name="Line 20"/>
          <p:cNvSpPr>
            <a:spLocks noChangeShapeType="1"/>
          </p:cNvSpPr>
          <p:nvPr/>
        </p:nvSpPr>
        <p:spPr bwMode="auto">
          <a:xfrm>
            <a:off x="7596188" y="3789363"/>
            <a:ext cx="1587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3" name="Line 21"/>
          <p:cNvSpPr>
            <a:spLocks noChangeShapeType="1"/>
          </p:cNvSpPr>
          <p:nvPr/>
        </p:nvSpPr>
        <p:spPr bwMode="auto">
          <a:xfrm>
            <a:off x="7596188" y="4724400"/>
            <a:ext cx="0" cy="3841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4" name="Line 22"/>
          <p:cNvSpPr>
            <a:spLocks noChangeShapeType="1"/>
          </p:cNvSpPr>
          <p:nvPr/>
        </p:nvSpPr>
        <p:spPr bwMode="auto">
          <a:xfrm flipH="1">
            <a:off x="5740400" y="5754688"/>
            <a:ext cx="29686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5" name="Line 23"/>
          <p:cNvSpPr>
            <a:spLocks noChangeShapeType="1"/>
          </p:cNvSpPr>
          <p:nvPr/>
        </p:nvSpPr>
        <p:spPr bwMode="auto">
          <a:xfrm flipH="1">
            <a:off x="2687638" y="57546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6" name="Line 24"/>
          <p:cNvSpPr>
            <a:spLocks noChangeShapeType="1"/>
          </p:cNvSpPr>
          <p:nvPr/>
        </p:nvSpPr>
        <p:spPr bwMode="auto">
          <a:xfrm flipV="1">
            <a:off x="1506538" y="4795838"/>
            <a:ext cx="0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7" name="Line 25"/>
          <p:cNvSpPr>
            <a:spLocks noChangeShapeType="1"/>
          </p:cNvSpPr>
          <p:nvPr/>
        </p:nvSpPr>
        <p:spPr bwMode="auto">
          <a:xfrm>
            <a:off x="2687638" y="31638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8" name="Line 26"/>
          <p:cNvSpPr>
            <a:spLocks noChangeShapeType="1"/>
          </p:cNvSpPr>
          <p:nvPr/>
        </p:nvSpPr>
        <p:spPr bwMode="auto">
          <a:xfrm>
            <a:off x="4362450" y="3451225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9" name="Rectangle 27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9366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Порядок внесения поправок </a:t>
            </a:r>
            <a:b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</a:br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 главам 3-8 Конституции России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8" grpId="0" animBg="1"/>
      <p:bldP spid="54279" grpId="0" animBg="1"/>
      <p:bldP spid="54280" grpId="0" animBg="1"/>
      <p:bldP spid="54281" grpId="0" animBg="1"/>
      <p:bldP spid="54282" grpId="0" animBg="1"/>
      <p:bldP spid="54283" grpId="0" animBg="1"/>
      <p:bldP spid="54284" grpId="0" animBg="1"/>
      <p:bldP spid="54285" grpId="0" animBg="1"/>
      <p:bldP spid="54286" grpId="0" animBg="1"/>
      <p:bldP spid="54287" grpId="0" animBg="1"/>
      <p:bldP spid="54288" grpId="0" animBg="1"/>
      <p:bldP spid="54289" grpId="0" animBg="1"/>
      <p:bldP spid="54290" grpId="0" animBg="1"/>
      <p:bldP spid="54291" grpId="0" animBg="1"/>
      <p:bldP spid="54292" grpId="0" animBg="1"/>
      <p:bldP spid="54293" grpId="0" animBg="1"/>
      <p:bldP spid="54294" grpId="0" animBg="1"/>
      <p:bldP spid="54295" grpId="0" animBg="1"/>
      <p:bldP spid="54296" grpId="0" animBg="1"/>
      <p:bldP spid="54297" grpId="0" animBg="1"/>
      <p:bldP spid="54298" grpId="0" animBg="1"/>
      <p:bldP spid="5429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430212" y="857232"/>
            <a:ext cx="8713788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Совокупность средств (правовых, организационных и др.), с помощью которых достигается выполнение всех установленных конституционных норм, строгое соблюдение режима конституционной законности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1857364"/>
            <a:ext cx="9144000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Правовая охрана Конституции РФ осуществляется с помощью конституционного контроля, т.е. деятельности компетентных государственных органов по проверке, выявлению и устранению несоответствий  нормативно-правовых актов конституции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50824" y="2959100"/>
            <a:ext cx="8893175" cy="469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Контроль за соблюдением Конституции РФ относится к ведению Российской Федерации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0" y="3714752"/>
            <a:ext cx="9144000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Обеспечение соответствия конституций республик федеральной конституции входит в предмет совместного ведения Российской Федерации и субъектов РФ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250825" y="4645025"/>
            <a:ext cx="2152650" cy="16875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endParaRPr kumimoji="1" lang="ru-RU" sz="1400">
              <a:latin typeface="Times New Roman" pitchFamily="18" charset="0"/>
            </a:endParaRPr>
          </a:p>
          <a:p>
            <a:pPr algn="ctr"/>
            <a:endParaRPr kumimoji="1" lang="ru-RU" sz="1400">
              <a:latin typeface="Times New Roman" pitchFamily="18" charset="0"/>
            </a:endParaRPr>
          </a:p>
          <a:p>
            <a:pPr algn="ctr"/>
            <a:r>
              <a:rPr kumimoji="1" lang="ru-RU" sz="1400" b="1">
                <a:latin typeface="Times New Roman" pitchFamily="18" charset="0"/>
              </a:rPr>
              <a:t>СУБЪЕКТЫ ПРАВОВОЙ ОХРАНЫ</a:t>
            </a:r>
          </a:p>
          <a:p>
            <a:pPr algn="ctr"/>
            <a:r>
              <a:rPr kumimoji="1" lang="ru-RU" sz="1400" b="1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121025" y="4308475"/>
            <a:ext cx="1947863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Президент России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143240" y="4757738"/>
            <a:ext cx="1925648" cy="457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Федеральное Собрание</a:t>
            </a: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3071802" y="5286388"/>
            <a:ext cx="1947863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Органы судебной власти</a:t>
            </a:r>
          </a:p>
        </p:txBody>
      </p:sp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3000364" y="5786454"/>
            <a:ext cx="2233615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600" dirty="0">
                <a:latin typeface="Times New Roman" pitchFamily="18" charset="0"/>
              </a:rPr>
              <a:t>Правительство РФ</a:t>
            </a: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3143240" y="6296025"/>
            <a:ext cx="1947863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r>
              <a:rPr kumimoji="1" lang="ru-RU" sz="1400" dirty="0">
                <a:latin typeface="Times New Roman" pitchFamily="18" charset="0"/>
              </a:rPr>
              <a:t>Правоохранительные </a:t>
            </a:r>
            <a:r>
              <a:rPr kumimoji="1" lang="ru-RU" sz="1600" dirty="0">
                <a:latin typeface="Times New Roman" pitchFamily="18" charset="0"/>
              </a:rPr>
              <a:t>органы</a:t>
            </a: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5991225" y="4419600"/>
            <a:ext cx="2973388" cy="900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endParaRPr kumimoji="1" lang="ru-RU" sz="1400" dirty="0">
              <a:latin typeface="Times New Roman" pitchFamily="18" charset="0"/>
            </a:endParaRPr>
          </a:p>
          <a:p>
            <a:pPr algn="ctr"/>
            <a:r>
              <a:rPr kumimoji="1" lang="ru-RU" sz="1600" b="1" dirty="0">
                <a:latin typeface="Times New Roman" pitchFamily="18" charset="0"/>
              </a:rPr>
              <a:t>СПЕЦИАЛЬНЫЙ  ОРГАН  ОХРАНЫ КОНСТИТУЦИИ   РОССИИ</a:t>
            </a:r>
          </a:p>
        </p:txBody>
      </p:sp>
      <p:sp>
        <p:nvSpPr>
          <p:cNvPr id="56340" name="Oval 20"/>
          <p:cNvSpPr>
            <a:spLocks noChangeArrowheads="1"/>
          </p:cNvSpPr>
          <p:nvPr/>
        </p:nvSpPr>
        <p:spPr bwMode="auto">
          <a:xfrm>
            <a:off x="5940425" y="5661025"/>
            <a:ext cx="2870200" cy="900113"/>
          </a:xfrm>
          <a:prstGeom prst="ellips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dirty="0">
                <a:latin typeface="Times New Roman" pitchFamily="18" charset="0"/>
              </a:rPr>
              <a:t>Конституционный </a:t>
            </a:r>
          </a:p>
          <a:p>
            <a:pPr algn="ctr"/>
            <a:r>
              <a:rPr lang="ru-RU" dirty="0">
                <a:latin typeface="Times New Roman" pitchFamily="18" charset="0"/>
              </a:rPr>
              <a:t>Суд РФ</a:t>
            </a:r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7426325" y="5319713"/>
            <a:ext cx="0" cy="3381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>
            <a:off x="2813050" y="4419600"/>
            <a:ext cx="1588" cy="1912938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>
            <a:off x="2403475" y="5432425"/>
            <a:ext cx="411163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4" name="Line 24"/>
          <p:cNvSpPr>
            <a:spLocks noChangeShapeType="1"/>
          </p:cNvSpPr>
          <p:nvPr/>
        </p:nvSpPr>
        <p:spPr bwMode="auto">
          <a:xfrm>
            <a:off x="2813050" y="441960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2813050" y="4870450"/>
            <a:ext cx="3079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6" name="Line 26"/>
          <p:cNvSpPr>
            <a:spLocks noChangeShapeType="1"/>
          </p:cNvSpPr>
          <p:nvPr/>
        </p:nvSpPr>
        <p:spPr bwMode="auto">
          <a:xfrm>
            <a:off x="2813050" y="5319713"/>
            <a:ext cx="307975" cy="15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7" name="Line 27"/>
          <p:cNvSpPr>
            <a:spLocks noChangeShapeType="1"/>
          </p:cNvSpPr>
          <p:nvPr/>
        </p:nvSpPr>
        <p:spPr bwMode="auto">
          <a:xfrm>
            <a:off x="2813050" y="5768975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8" name="Line 28"/>
          <p:cNvSpPr>
            <a:spLocks noChangeShapeType="1"/>
          </p:cNvSpPr>
          <p:nvPr/>
        </p:nvSpPr>
        <p:spPr bwMode="auto">
          <a:xfrm>
            <a:off x="2813050" y="633095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7921625" cy="503237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hangingPunct="1"/>
            <a:r>
              <a:rPr lang="ru-RU" sz="32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Правовая охрана Конституции России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7" grpId="0" animBg="1"/>
      <p:bldP spid="56328" grpId="0" animBg="1"/>
      <p:bldP spid="56330" grpId="0" animBg="1"/>
      <p:bldP spid="56331" grpId="0" animBg="1"/>
      <p:bldP spid="56332" grpId="0" animBg="1"/>
      <p:bldP spid="56333" grpId="0" animBg="1"/>
      <p:bldP spid="56334" grpId="0" animBg="1"/>
      <p:bldP spid="56335" grpId="0" animBg="1"/>
      <p:bldP spid="56336" grpId="0" animBg="1"/>
      <p:bldP spid="56337" grpId="0" animBg="1"/>
      <p:bldP spid="56338" grpId="0" animBg="1"/>
      <p:bldP spid="56340" grpId="0" animBg="1"/>
      <p:bldP spid="56341" grpId="0" animBg="1"/>
      <p:bldP spid="56342" grpId="0" animBg="1"/>
      <p:bldP spid="56343" grpId="0" animBg="1"/>
      <p:bldP spid="56344" grpId="0" animBg="1"/>
      <p:bldP spid="56345" grpId="0" animBg="1"/>
      <p:bldP spid="56346" grpId="0" animBg="1"/>
      <p:bldP spid="56347" grpId="0" animBg="1"/>
      <p:bldP spid="5634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1857364"/>
            <a:ext cx="7772400" cy="9144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Спасибо за внимание</a:t>
            </a:r>
            <a:endParaRPr lang="ru-RU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071678"/>
            <a:ext cx="864396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Понятие, сущность и структура Конституции России</a:t>
            </a: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Основные принципы и юридические свойства Конституции России</a:t>
            </a:r>
          </a:p>
          <a:p>
            <a:pPr marL="342900" indent="-342900" algn="ctr">
              <a:buFont typeface="Wingdings" pitchFamily="2" charset="2"/>
              <a:buChar char="v"/>
              <a:defRPr/>
            </a:pPr>
            <a:r>
              <a:rPr lang="ru-RU" sz="2800" b="1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Порядок внесения поправок и пересмотр Конституции РФ</a:t>
            </a:r>
            <a:endParaRPr lang="ru-RU" sz="2800" b="1" dirty="0">
              <a:solidFill>
                <a:schemeClr val="accent4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472" y="500042"/>
            <a:ext cx="857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План</a:t>
            </a:r>
            <a:r>
              <a:rPr lang="en-US" sz="5400" dirty="0" smtClean="0">
                <a:solidFill>
                  <a:srgbClr val="FF0000"/>
                </a:solidFill>
              </a:rPr>
              <a:t>: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285728"/>
            <a:ext cx="8858279" cy="1285884"/>
          </a:xfrm>
        </p:spPr>
        <p:txBody>
          <a:bodyPr/>
          <a:lstStyle/>
          <a:p>
            <a:pPr algn="ctr" eaLnBrk="1" hangingPunct="1"/>
            <a:r>
              <a:rPr lang="ru-RU" b="1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latin typeface="Times New Roman" pitchFamily="18" charset="0"/>
              </a:rPr>
              <a:t>Высшая юридическая сила конституции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428596" y="2071678"/>
            <a:ext cx="3929090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нормы  конституции  всегда  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имеют перевес над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положениями иных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законов и  подзаконных актов</a:t>
            </a: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2571736" y="4571984"/>
            <a:ext cx="4429156" cy="22860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законы или подзаконные акты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должны   приниматься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предусмотренными в конституции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органами и  по установленной  ею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 процедуре</a:t>
            </a: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4714876" y="2143116"/>
            <a:ext cx="4143372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нормы законов и подзаконных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актов не должны противоречить </a:t>
            </a:r>
          </a:p>
          <a:p>
            <a:pPr algn="ctr"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нормам   основного  закона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0"/>
            <a:ext cx="8858280" cy="1357298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СОЦИАЛЬНО-ПОЛИТИЧЕСКАЯ  СУЩНОСТЬ  КОНСТИТУЦИИ</a:t>
            </a:r>
            <a:endParaRPr lang="ru-RU" sz="3600" b="1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596" y="1857364"/>
            <a:ext cx="3500462" cy="22860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</a:rPr>
              <a:t>ЗАКРЕПЛЯЕТ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победу   наиболее   активной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политической силы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в  обществе накануне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</a:rPr>
              <a:t>принятия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</a:rPr>
              <a:t>конституци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29190" y="1857364"/>
            <a:ext cx="3929090" cy="21431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ОТРАЖАЕТ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соотношение  политических 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сил, существующее  в обществе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момент  принятия   </a:t>
            </a:r>
          </a:p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конституции 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00298" y="4714884"/>
            <a:ext cx="4929222" cy="21431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собой «общественный договор»,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согласованы 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политические интересы различных</a:t>
            </a: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социальных  групп    общества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9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765175"/>
          </a:xfrm>
        </p:spPr>
        <p:txBody>
          <a:bodyPr/>
          <a:lstStyle/>
          <a:p>
            <a:pPr eaLnBrk="1" hangingPunct="1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</a:rPr>
              <a:t>Структура Конституции России</a:t>
            </a:r>
          </a:p>
        </p:txBody>
      </p: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2714612" y="928670"/>
            <a:ext cx="4032250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b="1">
                <a:latin typeface="Times New Roman" pitchFamily="18" charset="0"/>
              </a:rPr>
              <a:t>ПРЕАМБУЛА </a:t>
            </a: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2987675" y="1341438"/>
            <a:ext cx="3600450" cy="503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ПЕРВЫЙ  РАЗДЕЛ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(</a:t>
            </a:r>
            <a:r>
              <a:rPr lang="ru-RU" sz="1400" b="1" dirty="0">
                <a:latin typeface="Times New Roman" pitchFamily="18" charset="0"/>
              </a:rPr>
              <a:t>9 глав, 137 статей)</a:t>
            </a:r>
            <a:endParaRPr lang="ru-RU" sz="1600" b="1" dirty="0">
              <a:latin typeface="Times New Roman" pitchFamily="18" charset="0"/>
            </a:endParaRPr>
          </a:p>
        </p:txBody>
      </p:sp>
      <p:sp>
        <p:nvSpPr>
          <p:cNvPr id="39972" name="Rectangle 36"/>
          <p:cNvSpPr>
            <a:spLocks noChangeArrowheads="1"/>
          </p:cNvSpPr>
          <p:nvPr/>
        </p:nvSpPr>
        <p:spPr bwMode="auto">
          <a:xfrm>
            <a:off x="3635375" y="2060575"/>
            <a:ext cx="2303463" cy="358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ГЛАВЫ</a:t>
            </a:r>
          </a:p>
        </p:txBody>
      </p:sp>
      <p:sp>
        <p:nvSpPr>
          <p:cNvPr id="39973" name="Rectangle 37"/>
          <p:cNvSpPr>
            <a:spLocks noChangeArrowheads="1"/>
          </p:cNvSpPr>
          <p:nvPr/>
        </p:nvSpPr>
        <p:spPr bwMode="auto">
          <a:xfrm>
            <a:off x="1187450" y="2492375"/>
            <a:ext cx="1871663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1. Основы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конституционного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строя</a:t>
            </a:r>
          </a:p>
        </p:txBody>
      </p:sp>
      <p:sp>
        <p:nvSpPr>
          <p:cNvPr id="39974" name="Rectangle 38"/>
          <p:cNvSpPr>
            <a:spLocks noChangeArrowheads="1"/>
          </p:cNvSpPr>
          <p:nvPr/>
        </p:nvSpPr>
        <p:spPr bwMode="auto">
          <a:xfrm>
            <a:off x="3132138" y="2492375"/>
            <a:ext cx="1655762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2. Права и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свободы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человека и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гражданина</a:t>
            </a:r>
          </a:p>
        </p:txBody>
      </p: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859338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3. Федеративное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устройство</a:t>
            </a: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6588125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4. Президент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1042988" y="3860800"/>
            <a:ext cx="1657350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5. Федеральное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собрание</a:t>
            </a:r>
          </a:p>
        </p:txBody>
      </p:sp>
      <p:sp>
        <p:nvSpPr>
          <p:cNvPr id="39978" name="Rectangle 42"/>
          <p:cNvSpPr>
            <a:spLocks noChangeArrowheads="1"/>
          </p:cNvSpPr>
          <p:nvPr/>
        </p:nvSpPr>
        <p:spPr bwMode="auto">
          <a:xfrm>
            <a:off x="2771775" y="3860800"/>
            <a:ext cx="20161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6. Правительство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4859338" y="3860800"/>
            <a:ext cx="1655762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7. Судебная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власть</a:t>
            </a:r>
          </a:p>
        </p:txBody>
      </p:sp>
      <p:sp>
        <p:nvSpPr>
          <p:cNvPr id="39980" name="Rectangle 44"/>
          <p:cNvSpPr>
            <a:spLocks noChangeArrowheads="1"/>
          </p:cNvSpPr>
          <p:nvPr/>
        </p:nvSpPr>
        <p:spPr bwMode="auto">
          <a:xfrm>
            <a:off x="6588125" y="3860800"/>
            <a:ext cx="18002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8. Местное </a:t>
            </a:r>
          </a:p>
          <a:p>
            <a:pPr algn="ctr"/>
            <a:r>
              <a:rPr lang="ru-RU" sz="1600" b="1" dirty="0">
                <a:latin typeface="Times New Roman" pitchFamily="18" charset="0"/>
              </a:rPr>
              <a:t>самоуправление</a:t>
            </a:r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1979613" y="5013325"/>
            <a:ext cx="5688012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9. Конституционные поправки и пересмотр конституции</a:t>
            </a: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2268538" y="5661025"/>
            <a:ext cx="5040312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ВТОРОЙ  РАЗДЕЛ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1692275" y="6092825"/>
            <a:ext cx="6335713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1600" b="1" dirty="0">
                <a:latin typeface="Times New Roman" pitchFamily="18" charset="0"/>
              </a:rPr>
              <a:t>Заключительные и переходные положения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100"/>
                            </p:stCondLst>
                            <p:childTnLst>
                              <p:par>
                                <p:cTn id="15" presetID="45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9" grpId="0"/>
      <p:bldP spid="39970" grpId="0" animBg="1"/>
      <p:bldP spid="39971" grpId="0" animBg="1"/>
      <p:bldP spid="39972" grpId="0" animBg="1"/>
      <p:bldP spid="39973" grpId="0" animBg="1"/>
      <p:bldP spid="39974" grpId="0" animBg="1"/>
      <p:bldP spid="39975" grpId="0" animBg="1"/>
      <p:bldP spid="39976" grpId="0" animBg="1"/>
      <p:bldP spid="39977" grpId="0" animBg="1"/>
      <p:bldP spid="39978" grpId="0" animBg="1"/>
      <p:bldP spid="39979" grpId="0" animBg="1"/>
      <p:bldP spid="39980" grpId="0" animBg="1"/>
      <p:bldP spid="39981" grpId="0" animBg="1"/>
      <p:bldP spid="39982" grpId="0" animBg="1"/>
      <p:bldP spid="3998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Grp="1" noChangeArrowheads="1"/>
          </p:cNvSpPr>
          <p:nvPr>
            <p:ph type="title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eaLnBrk="1" hangingPunct="1"/>
            <a:r>
              <a:rPr lang="ru-RU" sz="3600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Классификация  Конституций</a:t>
            </a:r>
          </a:p>
        </p:txBody>
      </p:sp>
      <p:sp>
        <p:nvSpPr>
          <p:cNvPr id="5" name="Rectangle 57"/>
          <p:cNvSpPr>
            <a:spLocks noChangeArrowheads="1"/>
          </p:cNvSpPr>
          <p:nvPr/>
        </p:nvSpPr>
        <p:spPr bwMode="auto">
          <a:xfrm>
            <a:off x="2786050" y="1428736"/>
            <a:ext cx="3357586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По форме принятия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214678" y="2357430"/>
            <a:ext cx="571504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57752" y="2214554"/>
            <a:ext cx="1143008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60"/>
          <p:cNvSpPr>
            <a:spLocks noChangeArrowheads="1"/>
          </p:cNvSpPr>
          <p:nvPr/>
        </p:nvSpPr>
        <p:spPr bwMode="auto">
          <a:xfrm>
            <a:off x="2071670" y="3000372"/>
            <a:ext cx="1728787" cy="2762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800" b="1" dirty="0">
                <a:latin typeface="Times New Roman" pitchFamily="18" charset="0"/>
              </a:rPr>
              <a:t>принятые   народом</a:t>
            </a:r>
          </a:p>
        </p:txBody>
      </p:sp>
      <p:sp>
        <p:nvSpPr>
          <p:cNvPr id="11" name="Rectangle 61"/>
          <p:cNvSpPr>
            <a:spLocks noChangeArrowheads="1"/>
          </p:cNvSpPr>
          <p:nvPr/>
        </p:nvSpPr>
        <p:spPr bwMode="auto">
          <a:xfrm>
            <a:off x="5500694" y="2714620"/>
            <a:ext cx="1728787" cy="1000132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дарованные   народу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(октроированны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2357422" y="4572008"/>
            <a:ext cx="4429156" cy="9350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 типу социально- экономической формации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643042" y="6000768"/>
            <a:ext cx="213475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</a:rPr>
              <a:t>буржуазные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429256" y="6000768"/>
            <a:ext cx="3165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</a:rPr>
              <a:t>социалистические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572132" y="5715016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714612" y="5715016"/>
            <a:ext cx="928694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300"/>
                            </p:stCondLst>
                            <p:childTnLst>
                              <p:par>
                                <p:cTn id="9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Классификация  Конституций</a:t>
            </a:r>
            <a:endParaRPr lang="ru-RU" dirty="0"/>
          </a:p>
        </p:txBody>
      </p:sp>
      <p:sp>
        <p:nvSpPr>
          <p:cNvPr id="3" name="Rectangle 158"/>
          <p:cNvSpPr>
            <a:spLocks noChangeArrowheads="1"/>
          </p:cNvSpPr>
          <p:nvPr/>
        </p:nvSpPr>
        <p:spPr bwMode="auto">
          <a:xfrm>
            <a:off x="3071802" y="1857364"/>
            <a:ext cx="2928958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</a:rPr>
              <a:t>По форме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500430" y="2643182"/>
            <a:ext cx="785818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2714620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Rectangle 157"/>
          <p:cNvSpPr>
            <a:spLocks noChangeArrowheads="1"/>
          </p:cNvSpPr>
          <p:nvPr/>
        </p:nvSpPr>
        <p:spPr bwMode="auto">
          <a:xfrm>
            <a:off x="2000232" y="3286124"/>
            <a:ext cx="1738312" cy="27463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писаные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0" name="Rectangle 156"/>
          <p:cNvSpPr>
            <a:spLocks noChangeArrowheads="1"/>
          </p:cNvSpPr>
          <p:nvPr/>
        </p:nvSpPr>
        <p:spPr bwMode="auto">
          <a:xfrm>
            <a:off x="4929190" y="3214686"/>
            <a:ext cx="2500330" cy="142876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неписаные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1" name="Rectangle 184"/>
          <p:cNvSpPr>
            <a:spLocks noChangeArrowheads="1"/>
          </p:cNvSpPr>
          <p:nvPr/>
        </p:nvSpPr>
        <p:spPr bwMode="auto">
          <a:xfrm>
            <a:off x="3000364" y="4143380"/>
            <a:ext cx="3786214" cy="11430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 smtClean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ПО  ВРЕМЕНИ   </a:t>
            </a:r>
            <a:endParaRPr lang="ru-RU" sz="2600" b="1" dirty="0" smtClean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ДЕЙСТВИЯ</a:t>
            </a:r>
            <a:endParaRPr lang="ru-RU" sz="2600" b="1" dirty="0">
              <a:latin typeface="Times New Roman" pitchFamily="18" charset="0"/>
            </a:endParaRPr>
          </a:p>
        </p:txBody>
      </p:sp>
      <p:sp>
        <p:nvSpPr>
          <p:cNvPr id="12" name="Rectangle 183"/>
          <p:cNvSpPr>
            <a:spLocks noChangeArrowheads="1"/>
          </p:cNvSpPr>
          <p:nvPr/>
        </p:nvSpPr>
        <p:spPr bwMode="auto">
          <a:xfrm>
            <a:off x="1928794" y="5857892"/>
            <a:ext cx="228601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временные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357950" y="5786454"/>
            <a:ext cx="2120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постоянные</a:t>
            </a:r>
            <a:endParaRPr lang="ru-RU" b="1" dirty="0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357554" y="5500702"/>
            <a:ext cx="357190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00760" y="5429264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  <p:bldP spid="11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Классификация  Конституций</a:t>
            </a:r>
            <a:endParaRPr lang="ru-RU" dirty="0"/>
          </a:p>
        </p:txBody>
      </p:sp>
      <p:sp>
        <p:nvSpPr>
          <p:cNvPr id="3" name="Rectangle 170"/>
          <p:cNvSpPr>
            <a:spLocks noChangeArrowheads="1"/>
          </p:cNvSpPr>
          <p:nvPr/>
        </p:nvSpPr>
        <p:spPr bwMode="auto">
          <a:xfrm>
            <a:off x="2928926" y="1643050"/>
            <a:ext cx="3714776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СПОСОБУ </a:t>
            </a:r>
            <a:endParaRPr lang="ru-RU" sz="20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ПРИНЯТИЯ</a:t>
            </a:r>
            <a:endParaRPr lang="ru-RU" sz="2000" b="1" dirty="0">
              <a:latin typeface="Times New Roman" pitchFamily="18" charset="0"/>
            </a:endParaRPr>
          </a:p>
          <a:p>
            <a:pPr algn="ctr" eaLnBrk="0" hangingPunct="0">
              <a:tabLst>
                <a:tab pos="27908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(ИЗМЕНЕНИЯ)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4" name="Rectangle 169"/>
          <p:cNvSpPr>
            <a:spLocks noChangeArrowheads="1"/>
          </p:cNvSpPr>
          <p:nvPr/>
        </p:nvSpPr>
        <p:spPr bwMode="auto">
          <a:xfrm>
            <a:off x="2428860" y="3143248"/>
            <a:ext cx="17383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гибкие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5286380" y="3143248"/>
            <a:ext cx="1738312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жесткие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357554" y="2643182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357818" y="2786058"/>
            <a:ext cx="857256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97"/>
          <p:cNvSpPr>
            <a:spLocks noChangeArrowheads="1"/>
          </p:cNvSpPr>
          <p:nvPr/>
        </p:nvSpPr>
        <p:spPr bwMode="auto">
          <a:xfrm>
            <a:off x="3000364" y="4000504"/>
            <a:ext cx="3857652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/>
            <a:endParaRPr lang="ru-RU" sz="1400" b="1" dirty="0">
              <a:latin typeface="Times New Roman" pitchFamily="18" charset="0"/>
            </a:endParaRPr>
          </a:p>
          <a:p>
            <a:pPr algn="ctr"/>
            <a:r>
              <a:rPr lang="ru-RU" sz="2400" b="1" dirty="0">
                <a:latin typeface="Times New Roman" pitchFamily="18" charset="0"/>
              </a:rPr>
              <a:t>ПО  ФОРМЕ</a:t>
            </a:r>
          </a:p>
          <a:p>
            <a:pPr algn="ctr"/>
            <a:r>
              <a:rPr lang="ru-RU" sz="2400" b="1" dirty="0">
                <a:latin typeface="Times New Roman" pitchFamily="18" charset="0"/>
              </a:rPr>
              <a:t>  ПРАВЛЕНИЯ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428992" y="5286388"/>
            <a:ext cx="714380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29256" y="5286388"/>
            <a:ext cx="114300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0"/>
          <p:cNvSpPr>
            <a:spLocks noChangeArrowheads="1"/>
          </p:cNvSpPr>
          <p:nvPr/>
        </p:nvSpPr>
        <p:spPr bwMode="auto">
          <a:xfrm>
            <a:off x="1214414" y="6072206"/>
            <a:ext cx="2809883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монархические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6" name="Rectangle 138"/>
          <p:cNvSpPr>
            <a:spLocks noChangeArrowheads="1"/>
          </p:cNvSpPr>
          <p:nvPr/>
        </p:nvSpPr>
        <p:spPr bwMode="auto">
          <a:xfrm>
            <a:off x="5143504" y="5929330"/>
            <a:ext cx="357190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республиканские</a:t>
            </a:r>
            <a:endParaRPr lang="ru-RU" sz="24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5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1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  <p:bldP spid="10" grpId="0" animBg="1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</a:rPr>
              <a:t>Классификация  Конституций</a:t>
            </a:r>
            <a:endParaRPr lang="ru-RU" dirty="0"/>
          </a:p>
        </p:txBody>
      </p:sp>
      <p:sp>
        <p:nvSpPr>
          <p:cNvPr id="3" name="Rectangle 132"/>
          <p:cNvSpPr>
            <a:spLocks noChangeArrowheads="1"/>
          </p:cNvSpPr>
          <p:nvPr/>
        </p:nvSpPr>
        <p:spPr bwMode="auto">
          <a:xfrm>
            <a:off x="2285985" y="1428737"/>
            <a:ext cx="4330716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endParaRPr lang="ru-RU" sz="1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ФОРМЕ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ГОСУДАРСТВЕННОГО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УСТРОЙСТВА</a:t>
            </a:r>
            <a:endParaRPr lang="ru-RU" sz="2000" b="1" dirty="0"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785918" y="2857496"/>
            <a:ext cx="1000132" cy="78581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107653" y="3107529"/>
            <a:ext cx="3571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72132" y="2857496"/>
            <a:ext cx="1214446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54"/>
          <p:cNvSpPr>
            <a:spLocks noChangeArrowheads="1"/>
          </p:cNvSpPr>
          <p:nvPr/>
        </p:nvSpPr>
        <p:spPr bwMode="auto">
          <a:xfrm>
            <a:off x="285720" y="3857628"/>
            <a:ext cx="2643206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федеративные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1" name="Rectangle 179"/>
          <p:cNvSpPr>
            <a:spLocks noChangeArrowheads="1"/>
          </p:cNvSpPr>
          <p:nvPr/>
        </p:nvSpPr>
        <p:spPr bwMode="auto">
          <a:xfrm>
            <a:off x="5857884" y="3357562"/>
            <a:ext cx="300039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конфедеративные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12" name="Rectangle 153"/>
          <p:cNvSpPr>
            <a:spLocks noChangeArrowheads="1"/>
          </p:cNvSpPr>
          <p:nvPr/>
        </p:nvSpPr>
        <p:spPr bwMode="auto">
          <a:xfrm>
            <a:off x="3286116" y="3429000"/>
            <a:ext cx="2428892" cy="357190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унитарные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3" name="Rectangle 176"/>
          <p:cNvSpPr>
            <a:spLocks noChangeArrowheads="1"/>
          </p:cNvSpPr>
          <p:nvPr/>
        </p:nvSpPr>
        <p:spPr bwMode="auto">
          <a:xfrm>
            <a:off x="2857488" y="4286256"/>
            <a:ext cx="3214710" cy="12938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</a:t>
            </a:r>
            <a:endParaRPr lang="ru-RU" sz="2400" b="1" dirty="0">
              <a:latin typeface="Times New Roman" pitchFamily="18" charset="0"/>
            </a:endParaRPr>
          </a:p>
          <a:p>
            <a:pPr algn="ctr">
              <a:tabLst>
                <a:tab pos="2790825" algn="l"/>
              </a:tabLst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ПОЛИТИЧЕСКОМУ  РЕЖИМУ</a:t>
            </a:r>
            <a:endParaRPr lang="ru-RU" sz="2400" b="1" dirty="0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3000364" y="5715016"/>
            <a:ext cx="57150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43570" y="5715016"/>
            <a:ext cx="428628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75"/>
          <p:cNvSpPr>
            <a:spLocks noChangeArrowheads="1"/>
          </p:cNvSpPr>
          <p:nvPr/>
        </p:nvSpPr>
        <p:spPr bwMode="auto">
          <a:xfrm>
            <a:off x="0" y="6072207"/>
            <a:ext cx="3714744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демократические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20" name="Rectangle 174"/>
          <p:cNvSpPr>
            <a:spLocks noChangeArrowheads="1"/>
          </p:cNvSpPr>
          <p:nvPr/>
        </p:nvSpPr>
        <p:spPr bwMode="auto">
          <a:xfrm>
            <a:off x="4929190" y="6143645"/>
            <a:ext cx="4214810" cy="285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антидемократические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6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6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1" grpId="0"/>
      <p:bldP spid="12" grpId="0" animBg="1"/>
      <p:bldP spid="13" grpId="0" animBg="1"/>
      <p:bldP spid="19" grpId="0"/>
      <p:bldP spid="2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148</TotalTime>
  <Words>889</Words>
  <Application>Microsoft Office PowerPoint</Application>
  <PresentationFormat>Экран (4:3)</PresentationFormat>
  <Paragraphs>208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Метро</vt:lpstr>
      <vt:lpstr>Конституционное  право  России</vt:lpstr>
      <vt:lpstr>Презентация PowerPoint</vt:lpstr>
      <vt:lpstr>Высшая юридическая сила конституции</vt:lpstr>
      <vt:lpstr>СОЦИАЛЬНО-ПОЛИТИЧЕСКАЯ  СУЩНОСТЬ  КОНСТИТУЦИИ</vt:lpstr>
      <vt:lpstr>Структура Конституции России</vt:lpstr>
      <vt:lpstr>Классификация  Конституций</vt:lpstr>
      <vt:lpstr>Классификация  Конституций</vt:lpstr>
      <vt:lpstr>Классификация  Конституций</vt:lpstr>
      <vt:lpstr>Классификация  Конституций</vt:lpstr>
      <vt:lpstr>Основные принципы Конституции России</vt:lpstr>
      <vt:lpstr>Презентация PowerPoint</vt:lpstr>
      <vt:lpstr>Юридические свойства Конституции</vt:lpstr>
      <vt:lpstr>Презентация PowerPoint</vt:lpstr>
      <vt:lpstr>Конституционные поправки и пересмотр Конституции</vt:lpstr>
      <vt:lpstr>Порядок пересмотра положений  глав 1, 2, 9, Конституции России</vt:lpstr>
      <vt:lpstr>Порядок внесения поправок  к главам 3-8 Конституции России</vt:lpstr>
      <vt:lpstr>Правовая охрана Конституции России</vt:lpstr>
      <vt:lpstr>Спасибо за внимание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Конституционное  право  России</dc:title>
  <cp:lastModifiedBy>PC</cp:lastModifiedBy>
  <cp:revision>34</cp:revision>
  <dcterms:modified xsi:type="dcterms:W3CDTF">2013-05-03T08:20:03Z</dcterms:modified>
</cp:coreProperties>
</file>