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56" r:id="rId3"/>
    <p:sldId id="269" r:id="rId4"/>
    <p:sldId id="266" r:id="rId5"/>
    <p:sldId id="270" r:id="rId6"/>
    <p:sldId id="257" r:id="rId7"/>
    <p:sldId id="267" r:id="rId8"/>
    <p:sldId id="271" r:id="rId9"/>
    <p:sldId id="258" r:id="rId10"/>
    <p:sldId id="259" r:id="rId11"/>
    <p:sldId id="260" r:id="rId12"/>
    <p:sldId id="261" r:id="rId13"/>
    <p:sldId id="288" r:id="rId14"/>
    <p:sldId id="264" r:id="rId15"/>
    <p:sldId id="276" r:id="rId16"/>
    <p:sldId id="292" r:id="rId17"/>
    <p:sldId id="293" r:id="rId18"/>
    <p:sldId id="263" r:id="rId19"/>
    <p:sldId id="284" r:id="rId20"/>
    <p:sldId id="268" r:id="rId21"/>
    <p:sldId id="286" r:id="rId22"/>
    <p:sldId id="279" r:id="rId23"/>
    <p:sldId id="280" r:id="rId24"/>
    <p:sldId id="289" r:id="rId25"/>
    <p:sldId id="26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887" autoAdjust="0"/>
    <p:restoredTop sz="94630" autoAdjust="0"/>
  </p:normalViewPr>
  <p:slideViewPr>
    <p:cSldViewPr>
      <p:cViewPr>
        <p:scale>
          <a:sx n="60" d="100"/>
          <a:sy n="60" d="100"/>
        </p:scale>
        <p:origin x="-62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B3382-3153-43C3-BE7E-E2A7942C84E6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3C6BF-5D32-408E-937F-5B18AD0B662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3C6BF-5D32-408E-937F-5B18AD0B6622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3E8B-202A-4AC9-A650-FBC1BCEC65AB}" type="datetimeFigureOut">
              <a:rPr lang="ru-RU" smtClean="0"/>
              <a:pPr/>
              <a:t>12.07.2012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B1314-86C9-4256-868A-C3E963A0E5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6;&#1083;&#1103;\Desktop\&#1084;&#1091;&#1079;&#1099;&#1082;&#1072;%20&#1083;&#1077;&#1090;&#1086;%202012\&#1059;&#1084;&#1080;&#1088;&#1072;&#1102;&#1097;&#1080;&#1081;%20&#1051;&#1077;&#1073;&#1077;&#1076;&#1100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radikal.ru/action.aspx" TargetMode="External"/><Relationship Id="rId2" Type="http://schemas.openxmlformats.org/officeDocument/2006/relationships/audio" Target="file:///C:\Users\&#1086;&#1083;&#1103;\Desktop\&#1084;&#1091;&#1079;&#1099;&#1082;&#1072;%20&#1083;&#1077;&#1090;&#1086;%202012\&#1059;&#1084;&#1080;&#1088;&#1072;&#1102;&#1097;&#1080;&#1081;%20&#1051;&#1077;&#1073;&#1077;&#1076;&#1100;.mp3" TargetMode="External"/><Relationship Id="rId1" Type="http://schemas.openxmlformats.org/officeDocument/2006/relationships/audio" Target="file:///C:\Users\&#1086;&#1083;&#1103;\Desktop\&#1084;&#1091;&#1079;&#1099;&#1082;&#1072;%20&#1083;&#1077;&#1090;&#1086;%202012\&#1056;&#1113;&#1056;&#176;&#1056;&#1112;&#1056;&#1105;&#1056;&#187;&#1057;&#1034;_&#1056;&#1038;&#1056;&#181;&#1056;&#1029;-&#1056;&#1038;&#1056;&#176;&#1056;&#1029;&#1057;&#1027;-&#1056;&#1032;&#1056;&#1112;&#1056;&#1105;&#1057;&#1026;&#1056;&#176;&#1057;&#1035;&#1057;&#8240;&#1056;&#1105;&#1056;&#8470;_&#1056;&#187;&#1056;&#181;&#1056;&#177;&#1056;&#181;&#1056;&#1169;&#1057;&#1034;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44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48.jpeg"/><Relationship Id="rId4" Type="http://schemas.openxmlformats.org/officeDocument/2006/relationships/hyperlink" Target="http://ria.ru/photolents/20110212/333185959-others.html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jpeg"/><Relationship Id="rId7" Type="http://schemas.openxmlformats.org/officeDocument/2006/relationships/hyperlink" Target="http://i.i.ua/photo/images/pic/6/0/4422206_40bd3a77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hyperlink" Target="http://www.radikal.ru/action.aspx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1.jpe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hyperlink" Target="http://fotki.yandex.ru/users/liliora/view/136450/" TargetMode="External"/><Relationship Id="rId4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78.jpeg"/><Relationship Id="rId7" Type="http://schemas.openxmlformats.org/officeDocument/2006/relationships/hyperlink" Target="http://s49.radikal.ru/i124/0904/db/19dcd323f8a3.jp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hyperlink" Target="http://corpsetgraphies.free.fr/images/pavlova/8p-avec-un-cygne.jpg" TargetMode="External"/><Relationship Id="rId9" Type="http://schemas.openxmlformats.org/officeDocument/2006/relationships/image" Target="../media/image8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23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8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pn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eoples.ru/art/theatre/ballet/pavlova/history.html" TargetMode="External"/><Relationship Id="rId3" Type="http://schemas.openxmlformats.org/officeDocument/2006/relationships/image" Target="../media/image23.jpeg"/><Relationship Id="rId7" Type="http://schemas.openxmlformats.org/officeDocument/2006/relationships/hyperlink" Target="http://www.etoya.ru/stories/lady/1720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icolor.org/history/cu/balet/names/pavlova/2/" TargetMode="External"/><Relationship Id="rId5" Type="http://schemas.openxmlformats.org/officeDocument/2006/relationships/hyperlink" Target="http://commons.wikimedia.org/wiki/Category:Anna_Pavlova" TargetMode="External"/><Relationship Id="rId10" Type="http://schemas.openxmlformats.org/officeDocument/2006/relationships/image" Target="../media/image99.png"/><Relationship Id="rId4" Type="http://schemas.openxmlformats.org/officeDocument/2006/relationships/image" Target="../media/image15.jpeg"/><Relationship Id="rId9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hyperlink" Target="http://i007.radikal.ru/1012/85/2cd48c922e33.jpg" TargetMode="Externa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0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007.radikal.ru/1012/85/2cd48c922e33.jpg" TargetMode="External"/><Relationship Id="rId5" Type="http://schemas.openxmlformats.org/officeDocument/2006/relationships/image" Target="../media/image21.jpeg"/><Relationship Id="rId4" Type="http://schemas.openxmlformats.org/officeDocument/2006/relationships/hyperlink" Target="http://delopodushe.ru/files/foto_news/foto_159.jp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adikal.ru/action.aspx" TargetMode="External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mir.ru/handlers/animg.ashx?id=4658630" TargetMode="External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image" Target="../media/image24.png"/><Relationship Id="rId9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jpeg"/><Relationship Id="rId7" Type="http://schemas.openxmlformats.org/officeDocument/2006/relationships/hyperlink" Target="http://www.iskra-kungur.ru/uploads/posts/2010-10/1287040049_royal.jp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5.png"/><Relationship Id="rId4" Type="http://schemas.openxmlformats.org/officeDocument/2006/relationships/image" Target="../media/image30.jpe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zlapteva.35photo.ru/photos/20101113/197245.jpg"/>
          <p:cNvPicPr>
            <a:picLocks noChangeAspect="1" noChangeArrowheads="1"/>
          </p:cNvPicPr>
          <p:nvPr/>
        </p:nvPicPr>
        <p:blipFill>
          <a:blip r:embed="rId4" cstate="print"/>
          <a:srcRect b="8001"/>
          <a:stretch>
            <a:fillRect/>
          </a:stretch>
        </p:blipFill>
        <p:spPr bwMode="auto">
          <a:xfrm>
            <a:off x="1763688" y="692696"/>
            <a:ext cx="6912768" cy="51845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1412776"/>
            <a:ext cx="64087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«Умирающий лебедь»</a:t>
            </a:r>
          </a:p>
          <a:p>
            <a:r>
              <a:rPr lang="ru-RU" sz="4800" b="1" dirty="0" smtClean="0">
                <a:ln w="11430"/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Анны Павловой</a:t>
            </a:r>
            <a:endParaRPr lang="ru-RU" sz="4800" b="1" dirty="0">
              <a:ln w="11430"/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6064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</a:t>
            </a:r>
            <a:r>
              <a:rPr lang="ru-RU" sz="24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Конкурс презентаций </a:t>
            </a:r>
          </a:p>
          <a:p>
            <a:r>
              <a:rPr lang="ru-RU" sz="32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«Великие люди России»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6021288"/>
            <a:ext cx="3924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«Сообщество   взаимопомощи  учителей </a:t>
            </a:r>
          </a:p>
          <a:p>
            <a:r>
              <a:rPr lang="ru-RU" sz="1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        Pedsovet.su»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5445224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Ланкина Ольга Васильевна,</a:t>
            </a:r>
          </a:p>
          <a:p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Учитель ИЗО и МХК</a:t>
            </a:r>
          </a:p>
          <a:p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ГБОУ СОШ № 258</a:t>
            </a:r>
          </a:p>
          <a:p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г.Москва</a:t>
            </a:r>
            <a:endParaRPr lang="ru-RU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8914" name="Picture 2" descr="http://img-fotki.yandex.ru/get/4516/mr-serg-bask.7d7/0_618a1_6cd050e8_XL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40404"/>
              </a:clrFrom>
              <a:clrTo>
                <a:srgbClr val="0404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448300" y="260648"/>
            <a:ext cx="3695700" cy="5210175"/>
          </a:xfrm>
          <a:prstGeom prst="rect">
            <a:avLst/>
          </a:prstGeom>
          <a:noFill/>
        </p:spPr>
      </p:pic>
      <p:pic>
        <p:nvPicPr>
          <p:cNvPr id="13" name="Умирающий Леб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67544" y="25649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g01.chitalnya.ru/upload/791/15922137070447.jpg"/>
          <p:cNvPicPr>
            <a:picLocks noChangeAspect="1" noChangeArrowheads="1"/>
          </p:cNvPicPr>
          <p:nvPr/>
        </p:nvPicPr>
        <p:blipFill>
          <a:blip r:embed="rId5" cstate="print"/>
          <a:srcRect r="5377" b="9051"/>
          <a:stretch>
            <a:fillRect/>
          </a:stretch>
        </p:blipFill>
        <p:spPr bwMode="auto">
          <a:xfrm flipH="1">
            <a:off x="-1" y="0"/>
            <a:ext cx="917729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5256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Возможно, образ Анны Павловой</a:t>
            </a:r>
            <a:r>
              <a:rPr lang="ru-RU" sz="2800" b="1" baseline="30000" dirty="0" smtClean="0"/>
              <a:t> </a:t>
            </a:r>
            <a:r>
              <a:rPr lang="ru-RU" sz="2800" b="1" dirty="0" smtClean="0"/>
              <a:t> ,  её печальный взгляд и пластика, которую она изучала, глядя на живого лебедя явились основой для драматургической линии номера, который не может исполнить балерина без духовного содержания. </a:t>
            </a:r>
          </a:p>
        </p:txBody>
      </p:sp>
      <p:pic>
        <p:nvPicPr>
          <p:cNvPr id="6" name="Picture 2" descr="http://i021.radikal.ru/0904/5d/499c8cd340c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084168" y="2780928"/>
            <a:ext cx="2734424" cy="3789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770" name="AutoShape 2" descr="Уменьшить">
            <a:hlinkClick r:id="rId7"/>
          </p:cNvPr>
          <p:cNvSpPr>
            <a:spLocks noChangeAspect="1" noChangeArrowheads="1"/>
          </p:cNvSpPr>
          <p:nvPr/>
        </p:nvSpPr>
        <p:spPr bwMode="auto">
          <a:xfrm>
            <a:off x="100013" y="-2667000"/>
            <a:ext cx="4324350" cy="556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188640"/>
            <a:ext cx="2627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«…И сколько бы ни размышляли над секретами ее исполнения, загадками и тайнами ее искусства, они остаются неразгаданными.»</a:t>
            </a:r>
            <a:br>
              <a:rPr lang="ru-RU" b="1" i="1" dirty="0" smtClean="0"/>
            </a:br>
            <a:endParaRPr lang="ru-RU" dirty="0"/>
          </a:p>
        </p:txBody>
      </p:sp>
      <p:pic>
        <p:nvPicPr>
          <p:cNvPr id="9" name="РљР°РјРёР»СЊ_РЎРµРЅ-РЎР°РЅСЃ-РЈРјРёСЂР°СЋС‰РёР№_Р»РµР±РµРґСЊ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48175" y="3305175"/>
            <a:ext cx="244475" cy="244475"/>
          </a:xfrm>
          <a:prstGeom prst="rect">
            <a:avLst/>
          </a:prstGeom>
        </p:spPr>
      </p:pic>
      <p:pic>
        <p:nvPicPr>
          <p:cNvPr id="8" name="Умирающий Лебед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48175" y="3305175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numSld="65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tat17.privet.ru/lr/0a0dd18e6a9c6481742a8b0731386f20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r="5451" b="69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Анна Павлова в этюде &quot;Умирающий лебедь&quot;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187624" y="2348880"/>
            <a:ext cx="2559814" cy="3528392"/>
          </a:xfrm>
          <a:prstGeom prst="rect">
            <a:avLst/>
          </a:prstGeom>
          <a:ln w="88900" cap="sq" cmpd="thickThin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188640"/>
            <a:ext cx="50760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В этой миниатюре важна актёрская индивидуальность, печальный «Лебедь» может бороться за жизнь или смиренно сложить свои крылья перед неизбежной</a:t>
            </a:r>
          </a:p>
          <a:p>
            <a:r>
              <a:rPr lang="ru-RU" sz="20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кончиной.</a:t>
            </a:r>
            <a:endParaRPr lang="ru-RU" sz="20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2" descr="http://img-fotki.yandex.ru/get/4516/mr-serg-bask.7d7/0_618a1_6cd050e8_XL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40404"/>
              </a:clrFrom>
              <a:clrTo>
                <a:srgbClr val="0404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2276872"/>
            <a:ext cx="3013541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sldelights.files.wordpress.com/2011/01/5358641884_54ceb2ca32_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4662" cy="6858000"/>
          </a:xfrm>
          <a:prstGeom prst="rect">
            <a:avLst/>
          </a:prstGeom>
          <a:noFill/>
        </p:spPr>
      </p:pic>
      <p:pic>
        <p:nvPicPr>
          <p:cNvPr id="25606" name="Picture 6" descr=" (427x621, 82Kb)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 l="4430" t="2857" r="8310" b="8571"/>
          <a:stretch>
            <a:fillRect/>
          </a:stretch>
        </p:blipFill>
        <p:spPr bwMode="auto">
          <a:xfrm>
            <a:off x="6516216" y="260648"/>
            <a:ext cx="2304256" cy="3401521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</p:pic>
      <p:pic>
        <p:nvPicPr>
          <p:cNvPr id="25608" name="Picture 8" descr=" (462x618, 85Kb)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 l="4000" t="4485" r="4000" b="11786"/>
          <a:stretch>
            <a:fillRect/>
          </a:stretch>
        </p:blipFill>
        <p:spPr bwMode="auto">
          <a:xfrm>
            <a:off x="251520" y="3573016"/>
            <a:ext cx="2484276" cy="3024336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pic>
        <p:nvPicPr>
          <p:cNvPr id="14340" name="Picture 4" descr="http://cs5240.userapi.com/u74825685/a_c41ea15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640"/>
            <a:ext cx="1691680" cy="3281406"/>
          </a:xfrm>
          <a:prstGeom prst="rect">
            <a:avLst/>
          </a:prstGeom>
          <a:noFill/>
        </p:spPr>
      </p:pic>
      <p:pic>
        <p:nvPicPr>
          <p:cNvPr id="25604" name="Picture 4" descr=" (434x618, 79Kb)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 l="4167" t="2926" r="8333" b="9291"/>
          <a:stretch>
            <a:fillRect/>
          </a:stretch>
        </p:blipFill>
        <p:spPr bwMode="auto">
          <a:xfrm>
            <a:off x="5220072" y="2708920"/>
            <a:ext cx="2167441" cy="3096344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547664" y="260648"/>
            <a:ext cx="4752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«…Суть в том, что Анна Павлова была не просто примой императорской сцены, но истинной звездой, затмившей и Кшесинскую, и Числову, и Ваганову, и Гельцер, и Преображенскую, и иных-прочих. </a:t>
            </a:r>
            <a:endParaRPr lang="ru-RU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1772816"/>
            <a:ext cx="4968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Более того, у нее была уже мировая слава, </a:t>
            </a:r>
          </a:p>
          <a:p>
            <a:r>
              <a:rPr lang="ru-RU" dirty="0" smtClean="0"/>
              <a:t>и лучшие сцены Европы и Америки оспаривали право пригласить ее на гастроли. </a:t>
            </a:r>
          </a:p>
          <a:p>
            <a:r>
              <a:rPr lang="ru-RU" dirty="0" smtClean="0"/>
              <a:t>Она даже успела поразить </a:t>
            </a:r>
          </a:p>
          <a:p>
            <a:r>
              <a:rPr lang="ru-RU" dirty="0" smtClean="0"/>
              <a:t>воображение парижан в </a:t>
            </a:r>
          </a:p>
          <a:p>
            <a:r>
              <a:rPr lang="ru-RU" dirty="0" smtClean="0"/>
              <a:t>«Русских сезонах» </a:t>
            </a:r>
          </a:p>
          <a:p>
            <a:r>
              <a:rPr lang="ru-RU" dirty="0" smtClean="0"/>
              <a:t>                     скандалиста Дягилева!»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5949280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Но самое главное – Анна Павлова была известна своим замкнутым поведением</a:t>
            </a:r>
            <a:endParaRPr lang="ru-RU" sz="2000" b="1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717032"/>
            <a:ext cx="2160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Елена Арсеньева </a:t>
            </a:r>
          </a:p>
          <a:p>
            <a:r>
              <a:rPr lang="ru-RU" b="1" dirty="0" smtClean="0"/>
              <a:t>«Тайна лебедя»</a:t>
            </a:r>
          </a:p>
          <a:p>
            <a:r>
              <a:rPr lang="ru-RU" b="1" dirty="0" smtClean="0"/>
              <a:t>(отрывок)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11" name="Picture 13" descr="http://img-fotki.yandex.ru/get/4429/102699435.583/0_7c327_abcbd49d_X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3861048"/>
            <a:ext cx="4355976" cy="1595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Новая папка\греция\73974069_0910021b8560c1f7d1164f02799f4cf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503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15616" y="249289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/>
              <a:t>«Как мне всегда было жаль, что я не могла зарисовать ее Танца! Это было что - то неповторимое. Она просто жила в нем, иначе не скажешь. Она была самой Душою Танца. Только вот вряд ли Душа </a:t>
            </a:r>
          </a:p>
          <a:p>
            <a:r>
              <a:rPr lang="ru-RU" sz="2400" b="1" i="1" dirty="0" smtClean="0"/>
              <a:t>                   выразима словами..!»</a:t>
            </a:r>
            <a:endParaRPr lang="ru-RU" sz="2400" b="1" i="1" dirty="0"/>
          </a:p>
        </p:txBody>
      </p:sp>
      <p:pic>
        <p:nvPicPr>
          <p:cNvPr id="3" name="Picture 2" descr="http://s48.radikal.ru/i122/0904/1f/0d39d40b51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4664"/>
            <a:ext cx="3024336" cy="4797223"/>
          </a:xfrm>
          <a:prstGeom prst="rect">
            <a:avLst/>
          </a:prstGeom>
          <a:ln w="88900" cap="sq" cmpd="thickThin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49188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http://www.liveinternet.ru/users/novichok56/post197547437/</a:t>
            </a:r>
            <a:endParaRPr lang="ru-RU" dirty="0"/>
          </a:p>
        </p:txBody>
      </p:sp>
      <p:pic>
        <p:nvPicPr>
          <p:cNvPr id="9" name="Picture 21" descr="http://img-fotki.yandex.ru/get/4427/102699435.585/0_7c455_7ec15269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573016"/>
            <a:ext cx="1200439" cy="3284984"/>
          </a:xfrm>
          <a:prstGeom prst="rect">
            <a:avLst/>
          </a:prstGeom>
          <a:noFill/>
        </p:spPr>
      </p:pic>
      <p:pic>
        <p:nvPicPr>
          <p:cNvPr id="10" name="Picture 33" descr="http://img-fotki.yandex.ru/get/5823/135713194.e/0_6fed0_ab53da93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3645024"/>
            <a:ext cx="1332790" cy="3212976"/>
          </a:xfrm>
          <a:prstGeom prst="rect">
            <a:avLst/>
          </a:prstGeom>
          <a:noFill/>
        </p:spPr>
      </p:pic>
      <p:pic>
        <p:nvPicPr>
          <p:cNvPr id="11" name="Picture 2" descr="http://img-fotki.yandex.ru/get/4516/90468072.1d7/0_6427f_bc6a4a2c_XL"/>
          <p:cNvPicPr>
            <a:picLocks noChangeAspect="1" noChangeArrowheads="1"/>
          </p:cNvPicPr>
          <p:nvPr/>
        </p:nvPicPr>
        <p:blipFill>
          <a:blip r:embed="rId7" cstate="print"/>
          <a:srcRect l="6113" t="7030" r="4082" b="4336"/>
          <a:stretch>
            <a:fillRect/>
          </a:stretch>
        </p:blipFill>
        <p:spPr bwMode="auto">
          <a:xfrm>
            <a:off x="0" y="0"/>
            <a:ext cx="3275856" cy="21153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835696" y="764704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Одна из  подруг </a:t>
            </a:r>
          </a:p>
          <a:p>
            <a:r>
              <a:rPr lang="ru-RU" b="1" dirty="0" smtClean="0"/>
              <a:t>                      и преданных последовательниц балерины, </a:t>
            </a:r>
          </a:p>
          <a:p>
            <a:r>
              <a:rPr lang="ru-RU" b="1" dirty="0" smtClean="0"/>
              <a:t>Наталья Владимировна Труханова позже вспоминала с искренней горечью: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tat18.privet.ru/lr/0a289db01d9806cc7dee1becf451f2d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07219" cy="6858000"/>
          </a:xfrm>
          <a:prstGeom prst="rect">
            <a:avLst/>
          </a:prstGeom>
          <a:noFill/>
        </p:spPr>
      </p:pic>
      <p:pic>
        <p:nvPicPr>
          <p:cNvPr id="31748" name="Picture 4" descr="http://www.virtuzor.ru/data/projects/photos/7/245/03d5bfcf9f9b8df49ecba1ed6fbef934.jpg"/>
          <p:cNvPicPr>
            <a:picLocks noChangeAspect="1" noChangeArrowheads="1"/>
          </p:cNvPicPr>
          <p:nvPr/>
        </p:nvPicPr>
        <p:blipFill>
          <a:blip r:embed="rId4" cstate="print"/>
          <a:srcRect b="6238"/>
          <a:stretch>
            <a:fillRect/>
          </a:stretch>
        </p:blipFill>
        <p:spPr bwMode="auto">
          <a:xfrm>
            <a:off x="395536" y="3717032"/>
            <a:ext cx="1691680" cy="2376264"/>
          </a:xfrm>
          <a:prstGeom prst="rect">
            <a:avLst/>
          </a:prstGeom>
          <a:noFill/>
        </p:spPr>
      </p:pic>
      <p:pic>
        <p:nvPicPr>
          <p:cNvPr id="4" name="Picture 8" descr="image"/>
          <p:cNvPicPr>
            <a:picLocks noChangeAspect="1" noChangeArrowheads="1"/>
          </p:cNvPicPr>
          <p:nvPr/>
        </p:nvPicPr>
        <p:blipFill>
          <a:blip r:embed="rId5" cstate="print"/>
          <a:srcRect l="23018" t="67124" b="2406"/>
          <a:stretch>
            <a:fillRect/>
          </a:stretch>
        </p:blipFill>
        <p:spPr bwMode="auto">
          <a:xfrm>
            <a:off x="3923928" y="188640"/>
            <a:ext cx="3016150" cy="1794025"/>
          </a:xfrm>
          <a:prstGeom prst="rect">
            <a:avLst/>
          </a:prstGeom>
          <a:noFill/>
        </p:spPr>
      </p:pic>
      <p:pic>
        <p:nvPicPr>
          <p:cNvPr id="7" name="Picture 4" descr="http://ankalagon.narod.ru/Lopatkina/lebed/Lebed12.jpg"/>
          <p:cNvPicPr>
            <a:picLocks noChangeAspect="1" noChangeArrowheads="1"/>
          </p:cNvPicPr>
          <p:nvPr/>
        </p:nvPicPr>
        <p:blipFill>
          <a:blip r:embed="rId6" cstate="print"/>
          <a:srcRect l="7060" t="3537" r="41167" b="4499"/>
          <a:stretch>
            <a:fillRect/>
          </a:stretch>
        </p:blipFill>
        <p:spPr bwMode="auto">
          <a:xfrm>
            <a:off x="6706807" y="188640"/>
            <a:ext cx="2437194" cy="3168352"/>
          </a:xfrm>
          <a:prstGeom prst="rect">
            <a:avLst/>
          </a:prstGeom>
          <a:noFill/>
        </p:spPr>
      </p:pic>
      <p:pic>
        <p:nvPicPr>
          <p:cNvPr id="8" name="Picture 10" descr="Картинка 39 из 198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lum contrast="20000"/>
          </a:blip>
          <a:srcRect/>
          <a:stretch>
            <a:fillRect/>
          </a:stretch>
        </p:blipFill>
        <p:spPr bwMode="auto">
          <a:xfrm>
            <a:off x="6300192" y="4581128"/>
            <a:ext cx="2561878" cy="19481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260648"/>
            <a:ext cx="51845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«Умирающий лебедь» стал  ее коронным номером. Исполняла она его  совершенно сверхъестественно. 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 сцену, огромную или маленькую, 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спускался луч прожектора и следовал за исполнительницей. 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Спиной к публике на пуантах 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появлялась фигурка, </a:t>
            </a:r>
          </a:p>
          <a:p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одетая в лебяжий пух.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530" name="AutoShape 2" descr="Уменьшить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100013" y="-2667000"/>
            <a:ext cx="4324350" cy="556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Уменьшить">
            <a:hlinkClick r:id="rId9"/>
          </p:cNvPr>
          <p:cNvSpPr>
            <a:spLocks noChangeAspect="1" noChangeArrowheads="1"/>
          </p:cNvSpPr>
          <p:nvPr/>
        </p:nvSpPr>
        <p:spPr bwMode="auto">
          <a:xfrm>
            <a:off x="100013" y="-2667000"/>
            <a:ext cx="4324350" cy="556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На рассвете"/>
          <p:cNvPicPr>
            <a:picLocks noChangeAspect="1" noChangeArrowheads="1"/>
          </p:cNvPicPr>
          <p:nvPr/>
        </p:nvPicPr>
        <p:blipFill>
          <a:blip r:embed="rId3" cstate="print"/>
          <a:srcRect b="38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На рассвете"/>
          <p:cNvPicPr>
            <a:picLocks noChangeAspect="1" noChangeArrowheads="1"/>
          </p:cNvPicPr>
          <p:nvPr/>
        </p:nvPicPr>
        <p:blipFill>
          <a:blip r:embed="rId3" cstate="print"/>
          <a:srcRect l="34159" t="73277" r="40642" b="5946"/>
          <a:stretch>
            <a:fillRect/>
          </a:stretch>
        </p:blipFill>
        <p:spPr bwMode="auto">
          <a:xfrm>
            <a:off x="1475656" y="5133612"/>
            <a:ext cx="2963549" cy="172438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4653136"/>
            <a:ext cx="4104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     </a:t>
            </a:r>
            <a:endParaRPr lang="ru-RU" sz="20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88640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Для многих балерин «Умирающий лебедь» стал визитной карточкой в концертах.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14847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Наиболее прекрасными исполнительницами </a:t>
            </a:r>
          </a:p>
          <a:p>
            <a:r>
              <a:rPr lang="ru-RU" sz="2400" b="1" dirty="0" smtClean="0"/>
              <a:t>были Иветт Шовире</a:t>
            </a:r>
            <a:r>
              <a:rPr lang="ru-RU" sz="2400" b="1" baseline="30000" dirty="0" smtClean="0"/>
              <a:t> 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 которая выступала в </a:t>
            </a:r>
          </a:p>
          <a:p>
            <a:r>
              <a:rPr lang="ru-RU" sz="2400" b="1" dirty="0" smtClean="0"/>
              <a:t>балете Монте-Карло</a:t>
            </a:r>
          </a:p>
          <a:p>
            <a:r>
              <a:rPr lang="ru-RU" sz="2400" b="1" dirty="0" smtClean="0"/>
              <a:t> и Наталия Макарова</a:t>
            </a:r>
          </a:p>
        </p:txBody>
      </p:sp>
      <p:pic>
        <p:nvPicPr>
          <p:cNvPr id="2058" name="Picture 10" descr="Полет чувств"/>
          <p:cNvPicPr>
            <a:picLocks noChangeAspect="1" noChangeArrowheads="1"/>
          </p:cNvPicPr>
          <p:nvPr/>
        </p:nvPicPr>
        <p:blipFill>
          <a:blip r:embed="rId4" cstate="print"/>
          <a:srcRect t="12121" b="12121"/>
          <a:stretch>
            <a:fillRect/>
          </a:stretch>
        </p:blipFill>
        <p:spPr bwMode="auto">
          <a:xfrm flipH="1">
            <a:off x="3830904" y="3789040"/>
            <a:ext cx="5313096" cy="263691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" name="Picture 10" descr="http://img-fotki.yandex.ru/get/4509/zomka.b8/0_52527_95de4646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00296">
            <a:off x="3704878" y="3961785"/>
            <a:ext cx="3839642" cy="2654180"/>
          </a:xfrm>
          <a:prstGeom prst="rect">
            <a:avLst/>
          </a:prstGeom>
          <a:noFill/>
        </p:spPr>
      </p:pic>
      <p:pic>
        <p:nvPicPr>
          <p:cNvPr id="11" name="Picture 10" descr="http://www.abc.net.au/reslib/200706/r151358_539325.jpg"/>
          <p:cNvPicPr>
            <a:picLocks noChangeAspect="1" noChangeArrowheads="1"/>
          </p:cNvPicPr>
          <p:nvPr/>
        </p:nvPicPr>
        <p:blipFill>
          <a:blip r:embed="rId6" cstate="print"/>
          <a:srcRect l="2653"/>
          <a:stretch>
            <a:fillRect/>
          </a:stretch>
        </p:blipFill>
        <p:spPr bwMode="auto">
          <a:xfrm flipH="1">
            <a:off x="539552" y="1628800"/>
            <a:ext cx="3456384" cy="2441793"/>
          </a:xfrm>
          <a:prstGeom prst="roundRect">
            <a:avLst>
              <a:gd name="adj" fmla="val 12560"/>
            </a:avLst>
          </a:prstGeom>
          <a:solidFill>
            <a:srgbClr val="FFFFFF"/>
          </a:solidFill>
          <a:ln w="762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Picture 2" descr="http://by-anna.ucoz.ru/fonar/1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1" y="1141507"/>
            <a:ext cx="2051720" cy="4591749"/>
          </a:xfrm>
          <a:prstGeom prst="rect">
            <a:avLst/>
          </a:prstGeom>
          <a:noFill/>
        </p:spPr>
      </p:pic>
      <p:pic>
        <p:nvPicPr>
          <p:cNvPr id="32770" name="Picture 2" descr="http://i007.radikal.ru/0904/fa/848f35b96c6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3645024"/>
            <a:ext cx="1585475" cy="2915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332656"/>
            <a:ext cx="3275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«Умирающий лебедь» впоследствии стал коронным номером и для </a:t>
            </a: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Майи Плисецкой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Если бы точно было известно, сколько раз она его исполнила, это число наверняка попало бы в книгу рекордов Гиннеса.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4754" name="Picture 2" descr="Майя Плисецкая"/>
          <p:cNvPicPr>
            <a:picLocks noChangeAspect="1" noChangeArrowheads="1"/>
          </p:cNvPicPr>
          <p:nvPr/>
        </p:nvPicPr>
        <p:blipFill>
          <a:blip r:embed="rId3" cstate="print"/>
          <a:srcRect l="3360" t="9746" r="14321" b="8112"/>
          <a:stretch>
            <a:fillRect/>
          </a:stretch>
        </p:blipFill>
        <p:spPr bwMode="auto">
          <a:xfrm flipH="1">
            <a:off x="1835696" y="2420888"/>
            <a:ext cx="3096344" cy="372825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6237312"/>
            <a:ext cx="3336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http://blog.gallart.ru/tag/vecher/</a:t>
            </a:r>
            <a:endParaRPr lang="ru-RU" dirty="0"/>
          </a:p>
        </p:txBody>
      </p:sp>
      <p:pic>
        <p:nvPicPr>
          <p:cNvPr id="74756" name="Picture 4" descr="http://img.rg.ru/img/content/43/50/49/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2088232" cy="3140702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4758" name="Picture 6" descr="http://img-fotki.yandex.ru/get/3002/liliora.1/0_21502_b3b61434_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32656"/>
            <a:ext cx="3009900" cy="4762500"/>
          </a:xfrm>
          <a:prstGeom prst="rect">
            <a:avLst/>
          </a:prstGeom>
          <a:ln w="889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707904" y="3212976"/>
            <a:ext cx="54360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Лебедь </a:t>
            </a:r>
          </a:p>
          <a:p>
            <a:r>
              <a:rPr lang="ru-RU" b="1" dirty="0" smtClean="0"/>
              <a:t>М.Плисецкая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Коронный номер Майи Плисецкой "Умирающий лебедь". Великолепная пластика и владение телом. Другие балерины тоже исполняют этот номер, но...</a:t>
            </a:r>
            <a:endParaRPr lang="ru-RU" dirty="0"/>
          </a:p>
        </p:txBody>
      </p:sp>
      <p:pic>
        <p:nvPicPr>
          <p:cNvPr id="74760" name="Picture 8" descr="http://s51.radikal.ru/i134/0904/ef/1c56a24a3f4a.jpg"/>
          <p:cNvPicPr>
            <a:picLocks noChangeAspect="1" noChangeArrowheads="1"/>
          </p:cNvPicPr>
          <p:nvPr/>
        </p:nvPicPr>
        <p:blipFill>
          <a:blip r:embed="rId7" cstate="print">
            <a:lum bright="-20000"/>
          </a:blip>
          <a:srcRect/>
          <a:stretch>
            <a:fillRect/>
          </a:stretch>
        </p:blipFill>
        <p:spPr bwMode="auto">
          <a:xfrm>
            <a:off x="323528" y="3717032"/>
            <a:ext cx="1754907" cy="2302356"/>
          </a:xfrm>
          <a:prstGeom prst="rect">
            <a:avLst/>
          </a:prstGeom>
          <a:ln w="88900" cap="sq" cmpd="thickThin">
            <a:solidFill>
              <a:schemeClr val="bg2">
                <a:lumMod val="1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6" name="Picture 4" descr="Картинка 11 из 319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3429000"/>
            <a:ext cx="3204617" cy="2086308"/>
          </a:xfrm>
          <a:prstGeom prst="rect">
            <a:avLst/>
          </a:prstGeom>
          <a:noFill/>
        </p:spPr>
      </p:pic>
      <p:pic>
        <p:nvPicPr>
          <p:cNvPr id="13" name="Picture 4" descr="Картинка 11 из 3191"/>
          <p:cNvPicPr>
            <a:picLocks noChangeAspect="1" noChangeArrowheads="1"/>
          </p:cNvPicPr>
          <p:nvPr/>
        </p:nvPicPr>
        <p:blipFill>
          <a:blip r:embed="rId8" cstate="print"/>
          <a:srcRect r="57568"/>
          <a:stretch>
            <a:fillRect/>
          </a:stretch>
        </p:blipFill>
        <p:spPr bwMode="auto">
          <a:xfrm rot="4155142">
            <a:off x="6509373" y="-90191"/>
            <a:ext cx="1843408" cy="2086308"/>
          </a:xfrm>
          <a:prstGeom prst="rect">
            <a:avLst/>
          </a:prstGeom>
          <a:noFill/>
        </p:spPr>
      </p:pic>
      <p:pic>
        <p:nvPicPr>
          <p:cNvPr id="14" name="Picture 4" descr="Картинка 11 из 3191"/>
          <p:cNvPicPr>
            <a:picLocks noChangeAspect="1" noChangeArrowheads="1"/>
          </p:cNvPicPr>
          <p:nvPr/>
        </p:nvPicPr>
        <p:blipFill>
          <a:blip r:embed="rId8" cstate="print"/>
          <a:srcRect r="57307" b="10262"/>
          <a:stretch>
            <a:fillRect/>
          </a:stretch>
        </p:blipFill>
        <p:spPr bwMode="auto">
          <a:xfrm rot="20998925">
            <a:off x="5586273" y="606894"/>
            <a:ext cx="166126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i007.radikal.ru/0904/fa/848f35b96c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60648"/>
            <a:ext cx="2486025" cy="4572000"/>
          </a:xfrm>
          <a:prstGeom prst="rect">
            <a:avLst/>
          </a:prstGeom>
          <a:ln w="889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0902" name="Picture 6" descr="http://img-2007-06.photosight.ru/03/2124744.jpg"/>
          <p:cNvPicPr>
            <a:picLocks noChangeAspect="1" noChangeArrowheads="1"/>
          </p:cNvPicPr>
          <p:nvPr/>
        </p:nvPicPr>
        <p:blipFill>
          <a:blip r:embed="rId4" cstate="print"/>
          <a:srcRect l="5333" t="15397" r="3054" b="4767"/>
          <a:stretch>
            <a:fillRect/>
          </a:stretch>
        </p:blipFill>
        <p:spPr bwMode="auto">
          <a:xfrm>
            <a:off x="0" y="0"/>
            <a:ext cx="4320480" cy="508518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724042" y="5013176"/>
            <a:ext cx="24199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Ульяна  Лопаткина </a:t>
            </a:r>
          </a:p>
          <a:p>
            <a:r>
              <a:rPr lang="ru-RU" b="1" dirty="0" smtClean="0"/>
              <a:t>"Умирающий лебедь"</a:t>
            </a:r>
            <a:endParaRPr lang="ru-RU" b="1" dirty="0"/>
          </a:p>
        </p:txBody>
      </p:sp>
      <p:pic>
        <p:nvPicPr>
          <p:cNvPr id="80900" name="Picture 4" descr="http://i1.i.ua/prikol/pic/6/1/438416_4217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2924944"/>
            <a:ext cx="4893362" cy="2952328"/>
          </a:xfrm>
          <a:prstGeom prst="rect">
            <a:avLst/>
          </a:prstGeom>
          <a:noFill/>
        </p:spPr>
      </p:pic>
      <p:pic>
        <p:nvPicPr>
          <p:cNvPr id="80904" name="Picture 8" descr="http://spring625.narod.ru/picture1/ba_1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55976" y="3951312"/>
            <a:ext cx="1937792" cy="2906688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707904" y="332656"/>
            <a:ext cx="2116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Светлана Захарова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764704"/>
            <a:ext cx="1747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Галина Уланова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1268760"/>
            <a:ext cx="2078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Тамара Красавина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700808"/>
            <a:ext cx="2013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Ульяна Лопаткина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2276872"/>
            <a:ext cx="1874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Майя Плисецкая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1zoom.ru/big2/50/138975-cepoxak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10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71800" y="3429000"/>
            <a:ext cx="61561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ru-RU" sz="24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9702" name="Picture 6" descr="Картинка 29 из 20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 l="14286" t="-136"/>
          <a:stretch>
            <a:fillRect/>
          </a:stretch>
        </p:blipFill>
        <p:spPr bwMode="auto">
          <a:xfrm>
            <a:off x="323528" y="260648"/>
            <a:ext cx="1944216" cy="2384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4" name="Picture 8" descr="http://img0.liveinternet.ru/images/foto/c/9/apps/2/969/2969180_bez_imeni-10.jp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82754" y="260648"/>
            <a:ext cx="1765710" cy="27674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8" name="Picture 12" descr="Картинка 79 из 20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251520" y="3356992"/>
            <a:ext cx="2487156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339752" y="260648"/>
            <a:ext cx="3024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В 1924 году в Голливуде был снят фильм «Бессмертный Лебедь» об Анне Павловой, в котором есть кадры кинохроники, запечатлевшие её с лебедями.</a:t>
            </a:r>
            <a:endParaRPr lang="ru-RU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2924944"/>
            <a:ext cx="56886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2">
                    <a:lumMod val="90000"/>
                  </a:schemeClr>
                </a:solidFill>
              </a:rPr>
              <a:t>«  ..Лебеди терпеливо переносили эту возню, и наконец один белоснежный красавец (сохранилось множество фотографий балерины с ним, его звали Джек) замер в ее объятиях, перевив своей гибкой шеей ее тонкую шею, прижав к ее щеке клюв и обнимая ее крыльями.</a:t>
            </a:r>
          </a:p>
          <a:p>
            <a:r>
              <a:rPr lang="ru-RU" sz="2000" b="1" i="1" dirty="0" smtClean="0">
                <a:solidFill>
                  <a:schemeClr val="bg2">
                    <a:lumMod val="90000"/>
                  </a:schemeClr>
                </a:solidFill>
              </a:rPr>
              <a:t>«Она и впрямь подобна лебедю!» – восхищенно подумал Сен-Санс.»</a:t>
            </a:r>
          </a:p>
          <a:p>
            <a:r>
              <a:rPr lang="ru-RU" sz="2000" b="1" i="1" dirty="0" smtClean="0">
                <a:solidFill>
                  <a:schemeClr val="bg2">
                    <a:lumMod val="90000"/>
                  </a:schemeClr>
                </a:solidFill>
              </a:rPr>
              <a:t>(отрывок….)</a:t>
            </a:r>
            <a:endParaRPr lang="ru-RU" sz="2000" b="1" i="1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9" name="Picture 4" descr="http://s45.radikal.ru/i110/0904/68/8a5a91e43544.jpg"/>
          <p:cNvPicPr>
            <a:picLocks noChangeAspect="1" noChangeArrowheads="1"/>
          </p:cNvPicPr>
          <p:nvPr/>
        </p:nvPicPr>
        <p:blipFill>
          <a:blip r:embed="rId9" cstate="print">
            <a:lum contrast="10000"/>
          </a:blip>
          <a:srcRect l="17002" t="13401" r="4365" b="6195"/>
          <a:stretch>
            <a:fillRect/>
          </a:stretch>
        </p:blipFill>
        <p:spPr bwMode="auto">
          <a:xfrm>
            <a:off x="6804248" y="4869160"/>
            <a:ext cx="2160240" cy="17515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chemeClr val="accent4">
                <a:lumMod val="20000"/>
                <a:lumOff val="80000"/>
                <a:alpha val="84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548680"/>
            <a:ext cx="34563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А Сен-Санс? </a:t>
            </a:r>
          </a:p>
          <a:p>
            <a:r>
              <a:rPr lang="ru-RU" sz="2400" b="1" i="1" dirty="0" smtClean="0"/>
              <a:t>Когда композитор Камиль  Сен-Санс увидел своего «Лебедя» в исполнении Павловой, он добился встречи с ней и преподнес букет белых роз, среди которых была одна кроваво-красная.</a:t>
            </a:r>
            <a:endParaRPr lang="ru-RU" sz="2400" i="1" dirty="0"/>
          </a:p>
        </p:txBody>
      </p:sp>
      <p:pic>
        <p:nvPicPr>
          <p:cNvPr id="20482" name="Picture 2" descr="http://img0.liveinternet.ru/images/attach/c/3/75/437/75437646_large_3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2656"/>
            <a:ext cx="4696197" cy="60442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6" descr="Картинка 13 из 31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699792" y="2996952"/>
            <a:ext cx="5241593" cy="3412444"/>
          </a:xfrm>
          <a:prstGeom prst="rect">
            <a:avLst/>
          </a:prstGeom>
          <a:noFill/>
        </p:spPr>
      </p:pic>
      <p:pic>
        <p:nvPicPr>
          <p:cNvPr id="20488" name="Picture 8" descr="http://img-fotki.yandex.ru/get/5801/dotsenkotat.d/0_47eb7_2504ded1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3933056"/>
            <a:ext cx="2315358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3.radikal.ru/i176/1006/96/e85370a8b549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Изображение"/>
          <p:cNvPicPr>
            <a:picLocks noChangeAspect="1" noChangeArrowheads="1"/>
          </p:cNvPicPr>
          <p:nvPr/>
        </p:nvPicPr>
        <p:blipFill>
          <a:blip r:embed="rId4" cstate="print"/>
          <a:srcRect t="2588" b="31273"/>
          <a:stretch>
            <a:fillRect/>
          </a:stretch>
        </p:blipFill>
        <p:spPr bwMode="auto">
          <a:xfrm>
            <a:off x="755576" y="404664"/>
            <a:ext cx="7704856" cy="4176464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139952" y="404664"/>
            <a:ext cx="2787366" cy="218521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Лебедь</a:t>
            </a:r>
          </a:p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 </a:t>
            </a:r>
          </a:p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       </a:t>
            </a:r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(</a:t>
            </a:r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Сен-Санс</a:t>
            </a:r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6350" stA="55000" endA="50" endPos="85000" dir="5400000" sy="-100000" algn="bl" rotWithShape="0"/>
                </a:effectLst>
              </a:rPr>
              <a:t>)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620688"/>
            <a:ext cx="1200970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Лебедь </a:t>
            </a:r>
          </a:p>
          <a:p>
            <a:r>
              <a:rPr lang="ru-RU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 имени </a:t>
            </a:r>
          </a:p>
          <a:p>
            <a:r>
              <a:rPr lang="ru-RU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Анна</a:t>
            </a:r>
          </a:p>
          <a:p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4818" name="Picture 2" descr="http://ankalagon.narod.ru/Lopatkina/lebed/photo0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76672"/>
            <a:ext cx="2577676" cy="356057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" name="Багетная рамка 9"/>
          <p:cNvSpPr/>
          <p:nvPr/>
        </p:nvSpPr>
        <p:spPr>
          <a:xfrm>
            <a:off x="467544" y="4077072"/>
            <a:ext cx="8352928" cy="2592288"/>
          </a:xfrm>
          <a:prstGeom prst="bevel">
            <a:avLst>
              <a:gd name="adj" fmla="val 822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ankalagon.narod.ru/Lopatkina/lebed/Lebed13.jpg"/>
          <p:cNvPicPr>
            <a:picLocks noChangeAspect="1" noChangeArrowheads="1"/>
          </p:cNvPicPr>
          <p:nvPr/>
        </p:nvPicPr>
        <p:blipFill>
          <a:blip r:embed="rId6" cstate="print"/>
          <a:srcRect l="16981" t="5672" r="49057" b="3581"/>
          <a:stretch>
            <a:fillRect/>
          </a:stretch>
        </p:blipFill>
        <p:spPr bwMode="auto">
          <a:xfrm>
            <a:off x="755576" y="4365104"/>
            <a:ext cx="1053117" cy="1872208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1907704" y="4149080"/>
            <a:ext cx="66967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Она была и осталась легендой балета.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Жизнь ее до сих пор вызывает множество споров и пересудов, но более всего людей интересует уникальность ее таланта.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Анна Павлова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не имела званий, не оставила своей школы танцев, труппа ее была распущена сразу же после ее смерти, а имущество распродано. Что же осталось?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Утро на мо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1190"/>
          </a:xfrm>
          <a:prstGeom prst="rect">
            <a:avLst/>
          </a:prstGeom>
          <a:noFill/>
        </p:spPr>
      </p:pic>
      <p:pic>
        <p:nvPicPr>
          <p:cNvPr id="15" name="Picture 2" descr="http://i021.radikal.ru/0904/5d/499c8cd340c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0"/>
            <a:ext cx="4397329" cy="609329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" name="Picture 4" descr="Картинка 140 из 201"/>
          <p:cNvPicPr>
            <a:picLocks noChangeAspect="1" noChangeArrowheads="1"/>
          </p:cNvPicPr>
          <p:nvPr/>
        </p:nvPicPr>
        <p:blipFill>
          <a:blip r:embed="rId5" cstate="print"/>
          <a:srcRect l="7541" t="12600" r="24590" b="6761"/>
          <a:stretch>
            <a:fillRect/>
          </a:stretch>
        </p:blipFill>
        <p:spPr bwMode="auto">
          <a:xfrm>
            <a:off x="827584" y="212643"/>
            <a:ext cx="2241249" cy="1992221"/>
          </a:xfrm>
          <a:prstGeom prst="rect">
            <a:avLst/>
          </a:prstGeom>
          <a:ln w="88900" cap="sq" cmpd="thickThin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6" descr="http://cosmetic-beauty.ru/images/pages/fill/h600/cd37315af61c74cd9bce3339dcf7361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293096"/>
            <a:ext cx="3496912" cy="2329855"/>
          </a:xfrm>
          <a:prstGeom prst="rect">
            <a:avLst/>
          </a:prstGeom>
          <a:ln w="88900" cap="sq" cmpd="thickThin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6" descr="http://img-fotki.yandex.ru/get/4600/zomka.b8/0_52532_c8f96e62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645024"/>
            <a:ext cx="5020272" cy="321297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51520" y="2276872"/>
            <a:ext cx="53285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Павлова танцевала Лебедя в белоснежном одеянии с рубиновой брошью на груди – это была словно бы рана, нанесенная в сердце, она производила впечатление поразительное и нарушала то умиротворение смерти, которое…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52120" y="4365104"/>
            <a:ext cx="32758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… Павлова изображала сначала, когда танец был только что поставлен. </a:t>
            </a:r>
          </a:p>
          <a:p>
            <a:r>
              <a:rPr lang="ru-RU" b="1" dirty="0" smtClean="0"/>
              <a:t>С алым пятном посреди белизны перьев смерть лебедя становилась гибелью, трагедией!</a:t>
            </a:r>
            <a:endParaRPr lang="ru-RU" dirty="0"/>
          </a:p>
        </p:txBody>
      </p:sp>
      <p:pic>
        <p:nvPicPr>
          <p:cNvPr id="39950" name="Picture 14" descr="Г.Мезенцева (Лебедь).&#10;«Умирающий лебедь».&#10;Фото из архива театра"/>
          <p:cNvPicPr>
            <a:picLocks noChangeAspect="1" noChangeArrowheads="1"/>
          </p:cNvPicPr>
          <p:nvPr/>
        </p:nvPicPr>
        <p:blipFill>
          <a:blip r:embed="rId8" cstate="print">
            <a:lum contrast="40000"/>
          </a:blip>
          <a:srcRect t="12681"/>
          <a:stretch>
            <a:fillRect/>
          </a:stretch>
        </p:blipFill>
        <p:spPr bwMode="auto">
          <a:xfrm>
            <a:off x="6444208" y="332656"/>
            <a:ext cx="2232248" cy="3303332"/>
          </a:xfrm>
          <a:prstGeom prst="rect">
            <a:avLst/>
          </a:prstGeom>
          <a:ln w="88900" cap="sq" cmpd="thickThin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балет, красиво, привлекательное, танец, девушка"/>
          <p:cNvPicPr>
            <a:picLocks noChangeAspect="1" noChangeArrowheads="1"/>
          </p:cNvPicPr>
          <p:nvPr/>
        </p:nvPicPr>
        <p:blipFill>
          <a:blip r:embed="rId3" cstate="print"/>
          <a:srcRect l="9782"/>
          <a:stretch>
            <a:fillRect/>
          </a:stretch>
        </p:blipFill>
        <p:spPr bwMode="auto">
          <a:xfrm>
            <a:off x="0" y="0"/>
            <a:ext cx="7632848" cy="683444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95736" y="260648"/>
            <a:ext cx="65882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«Гибкая, грациозная, музыкальная,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с полной жизни и огня мимикой, она превосходит всех своей удивительной воздушностью. 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Как быстро и пышно расцвел этот яркий, разносторонний талант», - так восторженно отзывалась пресса о выступлениях Анны Павловой.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2" descr="http://shopper.ua/wp-content/gallery/balet-11/1.jpg"/>
          <p:cNvPicPr>
            <a:picLocks noChangeAspect="1" noChangeArrowheads="1"/>
          </p:cNvPicPr>
          <p:nvPr/>
        </p:nvPicPr>
        <p:blipFill>
          <a:blip r:embed="rId4" cstate="print"/>
          <a:srcRect l="55770" t="1844"/>
          <a:stretch>
            <a:fillRect/>
          </a:stretch>
        </p:blipFill>
        <p:spPr bwMode="auto">
          <a:xfrm>
            <a:off x="6156176" y="1864340"/>
            <a:ext cx="2448272" cy="4564796"/>
          </a:xfrm>
          <a:prstGeom prst="roundRect">
            <a:avLst>
              <a:gd name="adj" fmla="val 5971"/>
            </a:avLst>
          </a:prstGeom>
          <a:solidFill>
            <a:srgbClr val="FFFFFF"/>
          </a:solidFill>
          <a:ln w="76200" cap="sq">
            <a:solidFill>
              <a:schemeClr val="accent1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13" descr="http://img-fotki.yandex.ru/get/4429/102699435.583/0_7c327_abcbd49d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5301208"/>
            <a:ext cx="3735696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балет, красиво, привлекательное, танец, девуш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538"/>
            <a:ext cx="7164288" cy="682846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Клипарт - Culture"/>
          <p:cNvPicPr>
            <a:picLocks noChangeAspect="1" noChangeArrowheads="1"/>
          </p:cNvPicPr>
          <p:nvPr/>
        </p:nvPicPr>
        <p:blipFill>
          <a:blip r:embed="rId4" cstate="print"/>
          <a:srcRect l="3366" r="14867" b="623"/>
          <a:stretch>
            <a:fillRect/>
          </a:stretch>
        </p:blipFill>
        <p:spPr bwMode="auto">
          <a:xfrm>
            <a:off x="6732240" y="332655"/>
            <a:ext cx="2124236" cy="38622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          Анна  включала "Умирающего лебедя" во все свои программы, и кто бы ни были зрители – искушенные балетоманы или впервые увидевшие балет простые люди – этот номер в ее исполнении всегда потрясал публику. </a:t>
            </a:r>
            <a:endParaRPr lang="ru-RU" b="1" i="1" dirty="0"/>
          </a:p>
        </p:txBody>
      </p:sp>
      <p:pic>
        <p:nvPicPr>
          <p:cNvPr id="7" name="Picture 2" descr="http://www.ballerinagallery.com/pic/zakha0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282C2F"/>
              </a:clrFrom>
              <a:clrTo>
                <a:srgbClr val="282C2F">
                  <a:alpha val="0"/>
                </a:srgbClr>
              </a:clrTo>
            </a:clrChange>
          </a:blip>
          <a:srcRect l="4082" t="32772" b="10786"/>
          <a:stretch>
            <a:fillRect/>
          </a:stretch>
        </p:blipFill>
        <p:spPr bwMode="auto">
          <a:xfrm>
            <a:off x="4283968" y="3773719"/>
            <a:ext cx="4676168" cy="308428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" name="Picture 14" descr="Картинка 120 из 319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97490" flipH="1">
            <a:off x="4748594" y="3693374"/>
            <a:ext cx="4157432" cy="277162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27584" y="1556792"/>
            <a:ext cx="64087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   М.Фокин писал, что "Лебедь" в исполнении Павловой </a:t>
            </a:r>
          </a:p>
          <a:p>
            <a:r>
              <a:rPr lang="ru-RU" b="1" i="1" dirty="0" smtClean="0"/>
              <a:t>был доказательством того, что танец может и должен проникать в душу. </a:t>
            </a:r>
          </a:p>
          <a:p>
            <a:r>
              <a:rPr lang="ru-RU" b="1" i="1" dirty="0" smtClean="0"/>
              <a:t>     Ее танец, импрессионистический по своей природе, был пластическим воплощением музыки, образный и поэтичный, танец Павловой был одухотворен и возвышен, и поэтому его нельзя было повторить и копировать.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717032"/>
            <a:ext cx="3528392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Секрет ее успеха был не в исполнении па, а в эмоциональной наполненности и одухотворенности танца.  </a:t>
            </a:r>
            <a:r>
              <a:rPr lang="ru-RU" sz="2000" b="1" i="1" dirty="0" smtClean="0"/>
              <a:t>"Секрет моей популярности - в искренности моего искусства"</a:t>
            </a:r>
            <a:r>
              <a:rPr lang="ru-RU" b="1" i="1" dirty="0" smtClean="0"/>
              <a:t>,- не раз повторяла Павлова. </a:t>
            </a:r>
          </a:p>
          <a:p>
            <a:r>
              <a:rPr lang="ru-RU" b="1" i="1" dirty="0" smtClean="0"/>
              <a:t>И была права.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балерина, балет, красиво, танец, но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8449" cy="6858000"/>
          </a:xfrm>
          <a:prstGeom prst="rect">
            <a:avLst/>
          </a:prstGeom>
          <a:noFill/>
        </p:spPr>
      </p:pic>
      <p:pic>
        <p:nvPicPr>
          <p:cNvPr id="4" name="Picture 4" descr="девушка, танец, балет, платье, пуант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15385" t="15668" r="5128" b="12305"/>
          <a:stretch>
            <a:fillRect/>
          </a:stretch>
        </p:blipFill>
        <p:spPr bwMode="auto">
          <a:xfrm flipH="1">
            <a:off x="5652120" y="1196752"/>
            <a:ext cx="3696110" cy="417646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" name="Picture 8" descr="http://img-fotki.yandex.ru/get/4507/zomka.b8/0_5252e_4ef93f8b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27584" y="1772816"/>
            <a:ext cx="5328592" cy="40324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68144" y="6309320"/>
            <a:ext cx="3017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http://favim.ru/image/22842/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04664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…Искусство Анны Павловой завораживало </a:t>
            </a:r>
          </a:p>
          <a:p>
            <a:r>
              <a:rPr lang="ru-RU" sz="2000" b="1" i="1" dirty="0" smtClean="0"/>
              <a:t>и увлекало. </a:t>
            </a:r>
          </a:p>
          <a:p>
            <a:r>
              <a:rPr lang="ru-RU" sz="2000" b="1" i="1" dirty="0" smtClean="0"/>
              <a:t>И время оказалось не властно над ним. Казалось бы, классический танец – пируэты, батманы, плие, па-де-буре – все хорошо известно, но гениальная Павлова могла выразить живое чувство, прихотливую смену настроений, игру фантазии при помощи балетных па.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869160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…Балет в отличие от литературы, живописи, музыки, искусство хрупкое, сиюминутное, существующее только «здесь и сейчас».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chemeClr val="accent4">
                <a:lumMod val="20000"/>
                <a:lumOff val="80000"/>
                <a:alpha val="84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img-fotki.yandex.ru/get/4410/91024863.1a4/0_acb41_ed12684b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6440" y="0"/>
            <a:ext cx="7957560" cy="6916940"/>
          </a:xfrm>
          <a:prstGeom prst="rect">
            <a:avLst/>
          </a:prstGeom>
          <a:noFill/>
        </p:spPr>
      </p:pic>
      <p:pic>
        <p:nvPicPr>
          <p:cNvPr id="3" name="Picture 10" descr="Уменьшить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bright="30000"/>
          </a:blip>
          <a:srcRect l="16667" t="14535" r="16667" b="23173"/>
          <a:stretch>
            <a:fillRect/>
          </a:stretch>
        </p:blipFill>
        <p:spPr bwMode="auto">
          <a:xfrm>
            <a:off x="3923928" y="2132856"/>
            <a:ext cx="3240360" cy="405045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Picture 14" descr="Картинка 120 из 31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93281" flipH="1">
            <a:off x="4911425" y="4152437"/>
            <a:ext cx="3773580" cy="25157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476672"/>
            <a:ext cx="4248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…И сколько бы ни размышляли над </a:t>
            </a:r>
          </a:p>
          <a:p>
            <a:r>
              <a:rPr lang="ru-RU" sz="3600" b="1" i="1" dirty="0" smtClean="0"/>
              <a:t>секретами ее исполнения, </a:t>
            </a:r>
          </a:p>
          <a:p>
            <a:r>
              <a:rPr lang="ru-RU" sz="3600" b="1" i="1" dirty="0" smtClean="0"/>
              <a:t>загадками и тайнами ее искусства, </a:t>
            </a:r>
          </a:p>
          <a:p>
            <a:r>
              <a:rPr lang="ru-RU" sz="3600" b="1" i="1" dirty="0" smtClean="0"/>
              <a:t>они остаются </a:t>
            </a:r>
          </a:p>
          <a:p>
            <a:r>
              <a:rPr lang="ru-RU" sz="3600" b="1" i="1" dirty="0" smtClean="0"/>
              <a:t>неразгаданными.</a:t>
            </a:r>
            <a:br>
              <a:rPr lang="ru-RU" sz="3600" b="1" i="1" dirty="0" smtClean="0"/>
            </a:br>
            <a:endParaRPr lang="ru-RU" sz="3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Утро на мо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119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39552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http://www.liveinternet.ru/users/irena_dominique13/post37847627/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7647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http://www.ballet.classical.ru/p_zakharova3.html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4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http://history-life.ru/post101531386/page1.html</a:t>
            </a:r>
            <a:endParaRPr lang="ru-RU" dirty="0"/>
          </a:p>
        </p:txBody>
      </p:sp>
      <p:pic>
        <p:nvPicPr>
          <p:cNvPr id="33794" name="Picture 2" descr="http://s42.radikal.ru/i098/0904/49/d667e820692f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30000"/>
          </a:blip>
          <a:srcRect/>
          <a:stretch>
            <a:fillRect/>
          </a:stretch>
        </p:blipFill>
        <p:spPr bwMode="auto">
          <a:xfrm>
            <a:off x="6372200" y="332657"/>
            <a:ext cx="2428542" cy="317042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39552" y="19168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http://dance-composition.ru/publ/libretto_i_scenarnye_plany/15-2-11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16632"/>
            <a:ext cx="4334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http://video.yandex.ru/users/larrma/view/3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7809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http://www.ballerinagallery.com/pic/zakha05.jpg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32849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http://shopper.ua/wp-content/gallery/balet-11/1.jpg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3933056"/>
            <a:ext cx="318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http://lib.rus.ec/b/107921/read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39552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39552" y="42930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http://www.liveinternet.ru/users/3259969/post108773012/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52120" y="3645024"/>
            <a:ext cx="3491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Источники:</a:t>
            </a:r>
          </a:p>
          <a:p>
            <a:r>
              <a:rPr lang="ru-RU" sz="1600" b="1" dirty="0" smtClean="0">
                <a:hlinkClick r:id="rId5" tooltip="commons:Category:Anna Pavlova"/>
              </a:rPr>
              <a:t>Анна Павлова</a:t>
            </a:r>
            <a:r>
              <a:rPr lang="ru-RU" sz="1600" dirty="0" smtClean="0"/>
              <a:t> </a:t>
            </a:r>
          </a:p>
          <a:p>
            <a:r>
              <a:rPr lang="ru-RU" sz="1600" dirty="0" smtClean="0">
                <a:hlinkClick r:id="rId6"/>
              </a:rPr>
              <a:t>Павлова Анна. История жизни и любви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 </a:t>
            </a:r>
            <a:r>
              <a:rPr lang="ru-RU" sz="1600" dirty="0" smtClean="0">
                <a:hlinkClick r:id="rId7"/>
              </a:rPr>
              <a:t>Анна Павлова: русский лебедь</a:t>
            </a:r>
            <a:endParaRPr lang="ru-RU" sz="1600" dirty="0" smtClean="0"/>
          </a:p>
          <a:p>
            <a:r>
              <a:rPr lang="ru-RU" sz="1600" dirty="0" smtClean="0">
                <a:hlinkClick r:id="rId8"/>
              </a:rPr>
              <a:t>Анна Павлова</a:t>
            </a:r>
            <a:endParaRPr lang="ru-RU" sz="1600" dirty="0" smtClean="0"/>
          </a:p>
          <a:p>
            <a:r>
              <a:rPr lang="ru-RU" sz="1600" i="1" dirty="0" smtClean="0"/>
              <a:t>Журнал "Искусство" №18/2008г.</a:t>
            </a:r>
            <a:endParaRPr lang="ru-RU" sz="1600" dirty="0" smtClean="0"/>
          </a:p>
          <a:p>
            <a:r>
              <a:rPr lang="ru-RU" sz="1600" u="sng" dirty="0" smtClean="0"/>
              <a:t>Журнал «Женский Петербург»</a:t>
            </a:r>
            <a:r>
              <a:rPr lang="ru-RU" sz="1600" dirty="0" smtClean="0"/>
              <a:t>, 2002.</a:t>
            </a:r>
          </a:p>
          <a:p>
            <a:r>
              <a:rPr lang="ru-RU" sz="1600" i="1" dirty="0" smtClean="0"/>
              <a:t>В. Дандре, книга "Анна Павлова. </a:t>
            </a:r>
          </a:p>
          <a:p>
            <a:r>
              <a:rPr lang="ru-RU" sz="1600" i="1" dirty="0" smtClean="0"/>
              <a:t>История жизни"</a:t>
            </a:r>
            <a:endParaRPr lang="ru-RU" sz="1600" dirty="0"/>
          </a:p>
        </p:txBody>
      </p:sp>
      <p:pic>
        <p:nvPicPr>
          <p:cNvPr id="15" name="Picture 6" descr="Картинка 154 из 204668"/>
          <p:cNvPicPr>
            <a:picLocks noChangeAspect="1" noChangeArrowheads="1"/>
          </p:cNvPicPr>
          <p:nvPr/>
        </p:nvPicPr>
        <p:blipFill>
          <a:blip r:embed="rId9" cstate="print"/>
          <a:srcRect l="49725" t="3780" b="48971"/>
          <a:stretch>
            <a:fillRect/>
          </a:stretch>
        </p:blipFill>
        <p:spPr bwMode="auto">
          <a:xfrm>
            <a:off x="4499992" y="836712"/>
            <a:ext cx="2713157" cy="2064690"/>
          </a:xfrm>
          <a:prstGeom prst="rect">
            <a:avLst/>
          </a:prstGeom>
          <a:noFill/>
        </p:spPr>
      </p:pic>
      <p:pic>
        <p:nvPicPr>
          <p:cNvPr id="19" name="Picture 4" descr="http://stat16.privet.ru/lr/0b027c40af64a25c8d3a87b0ca15805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4031148">
            <a:off x="5501067" y="1372439"/>
            <a:ext cx="661956" cy="893132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39552" y="4941168"/>
            <a:ext cx="51125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http://video.yandex.ru/#search?where=all&amp;text=%D0%B1%D0%B0%D0%BB%D0%B5%D1%80%D0%B8%D0%BD%D1%8B%20%D1%83%D0%BC%D0%B8%D1%80%D0%B0%D1%8E%D1%89%D0%B8%D0%B9%20%D0%BB%D0%B5%D0%B1%D0%B5%D0%B4%D1%8C&amp;filmId=562722795-00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Луна и море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277476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5688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Легенды, международные премии и призы ее имени, художественные и документальные фильмы и  балетные номера, которые танцуют многие балерины мира. </a:t>
            </a:r>
          </a:p>
          <a:p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Еще остались фотографии, на которые мы можем увидеть  и ее танец и кусочки ее личной жизни.</a:t>
            </a:r>
            <a:endParaRPr lang="ru-RU" sz="2400" b="1" dirty="0"/>
          </a:p>
        </p:txBody>
      </p:sp>
      <p:pic>
        <p:nvPicPr>
          <p:cNvPr id="4" name="Picture 8" descr="http://ankalagon.narod.ru/Lopatkina/lebed/Lebed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32656"/>
            <a:ext cx="2781669" cy="4176680"/>
          </a:xfrm>
          <a:prstGeom prst="roundRect">
            <a:avLst>
              <a:gd name="adj" fmla="val 16248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6" descr="Картинка 13 из 314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140968"/>
            <a:ext cx="5076825" cy="3305175"/>
          </a:xfrm>
          <a:prstGeom prst="rect">
            <a:avLst/>
          </a:prstGeom>
          <a:noFill/>
        </p:spPr>
      </p:pic>
      <p:pic>
        <p:nvPicPr>
          <p:cNvPr id="6" name="Picture 4" descr="http://s54.radikal.ru/i144/0904/35/4a8fc537f7b8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-30000" contrast="40000"/>
          </a:blip>
          <a:srcRect l="3809" t="2632" r="4778" b="10526"/>
          <a:stretch>
            <a:fillRect/>
          </a:stretch>
        </p:blipFill>
        <p:spPr bwMode="auto">
          <a:xfrm>
            <a:off x="755576" y="3645024"/>
            <a:ext cx="2160240" cy="2970330"/>
          </a:xfrm>
          <a:prstGeom prst="roundRect">
            <a:avLst>
              <a:gd name="adj" fmla="val 13694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img-2004-04.photosight.ru/25/470517.jpg"/>
          <p:cNvPicPr>
            <a:picLocks noChangeAspect="1" noChangeArrowheads="1"/>
          </p:cNvPicPr>
          <p:nvPr/>
        </p:nvPicPr>
        <p:blipFill>
          <a:blip r:embed="rId3" cstate="print"/>
          <a:srcRect r="4000" b="3794"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effectLst/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62646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…"</a:t>
            </a:r>
            <a:r>
              <a:rPr lang="ru-RU" b="1" i="1" dirty="0" smtClean="0"/>
              <a:t>Она не играла, а буквально "трепетала", </a:t>
            </a:r>
          </a:p>
          <a:p>
            <a:r>
              <a:rPr lang="ru-RU" b="1" i="1" dirty="0" smtClean="0"/>
              <a:t>и не танцевала – а просто-таки летала по воздуху... </a:t>
            </a:r>
          </a:p>
          <a:p>
            <a:r>
              <a:rPr lang="ru-RU" b="1" i="1" dirty="0" smtClean="0"/>
              <a:t>Можно было наблюдать собственно два спектакля: </a:t>
            </a:r>
          </a:p>
          <a:p>
            <a:r>
              <a:rPr lang="ru-RU" b="1" i="1" dirty="0" smtClean="0"/>
              <a:t>один – на сцене, </a:t>
            </a:r>
          </a:p>
          <a:p>
            <a:r>
              <a:rPr lang="ru-RU" b="1" i="1" dirty="0" smtClean="0"/>
              <a:t>другой – в зрительном зале; </a:t>
            </a:r>
          </a:p>
          <a:p>
            <a:r>
              <a:rPr lang="ru-RU" b="1" i="1" dirty="0" smtClean="0"/>
              <a:t>не только мужчины, </a:t>
            </a:r>
          </a:p>
          <a:p>
            <a:r>
              <a:rPr lang="ru-RU" b="1" i="1" dirty="0" smtClean="0"/>
              <a:t>но даже женщины не могли сдерживать волнения чувств и то и дело прерывали танцы госпожи Павловой одобрительными возгласами от глубины и напряженности испытываемых ощущений</a:t>
            </a:r>
            <a:r>
              <a:rPr lang="ru-RU" b="1" dirty="0" smtClean="0"/>
              <a:t>"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(газета «Слово», </a:t>
            </a:r>
          </a:p>
          <a:p>
            <a:r>
              <a:rPr lang="ru-RU" dirty="0" smtClean="0"/>
              <a:t>                                                                                    1905 г.).</a:t>
            </a:r>
            <a:endParaRPr lang="ru-RU" dirty="0"/>
          </a:p>
        </p:txBody>
      </p:sp>
      <p:pic>
        <p:nvPicPr>
          <p:cNvPr id="35842" name="Picture 2" descr="http://s56.radikal.ru/i154/0904/ab/7d73712fb100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lum/>
          </a:blip>
          <a:srcRect l="8558" r="11565" b="2128"/>
          <a:stretch>
            <a:fillRect/>
          </a:stretch>
        </p:blipFill>
        <p:spPr bwMode="auto">
          <a:xfrm>
            <a:off x="683568" y="3068960"/>
            <a:ext cx="2088232" cy="3430667"/>
          </a:xfrm>
          <a:prstGeom prst="rect">
            <a:avLst/>
          </a:prstGeom>
          <a:ln w="38100" cap="sq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6" name="Picture 6" descr="http://s49.radikal.ru/i124/0904/db/19dcd323f8a3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5940152" y="2728524"/>
            <a:ext cx="3024336" cy="3847674"/>
          </a:xfrm>
          <a:prstGeom prst="rect">
            <a:avLst/>
          </a:prstGeom>
          <a:ln w="381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156176" y="2852936"/>
            <a:ext cx="206543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Анна Павлова </a:t>
            </a:r>
          </a:p>
          <a:p>
            <a:r>
              <a:rPr lang="ru-RU" sz="16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 любимым лебедем </a:t>
            </a:r>
          </a:p>
          <a:p>
            <a:r>
              <a:rPr lang="ru-RU" sz="16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Джеком</a:t>
            </a:r>
            <a:endParaRPr lang="ru-RU" sz="16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2" descr="http://s42.radikal.ru/i098/0904/49/d667e820692f.jp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7020272" y="332657"/>
            <a:ext cx="1780469" cy="2324372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реди вол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465313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"Лебедь" в невесомой пачке, отороченной пухом, просто плыл в безмятежности. Но затем Анна Павлова добавила в знаменитые 2 минуты танца трагедию безвременной гибели, – и номер превратился в шедевр, а на белоснежной пачке засияла "рана" – рубиновая брошь. </a:t>
            </a:r>
            <a:endParaRPr lang="ru-RU" sz="24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4572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/>
              <a:t>Лебедь...</a:t>
            </a:r>
            <a:r>
              <a:rPr lang="ru-RU" sz="2400" b="1" dirty="0" smtClean="0"/>
              <a:t>этот образ обессмертил балерину. </a:t>
            </a:r>
          </a:p>
          <a:p>
            <a:r>
              <a:rPr lang="ru-RU" sz="2400" b="1" dirty="0" smtClean="0"/>
              <a:t>Сначала он не был умирающим. Балетмейстер и друг Николай Фокин придумал для Анны концертный номер на музыку Сен-Санса буквально за несколько минут, </a:t>
            </a:r>
          </a:p>
          <a:p>
            <a:r>
              <a:rPr lang="ru-RU" sz="2400" b="1" dirty="0" smtClean="0"/>
              <a:t>импровизируя </a:t>
            </a:r>
          </a:p>
          <a:p>
            <a:r>
              <a:rPr lang="ru-RU" sz="2400" b="1" dirty="0" smtClean="0"/>
              <a:t>вместе с нею. </a:t>
            </a:r>
            <a:endParaRPr lang="ru-RU" sz="2400" b="1" dirty="0"/>
          </a:p>
        </p:txBody>
      </p:sp>
      <p:pic>
        <p:nvPicPr>
          <p:cNvPr id="5" name="Picture 4" descr="Картинка 3 из 201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012160" y="188640"/>
            <a:ext cx="2860106" cy="4032448"/>
          </a:xfrm>
          <a:prstGeom prst="roundRect">
            <a:avLst>
              <a:gd name="adj" fmla="val 10849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4" descr="Картинка 2 из 20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95936" y="2708920"/>
            <a:ext cx="2542228" cy="1783853"/>
          </a:xfrm>
          <a:prstGeom prst="roundRect">
            <a:avLst>
              <a:gd name="adj" fmla="val 15817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11" descr="http://img-fotki.yandex.ru/get/4528/102699435.582/0_7c2f4_45f9743a_XL"/>
          <p:cNvPicPr>
            <a:picLocks noChangeAspect="1" noChangeArrowheads="1"/>
          </p:cNvPicPr>
          <p:nvPr/>
        </p:nvPicPr>
        <p:blipFill>
          <a:blip r:embed="rId7" cstate="print"/>
          <a:srcRect l="24494"/>
          <a:stretch>
            <a:fillRect/>
          </a:stretch>
        </p:blipFill>
        <p:spPr bwMode="auto">
          <a:xfrm rot="17321038">
            <a:off x="7049674" y="3193571"/>
            <a:ext cx="2712082" cy="1272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На рассвете. Возвра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Картинка 226 из 15769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t="12174" r="9597" b="7996"/>
          <a:stretch>
            <a:fillRect/>
          </a:stretch>
        </p:blipFill>
        <p:spPr bwMode="auto">
          <a:xfrm>
            <a:off x="3419872" y="0"/>
            <a:ext cx="5443406" cy="587727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«Лебедь» (фр. </a:t>
            </a:r>
            <a:r>
              <a:rPr lang="fr-FR" sz="2400" b="1" i="1" dirty="0" smtClean="0"/>
              <a:t>Le Cygne</a:t>
            </a:r>
            <a:r>
              <a:rPr lang="ru-RU" sz="2400" b="1" dirty="0" smtClean="0"/>
              <a:t>) — пьеса Камиля Сен-Санса </a:t>
            </a:r>
          </a:p>
          <a:p>
            <a:r>
              <a:rPr lang="ru-RU" sz="2400" b="1" dirty="0" smtClean="0"/>
              <a:t>из сюиты «Карнавал животных», созданной </a:t>
            </a:r>
          </a:p>
          <a:p>
            <a:r>
              <a:rPr lang="ru-RU" sz="2400" b="1" dirty="0" smtClean="0"/>
              <a:t>в феврале 1886 года, и хореографическая миниатюра Михаила Фокина на эту музыку, более известная </a:t>
            </a:r>
          </a:p>
          <a:p>
            <a:r>
              <a:rPr lang="ru-RU" sz="2400" b="1" dirty="0" smtClean="0"/>
              <a:t>под названием</a:t>
            </a:r>
          </a:p>
          <a:p>
            <a:r>
              <a:rPr lang="ru-RU" sz="2400" b="1" dirty="0" smtClean="0"/>
              <a:t> «Умирающий</a:t>
            </a:r>
          </a:p>
          <a:p>
            <a:r>
              <a:rPr lang="ru-RU" sz="2400" b="1" dirty="0" smtClean="0"/>
              <a:t> лебедь» </a:t>
            </a:r>
          </a:p>
        </p:txBody>
      </p:sp>
      <p:pic>
        <p:nvPicPr>
          <p:cNvPr id="4" name="Picture 4" descr="Картинка 2 из 20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4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55776" y="3242021"/>
            <a:ext cx="3168352" cy="2223197"/>
          </a:xfrm>
          <a:prstGeom prst="rect">
            <a:avLst/>
          </a:prstGeom>
          <a:ln w="88900" cap="sq" cmpd="thickThin">
            <a:solidFill>
              <a:schemeClr val="tx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62" name="Picture 2" descr="http://i021.radikal.ru/0904/5d/499c8cd340c7.jpg"/>
          <p:cNvPicPr>
            <a:picLocks noChangeAspect="1" noChangeArrowheads="1"/>
          </p:cNvPicPr>
          <p:nvPr/>
        </p:nvPicPr>
        <p:blipFill>
          <a:blip r:embed="rId8" cstate="print"/>
          <a:srcRect l="18160" t="-8562" r="7177"/>
          <a:stretch>
            <a:fillRect/>
          </a:stretch>
        </p:blipFill>
        <p:spPr bwMode="auto">
          <a:xfrm flipH="1">
            <a:off x="6084168" y="332656"/>
            <a:ext cx="2371845" cy="49870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2" descr="Картинка 226 из 15769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 l="50210" t="17557" r="9597" b="12022"/>
          <a:stretch>
            <a:fillRect/>
          </a:stretch>
        </p:blipFill>
        <p:spPr bwMode="auto">
          <a:xfrm rot="21046708">
            <a:off x="7342318" y="821919"/>
            <a:ext cx="1949560" cy="41764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5517232"/>
            <a:ext cx="8748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Поэтический образ, представленный Павловой и Фокиным, стал шедевром и символом русского балета.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Утро на мор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3190"/>
            <a:ext cx="9144000" cy="6881190"/>
          </a:xfrm>
          <a:prstGeom prst="rect">
            <a:avLst/>
          </a:prstGeom>
          <a:noFill/>
        </p:spPr>
      </p:pic>
      <p:pic>
        <p:nvPicPr>
          <p:cNvPr id="10" name="Picture 12" descr="http://img-fotki.yandex.ru/get/5011/valenta-mog.213/0_80ccb_d0a1d2a9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0"/>
            <a:ext cx="5076056" cy="5210175"/>
          </a:xfrm>
          <a:prstGeom prst="rect">
            <a:avLst/>
          </a:prstGeom>
          <a:noFill/>
        </p:spPr>
      </p:pic>
      <p:pic>
        <p:nvPicPr>
          <p:cNvPr id="37890" name="Picture 2" descr="http://s61.radikal.ru/i171/0904/87/403b030867f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548680"/>
            <a:ext cx="2592288" cy="3555138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10" descr="Картинка 31 из 15354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348880"/>
            <a:ext cx="3105150" cy="3810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3528" y="332656"/>
            <a:ext cx="48965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Эта  композиция стала ее коронным номером. Исполняла она его совершенно сверхъестественно. </a:t>
            </a:r>
          </a:p>
          <a:p>
            <a:r>
              <a:rPr lang="ru-RU" b="1" dirty="0" smtClean="0"/>
              <a:t>На сцену  спускался луч прожектора и следовал за исполнительницей. </a:t>
            </a:r>
          </a:p>
          <a:p>
            <a:r>
              <a:rPr lang="ru-RU" b="1" dirty="0" smtClean="0"/>
              <a:t>Спиной к публике на пуантах появлялась фигурка, одетая в лебяжий пух. </a:t>
            </a:r>
          </a:p>
          <a:p>
            <a:r>
              <a:rPr lang="ru-RU" b="1" dirty="0" smtClean="0"/>
              <a:t>Она металась в замысловатых зигзагах предсмертной агонии и не спускалась </a:t>
            </a:r>
          </a:p>
          <a:p>
            <a:r>
              <a:rPr lang="ru-RU" b="1" dirty="0" smtClean="0"/>
              <a:t>с пуантов до конца номера. </a:t>
            </a:r>
          </a:p>
          <a:p>
            <a:r>
              <a:rPr lang="ru-RU" b="1" dirty="0" smtClean="0"/>
              <a:t>Силы ее ослабевали, она отходила </a:t>
            </a:r>
          </a:p>
          <a:p>
            <a:r>
              <a:rPr lang="ru-RU" b="1" dirty="0" smtClean="0"/>
              <a:t>от жизни и покидала ее в </a:t>
            </a:r>
          </a:p>
          <a:p>
            <a:r>
              <a:rPr lang="ru-RU" b="1" dirty="0" smtClean="0"/>
              <a:t>бессмертной позе, </a:t>
            </a:r>
          </a:p>
          <a:p>
            <a:r>
              <a:rPr lang="ru-RU" b="1" dirty="0" smtClean="0"/>
              <a:t>лирически изображающей </a:t>
            </a:r>
          </a:p>
          <a:p>
            <a:r>
              <a:rPr lang="ru-RU" b="1" dirty="0" smtClean="0"/>
              <a:t>обреченность, </a:t>
            </a:r>
          </a:p>
          <a:p>
            <a:r>
              <a:rPr lang="ru-RU" b="1" dirty="0" smtClean="0"/>
              <a:t>сдачу победителю </a:t>
            </a:r>
          </a:p>
          <a:p>
            <a:r>
              <a:rPr lang="ru-RU" b="1" dirty="0" smtClean="0"/>
              <a:t>– смерти.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22920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Это был самый любимый ее номер. "</a:t>
            </a:r>
            <a:r>
              <a:rPr lang="ru-RU" sz="2000" b="1" i="1" dirty="0" smtClean="0"/>
              <a:t>Приготовьте мой костюм Лебедя</a:t>
            </a:r>
            <a:r>
              <a:rPr lang="ru-RU" sz="2000" b="1" dirty="0" smtClean="0"/>
              <a:t>" - сказала она перед смертью, пытаясь перекреститься, словно перед выходом на сцену. Символично, что она ушла из жизни в 50 лет мировой знаменитостью на исходе карьеры. Жизнь без танца была ей не нужна.</a:t>
            </a:r>
            <a:endParaRPr lang="ru-RU" sz="2000" b="1" dirty="0"/>
          </a:p>
        </p:txBody>
      </p:sp>
      <p:pic>
        <p:nvPicPr>
          <p:cNvPr id="38914" name="Picture 2" descr="Уменьшить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l="3226" t="11291" r="6452" b="3934"/>
          <a:stretch>
            <a:fillRect/>
          </a:stretch>
        </p:blipFill>
        <p:spPr bwMode="auto">
          <a:xfrm>
            <a:off x="4427984" y="2708920"/>
            <a:ext cx="1800200" cy="2507421"/>
          </a:xfrm>
          <a:prstGeom prst="rect">
            <a:avLst/>
          </a:prstGeom>
          <a:ln w="88900" cap="sq" cmpd="thickThin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icture 2" descr="Картинка 17 из 19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70705"/>
              </a:clrFrom>
              <a:clrTo>
                <a:srgbClr val="07070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2901260"/>
            <a:ext cx="2120482" cy="2817917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вежий вет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Сен-Санс увидев Павлову, танцующую его "Лебедя", он добился встречи с ней, чтобы сказать: </a:t>
            </a:r>
            <a:r>
              <a:rPr lang="ru-RU" b="1" dirty="0" smtClean="0"/>
              <a:t>"</a:t>
            </a:r>
            <a:r>
              <a:rPr lang="ru-RU" b="1" i="1" dirty="0" smtClean="0"/>
              <a:t>Мадам, благодаря вам я понял, что написал прекрасную музыку</a:t>
            </a:r>
            <a:r>
              <a:rPr lang="ru-RU" b="1" dirty="0" smtClean="0"/>
              <a:t>!" </a:t>
            </a:r>
            <a:endParaRPr lang="ru-RU" b="1" dirty="0"/>
          </a:p>
        </p:txBody>
      </p:sp>
      <p:pic>
        <p:nvPicPr>
          <p:cNvPr id="12" name="Picture 10" descr="Уменьшить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16667" t="14535" r="16667" b="23173"/>
          <a:stretch>
            <a:fillRect/>
          </a:stretch>
        </p:blipFill>
        <p:spPr bwMode="auto">
          <a:xfrm>
            <a:off x="2771800" y="764704"/>
            <a:ext cx="3240360" cy="405045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2054" name="Picture 6" descr="http://www.aveclassics.net/_nw/18/532054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32656"/>
            <a:ext cx="3436009" cy="40324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6" descr="http://www.ballet.classical.ru/photo/zakharova3.jpg"/>
          <p:cNvPicPr>
            <a:picLocks noChangeAspect="1" noChangeArrowheads="1"/>
          </p:cNvPicPr>
          <p:nvPr/>
        </p:nvPicPr>
        <p:blipFill>
          <a:blip r:embed="rId6" cstate="print"/>
          <a:srcRect t="29070" b="6561"/>
          <a:stretch>
            <a:fillRect/>
          </a:stretch>
        </p:blipFill>
        <p:spPr bwMode="auto">
          <a:xfrm>
            <a:off x="611560" y="1556792"/>
            <a:ext cx="2736304" cy="1972684"/>
          </a:xfrm>
          <a:prstGeom prst="roundRect">
            <a:avLst>
              <a:gd name="adj" fmla="val 9578"/>
            </a:avLst>
          </a:prstGeom>
          <a:solidFill>
            <a:srgbClr val="FFFFFF"/>
          </a:solidFill>
          <a:ln w="762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60" name="Picture 12" descr="Картинка 175 из 36970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048000"/>
            <a:ext cx="3257550" cy="38100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6" name="Picture 8" descr="Картинка 18 из 15354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6156176" y="2636912"/>
            <a:ext cx="2705100" cy="3810000"/>
          </a:xfrm>
          <a:prstGeom prst="rect">
            <a:avLst/>
          </a:prstGeom>
          <a:noFill/>
        </p:spPr>
      </p:pic>
      <p:pic>
        <p:nvPicPr>
          <p:cNvPr id="2062" name="Picture 14" descr="http://img1.liveinternet.ru/images/attach/c/3/77/181/77181011_5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1600" y="4086225"/>
            <a:ext cx="6657975" cy="2771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32 из 158522"/>
          <p:cNvPicPr>
            <a:picLocks noChangeAspect="1" noChangeArrowheads="1"/>
          </p:cNvPicPr>
          <p:nvPr/>
        </p:nvPicPr>
        <p:blipFill>
          <a:blip r:embed="rId3" cstate="print"/>
          <a:srcRect l="5901" t="6790"/>
          <a:stretch>
            <a:fillRect/>
          </a:stretch>
        </p:blipFill>
        <p:spPr bwMode="auto">
          <a:xfrm>
            <a:off x="0" y="1"/>
            <a:ext cx="9144000" cy="70203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1907 году Михаил Фокин поставил балетный номер для Анны Павловой, и «Лебедь» стал знаменитым.</a:t>
            </a:r>
          </a:p>
          <a:p>
            <a:r>
              <a:rPr lang="ru-RU" b="1" dirty="0" smtClean="0"/>
              <a:t>Премьера миниатюры «Лебедь» состоялась на благотворительном концерте в Мариинском театре 22 декабря 1907 года</a:t>
            </a:r>
          </a:p>
          <a:p>
            <a:r>
              <a:rPr lang="ru-RU" b="1" dirty="0" smtClean="0"/>
              <a:t>«Лебедь» проживает целую жизнь за две с половиной минуты</a:t>
            </a:r>
            <a:r>
              <a:rPr lang="ru-RU" b="1" baseline="30000" dirty="0"/>
              <a:t> </a:t>
            </a:r>
            <a:r>
              <a:rPr lang="ru-RU" b="1" dirty="0" smtClean="0"/>
              <a:t> и в последующих редакциях хореографическую зарисовку с драматургией целого балета Фокин назвал «Умирающий лебедь»</a:t>
            </a:r>
            <a:r>
              <a:rPr lang="ru-RU" b="1" baseline="30000" dirty="0"/>
              <a:t> </a:t>
            </a:r>
            <a:r>
              <a:rPr lang="ru-RU" b="1" dirty="0" smtClean="0"/>
              <a:t>   хотя в финале музыкального произведения Сен-Санса не было трагического конца. </a:t>
            </a:r>
            <a:endParaRPr lang="ru-RU" b="1" dirty="0"/>
          </a:p>
        </p:txBody>
      </p:sp>
      <p:pic>
        <p:nvPicPr>
          <p:cNvPr id="2052" name="Picture 4" descr=" (426x607, 60Kb)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804248" y="3573016"/>
            <a:ext cx="2130108" cy="3035154"/>
          </a:xfrm>
          <a:prstGeom prst="rect">
            <a:avLst/>
          </a:prstGeom>
          <a:noFill/>
        </p:spPr>
      </p:pic>
      <p:pic>
        <p:nvPicPr>
          <p:cNvPr id="2054" name="Picture 6" descr=" (420x611, 55Kb)"/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323528" y="3068960"/>
            <a:ext cx="1187955" cy="1728192"/>
          </a:xfrm>
          <a:prstGeom prst="rect">
            <a:avLst/>
          </a:prstGeom>
          <a:noFill/>
        </p:spPr>
      </p:pic>
      <p:pic>
        <p:nvPicPr>
          <p:cNvPr id="2056" name="Picture 8" descr=" (422x600, 5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60648"/>
            <a:ext cx="1367432" cy="1944216"/>
          </a:xfrm>
          <a:prstGeom prst="rect">
            <a:avLst/>
          </a:prstGeom>
          <a:noFill/>
        </p:spPr>
      </p:pic>
      <p:pic>
        <p:nvPicPr>
          <p:cNvPr id="2058" name="Picture 10" descr=" (423x602, 68Kb)"/>
          <p:cNvPicPr>
            <a:picLocks noChangeAspect="1" noChangeArrowheads="1"/>
          </p:cNvPicPr>
          <p:nvPr/>
        </p:nvPicPr>
        <p:blipFill>
          <a:blip r:embed="rId7" cstate="print">
            <a:lum bright="-20000"/>
          </a:blip>
          <a:srcRect/>
          <a:stretch>
            <a:fillRect/>
          </a:stretch>
        </p:blipFill>
        <p:spPr bwMode="auto">
          <a:xfrm>
            <a:off x="323528" y="4941168"/>
            <a:ext cx="1245683" cy="1772816"/>
          </a:xfrm>
          <a:prstGeom prst="rect">
            <a:avLst/>
          </a:prstGeom>
          <a:noFill/>
        </p:spPr>
      </p:pic>
      <p:pic>
        <p:nvPicPr>
          <p:cNvPr id="2060" name="Picture 12" descr=" (426x615, 61Kb)"/>
          <p:cNvPicPr>
            <a:picLocks noChangeAspect="1" noChangeArrowheads="1"/>
          </p:cNvPicPr>
          <p:nvPr/>
        </p:nvPicPr>
        <p:blipFill>
          <a:blip r:embed="rId8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915816" y="4541069"/>
            <a:ext cx="1604898" cy="2316931"/>
          </a:xfrm>
          <a:prstGeom prst="rect">
            <a:avLst/>
          </a:prstGeom>
          <a:noFill/>
        </p:spPr>
      </p:pic>
      <p:pic>
        <p:nvPicPr>
          <p:cNvPr id="2062" name="Picture 14" descr=" (419x609, 59Kb)"/>
          <p:cNvPicPr>
            <a:picLocks noChangeAspect="1" noChangeArrowheads="1"/>
          </p:cNvPicPr>
          <p:nvPr/>
        </p:nvPicPr>
        <p:blipFill>
          <a:blip r:embed="rId9" cstate="print">
            <a:lum bright="10000" contrast="30000"/>
          </a:blip>
          <a:srcRect/>
          <a:stretch>
            <a:fillRect/>
          </a:stretch>
        </p:blipFill>
        <p:spPr bwMode="auto">
          <a:xfrm>
            <a:off x="7380312" y="1484784"/>
            <a:ext cx="1288104" cy="1872208"/>
          </a:xfrm>
          <a:prstGeom prst="rect">
            <a:avLst/>
          </a:prstGeom>
          <a:noFill/>
        </p:spPr>
      </p:pic>
      <p:pic>
        <p:nvPicPr>
          <p:cNvPr id="2064" name="Picture 16" descr=" (431x618, 73Kb)"/>
          <p:cNvPicPr>
            <a:picLocks noChangeAspect="1" noChangeArrowheads="1"/>
          </p:cNvPicPr>
          <p:nvPr/>
        </p:nvPicPr>
        <p:blipFill>
          <a:blip r:embed="rId10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788024" y="4379989"/>
            <a:ext cx="1728192" cy="247801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19672" y="3140968"/>
            <a:ext cx="331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Сен-Санс был удивлён такой трактовкой: в его пьесе лебедь не умирает, и музыка написана в мажорной тональности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1320</Words>
  <Application>Microsoft Office PowerPoint</Application>
  <PresentationFormat>Экран (4:3)</PresentationFormat>
  <Paragraphs>187</Paragraphs>
  <Slides>25</Slides>
  <Notes>25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Ланкина</dc:creator>
  <cp:lastModifiedBy>Ланкина</cp:lastModifiedBy>
  <cp:revision>14</cp:revision>
  <dcterms:created xsi:type="dcterms:W3CDTF">2012-07-03T19:00:01Z</dcterms:created>
  <dcterms:modified xsi:type="dcterms:W3CDTF">2012-07-12T05:19:50Z</dcterms:modified>
</cp:coreProperties>
</file>