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3"/>
  </p:notesMasterIdLst>
  <p:sldIdLst>
    <p:sldId id="256" r:id="rId2"/>
    <p:sldId id="268" r:id="rId3"/>
    <p:sldId id="266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лад" initials="В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4" autoAdjust="0"/>
    <p:restoredTop sz="94714" autoAdjust="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364" y="-108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8ED25-976F-4ACF-B8CC-B57A2FF224F0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3DB89-4B4C-4774-A956-93DE7FDC4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52D8B48-4E92-46E6-96CA-67DBB95C0042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E221F71-9ACC-4C41-931F-B87DF6E4D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D8B48-4E92-46E6-96CA-67DBB95C0042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1F71-9ACC-4C41-931F-B87DF6E4D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D8B48-4E92-46E6-96CA-67DBB95C0042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1F71-9ACC-4C41-931F-B87DF6E4D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D8B48-4E92-46E6-96CA-67DBB95C0042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1F71-9ACC-4C41-931F-B87DF6E4D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D8B48-4E92-46E6-96CA-67DBB95C0042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1F71-9ACC-4C41-931F-B87DF6E4D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D8B48-4E92-46E6-96CA-67DBB95C0042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1F71-9ACC-4C41-931F-B87DF6E4D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52D8B48-4E92-46E6-96CA-67DBB95C0042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E221F71-9ACC-4C41-931F-B87DF6E4D8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52D8B48-4E92-46E6-96CA-67DBB95C0042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E221F71-9ACC-4C41-931F-B87DF6E4D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D8B48-4E92-46E6-96CA-67DBB95C0042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1F71-9ACC-4C41-931F-B87DF6E4D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D8B48-4E92-46E6-96CA-67DBB95C0042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1F71-9ACC-4C41-931F-B87DF6E4D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D8B48-4E92-46E6-96CA-67DBB95C0042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1F71-9ACC-4C41-931F-B87DF6E4D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52D8B48-4E92-46E6-96CA-67DBB95C0042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E221F71-9ACC-4C41-931F-B87DF6E4D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1584329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Нахождение </a:t>
            </a:r>
            <a:r>
              <a:rPr lang="ru-RU" sz="3200" b="1" dirty="0" smtClean="0"/>
              <a:t>угла между скрещивающимися прямыми. </a:t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87473" y="2078019"/>
            <a:ext cx="6400800" cy="156685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Решение задач уровня С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73005" y="0"/>
            <a:ext cx="854404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Муниципальное общеобразовательное учреждение средняя общеобразовательная школа №85 г.о. Тольятти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6032" y="4779981"/>
            <a:ext cx="82519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учитель математики высшей категории </a:t>
            </a:r>
            <a:r>
              <a:rPr lang="ru-RU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Баленко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Тамара Борисовна</a:t>
            </a:r>
            <a:endParaRPr lang="ru-RU" sz="1200" dirty="0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Равнобедренный треугольник 10"/>
          <p:cNvSpPr/>
          <p:nvPr/>
        </p:nvSpPr>
        <p:spPr>
          <a:xfrm rot="6937299">
            <a:off x="2789331" y="4206073"/>
            <a:ext cx="1911016" cy="812319"/>
          </a:xfrm>
          <a:prstGeom prst="triangle">
            <a:avLst>
              <a:gd name="adj" fmla="val 16002"/>
            </a:avLst>
          </a:prstGeom>
          <a:solidFill>
            <a:srgbClr val="FFFF00"/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3366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</a:t>
            </a:r>
            <a:r>
              <a:rPr lang="ru-RU" sz="2000" dirty="0" smtClean="0"/>
              <a:t>                                </a:t>
            </a:r>
            <a:r>
              <a:rPr lang="en-US" sz="2000" dirty="0" err="1" smtClean="0"/>
              <a:t>cos</a:t>
            </a:r>
            <a:r>
              <a:rPr lang="ru-RU" sz="2000" dirty="0" smtClean="0"/>
              <a:t>   В</a:t>
            </a:r>
            <a:r>
              <a:rPr lang="ru-RU" sz="2000" baseline="-25000" dirty="0" smtClean="0"/>
              <a:t>1</a:t>
            </a:r>
            <a:r>
              <a:rPr lang="ru-RU" sz="2000" dirty="0" smtClean="0"/>
              <a:t>АЕ</a:t>
            </a:r>
            <a:r>
              <a:rPr lang="ru-RU" sz="2000" baseline="-25000" dirty="0" smtClean="0"/>
              <a:t>1</a:t>
            </a:r>
            <a:r>
              <a:rPr lang="ru-RU" sz="2000" dirty="0" smtClean="0"/>
              <a:t> =         =                                     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979577" y="3575052"/>
            <a:ext cx="4221964" cy="1716111"/>
            <a:chOff x="2461136" y="3392487"/>
            <a:chExt cx="4185450" cy="168129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3428992" y="4000504"/>
              <a:ext cx="1428760" cy="107157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6" name="Параллелограмм 5"/>
            <p:cNvSpPr/>
            <p:nvPr/>
          </p:nvSpPr>
          <p:spPr>
            <a:xfrm rot="5400000">
              <a:off x="2385141" y="4044223"/>
              <a:ext cx="1287590" cy="771524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243383" y="3392487"/>
              <a:ext cx="1428760" cy="107157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8" name="Параллелограмм 7"/>
            <p:cNvSpPr/>
            <p:nvPr/>
          </p:nvSpPr>
          <p:spPr>
            <a:xfrm rot="20756796">
              <a:off x="2461136" y="3602396"/>
              <a:ext cx="1940572" cy="1042244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/>
            </a:p>
          </p:txBody>
        </p:sp>
        <p:sp>
          <p:nvSpPr>
            <p:cNvPr id="9" name="Параллелограмм 8"/>
            <p:cNvSpPr/>
            <p:nvPr/>
          </p:nvSpPr>
          <p:spPr>
            <a:xfrm rot="20756796">
              <a:off x="4706014" y="3831578"/>
              <a:ext cx="1940572" cy="1042244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10" name="Параллелограмм 9"/>
            <p:cNvSpPr/>
            <p:nvPr/>
          </p:nvSpPr>
          <p:spPr>
            <a:xfrm rot="5400000">
              <a:off x="5443494" y="3616382"/>
              <a:ext cx="1287590" cy="839799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782863" y="5254650"/>
            <a:ext cx="401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4352922" y="3867156"/>
            <a:ext cx="6572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В1</a:t>
            </a:r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3476610" y="3173409"/>
            <a:ext cx="6572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Е1</a:t>
            </a:r>
            <a:endParaRPr lang="ru-RU" sz="2000" dirty="0"/>
          </a:p>
        </p:txBody>
      </p:sp>
      <p:sp>
        <p:nvSpPr>
          <p:cNvPr id="15" name="Дуга 14"/>
          <p:cNvSpPr/>
          <p:nvPr/>
        </p:nvSpPr>
        <p:spPr>
          <a:xfrm>
            <a:off x="3038454" y="4816494"/>
            <a:ext cx="365130" cy="292104"/>
          </a:xfrm>
          <a:prstGeom prst="arc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ый треугольник 15"/>
          <p:cNvSpPr/>
          <p:nvPr/>
        </p:nvSpPr>
        <p:spPr>
          <a:xfrm>
            <a:off x="7127910" y="5181624"/>
            <a:ext cx="914400" cy="914400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 rot="16200000">
            <a:off x="6215085" y="5181624"/>
            <a:ext cx="914400" cy="914400"/>
          </a:xfrm>
          <a:prstGeom prst="rtTriangle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уга 18"/>
          <p:cNvSpPr/>
          <p:nvPr/>
        </p:nvSpPr>
        <p:spPr>
          <a:xfrm>
            <a:off x="6324624" y="5911884"/>
            <a:ext cx="219078" cy="365130"/>
          </a:xfrm>
          <a:prstGeom prst="arc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945344" y="5911883"/>
            <a:ext cx="182565" cy="1825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849955" y="5875371"/>
            <a:ext cx="367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</a:t>
            </a:r>
            <a:endParaRPr lang="ru-RU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8040735" y="5838858"/>
            <a:ext cx="584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В1</a:t>
            </a:r>
            <a:endParaRPr lang="ru-RU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6945345" y="4816494"/>
            <a:ext cx="620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Е1</a:t>
            </a:r>
            <a:endParaRPr lang="ru-RU" sz="2000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4681539" y="1822428"/>
            <a:ext cx="438156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4608513" y="1530324"/>
            <a:ext cx="547695" cy="1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8" name="Группа 57"/>
          <p:cNvGrpSpPr/>
          <p:nvPr/>
        </p:nvGrpSpPr>
        <p:grpSpPr>
          <a:xfrm>
            <a:off x="4608513" y="1128681"/>
            <a:ext cx="803286" cy="1063079"/>
            <a:chOff x="4608513" y="1128681"/>
            <a:chExt cx="803286" cy="1063079"/>
          </a:xfrm>
        </p:grpSpPr>
        <p:sp>
          <p:nvSpPr>
            <p:cNvPr id="32" name="TextBox 31"/>
            <p:cNvSpPr txBox="1"/>
            <p:nvPr/>
          </p:nvSpPr>
          <p:spPr>
            <a:xfrm>
              <a:off x="4608513" y="1128681"/>
              <a:ext cx="8032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/>
                <a:t>АВ1</a:t>
              </a:r>
              <a:endParaRPr lang="ru-RU" sz="20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718052" y="149381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608513" y="1822428"/>
              <a:ext cx="5902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АЕ1</a:t>
              </a:r>
              <a:endParaRPr lang="ru-RU" dirty="0"/>
            </a:p>
          </p:txBody>
        </p:sp>
      </p:grpSp>
      <p:cxnSp>
        <p:nvCxnSpPr>
          <p:cNvPr id="39" name="Прямая соединительная линия 38"/>
          <p:cNvCxnSpPr/>
          <p:nvPr/>
        </p:nvCxnSpPr>
        <p:spPr>
          <a:xfrm>
            <a:off x="5484825" y="1822428"/>
            <a:ext cx="255591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5630877" y="1530324"/>
            <a:ext cx="182565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9" name="Группа 58"/>
          <p:cNvGrpSpPr/>
          <p:nvPr/>
        </p:nvGrpSpPr>
        <p:grpSpPr>
          <a:xfrm>
            <a:off x="5375286" y="1457298"/>
            <a:ext cx="620721" cy="703684"/>
            <a:chOff x="5375286" y="1457298"/>
            <a:chExt cx="620721" cy="703684"/>
          </a:xfrm>
        </p:grpSpPr>
        <p:sp>
          <p:nvSpPr>
            <p:cNvPr id="40" name="TextBox 39"/>
            <p:cNvSpPr txBox="1"/>
            <p:nvPr/>
          </p:nvSpPr>
          <p:spPr>
            <a:xfrm>
              <a:off x="5375286" y="1457298"/>
              <a:ext cx="6207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/>
                <a:t>√2</a:t>
              </a:r>
              <a:endParaRPr lang="ru-RU" sz="20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521338" y="1822428"/>
              <a:ext cx="3000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/>
                <a:t>4</a:t>
              </a:r>
              <a:endParaRPr lang="ru-RU" sz="1600" dirty="0"/>
            </a:p>
          </p:txBody>
        </p:sp>
      </p:grpSp>
      <p:sp>
        <p:nvSpPr>
          <p:cNvPr id="46" name="Прямоугольник 45"/>
          <p:cNvSpPr/>
          <p:nvPr/>
        </p:nvSpPr>
        <p:spPr>
          <a:xfrm>
            <a:off x="4451614" y="3244334"/>
            <a:ext cx="240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3659175" y="1785915"/>
            <a:ext cx="146052" cy="109541"/>
            <a:chOff x="3440097" y="2078019"/>
            <a:chExt cx="146052" cy="109541"/>
          </a:xfrm>
        </p:grpSpPr>
        <p:cxnSp>
          <p:nvCxnSpPr>
            <p:cNvPr id="48" name="Прямая соединительная линия 47"/>
            <p:cNvCxnSpPr/>
            <p:nvPr/>
          </p:nvCxnSpPr>
          <p:spPr>
            <a:xfrm rot="10800000" flipV="1">
              <a:off x="3440097" y="2078019"/>
              <a:ext cx="109539" cy="1095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flipV="1">
              <a:off x="3440097" y="2187558"/>
              <a:ext cx="146052" cy="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Box 59"/>
          <p:cNvSpPr txBox="1"/>
          <p:nvPr/>
        </p:nvSpPr>
        <p:spPr>
          <a:xfrm>
            <a:off x="1066752" y="2552688"/>
            <a:ext cx="16065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/>
              <a:t>Ответ: </a:t>
            </a:r>
            <a:endParaRPr lang="ru-RU" sz="2000" b="1" u="sng" dirty="0"/>
          </a:p>
        </p:txBody>
      </p:sp>
      <p:grpSp>
        <p:nvGrpSpPr>
          <p:cNvPr id="61" name="Группа 60"/>
          <p:cNvGrpSpPr/>
          <p:nvPr/>
        </p:nvGrpSpPr>
        <p:grpSpPr>
          <a:xfrm>
            <a:off x="2089116" y="2370123"/>
            <a:ext cx="620721" cy="703684"/>
            <a:chOff x="5375286" y="1457298"/>
            <a:chExt cx="620721" cy="703684"/>
          </a:xfrm>
        </p:grpSpPr>
        <p:sp>
          <p:nvSpPr>
            <p:cNvPr id="62" name="TextBox 61"/>
            <p:cNvSpPr txBox="1"/>
            <p:nvPr/>
          </p:nvSpPr>
          <p:spPr>
            <a:xfrm>
              <a:off x="5375286" y="1457298"/>
              <a:ext cx="6207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/>
                <a:t>√2</a:t>
              </a:r>
              <a:endParaRPr lang="ru-RU" sz="20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521338" y="1822428"/>
              <a:ext cx="3000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/>
                <a:t>4</a:t>
              </a:r>
              <a:endParaRPr lang="ru-RU" sz="1600" dirty="0"/>
            </a:p>
          </p:txBody>
        </p:sp>
      </p:grpSp>
      <p:cxnSp>
        <p:nvCxnSpPr>
          <p:cNvPr id="65" name="Прямая соединительная линия 64"/>
          <p:cNvCxnSpPr/>
          <p:nvPr/>
        </p:nvCxnSpPr>
        <p:spPr>
          <a:xfrm>
            <a:off x="2344707" y="2443149"/>
            <a:ext cx="219078" cy="158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2125629" y="2771766"/>
            <a:ext cx="438155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98655" y="1201707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/>
              <a:t>Нахождение угла между скрещивающимися прямыми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38563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Данная тема актуальна, так как подобные задачи требуют развитого абстрактного мышления. Задачи, представленные ниже, чаще всего вызывают затруднения при решении у учащихся. Наглядное решение позволяет лучше усвоить приемы решения таких задач.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9603"/>
            <a:ext cx="8229600" cy="3979917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                                                 Аргументы.</a:t>
            </a:r>
            <a:br>
              <a:rPr lang="ru-RU" sz="2000" b="1" dirty="0" smtClean="0"/>
            </a:br>
            <a:r>
              <a:rPr lang="ru-RU" sz="2000" dirty="0" smtClean="0"/>
              <a:t>1).  Определение скрещивающихся прямых.</a:t>
            </a:r>
            <a:br>
              <a:rPr lang="ru-RU" sz="2000" dirty="0" smtClean="0"/>
            </a:br>
            <a:r>
              <a:rPr lang="ru-RU" sz="2000" dirty="0" smtClean="0"/>
              <a:t>2).  Определение угла между скрещивающимися прямыми.</a:t>
            </a:r>
            <a:br>
              <a:rPr lang="ru-RU" sz="2000" dirty="0" smtClean="0"/>
            </a:br>
            <a:r>
              <a:rPr lang="ru-RU" sz="2000" dirty="0" smtClean="0"/>
              <a:t>3).  Признак скрещивающихся прямых.</a:t>
            </a:r>
            <a:br>
              <a:rPr lang="ru-RU" sz="2000" dirty="0" smtClean="0"/>
            </a:br>
            <a:r>
              <a:rPr lang="ru-RU" sz="2000" dirty="0" smtClean="0"/>
              <a:t>4).  Теорема Пифагора.</a:t>
            </a:r>
            <a:br>
              <a:rPr lang="ru-RU" sz="2000" dirty="0" smtClean="0"/>
            </a:br>
            <a:r>
              <a:rPr lang="ru-RU" sz="2000" dirty="0" smtClean="0"/>
              <a:t>5).  Свойство высоты равнобедренного треугольника, проведенной</a:t>
            </a:r>
            <a:br>
              <a:rPr lang="ru-RU" sz="2000" dirty="0" smtClean="0"/>
            </a:br>
            <a:r>
              <a:rPr lang="ru-RU" sz="2000" dirty="0" smtClean="0"/>
              <a:t>      к основанию.</a:t>
            </a:r>
            <a:br>
              <a:rPr lang="ru-RU" sz="2000" dirty="0" smtClean="0"/>
            </a:br>
            <a:r>
              <a:rPr lang="ru-RU" sz="2000" dirty="0" smtClean="0"/>
              <a:t>6).  Определение правильной призмы.</a:t>
            </a:r>
            <a:br>
              <a:rPr lang="ru-RU" sz="2000" dirty="0" smtClean="0"/>
            </a:br>
            <a:r>
              <a:rPr lang="ru-RU" sz="2000" dirty="0" smtClean="0"/>
              <a:t>7).  Определение синуса острого угла прямоугольного треугольника.</a:t>
            </a:r>
            <a:br>
              <a:rPr lang="ru-RU" sz="2000" dirty="0" smtClean="0"/>
            </a:br>
            <a:r>
              <a:rPr lang="ru-RU" sz="2000" dirty="0" smtClean="0"/>
              <a:t>8).  Определение косинуса острого угла прямоугольного треугольника.</a:t>
            </a:r>
            <a:br>
              <a:rPr lang="ru-RU" sz="2000" dirty="0" smtClean="0"/>
            </a:br>
            <a:r>
              <a:rPr lang="ru-RU" sz="2000" dirty="0" smtClean="0"/>
              <a:t>9).  Определение правильного многоугольника.</a:t>
            </a:r>
            <a:br>
              <a:rPr lang="ru-RU" sz="2000" dirty="0" smtClean="0"/>
            </a:br>
            <a:r>
              <a:rPr lang="ru-RU" sz="2000" dirty="0" smtClean="0"/>
              <a:t>10). Теорема о сумме углов выпуклого многоугольника.</a:t>
            </a:r>
            <a:br>
              <a:rPr lang="ru-RU" sz="2000" dirty="0" smtClean="0"/>
            </a:br>
            <a:r>
              <a:rPr lang="ru-RU" sz="2000" dirty="0" smtClean="0"/>
              <a:t>11). Свойство окружности, описанной около правильного </a:t>
            </a:r>
            <a:br>
              <a:rPr lang="ru-RU" sz="2000" dirty="0" smtClean="0"/>
            </a:br>
            <a:r>
              <a:rPr lang="ru-RU" sz="2000" dirty="0" smtClean="0"/>
              <a:t>       шестиугольника.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06955"/>
            <a:ext cx="8229600" cy="186758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674" y="763551"/>
            <a:ext cx="7339113" cy="189867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700" u="sng" dirty="0" smtClean="0"/>
              <a:t>Задача.</a:t>
            </a:r>
            <a:r>
              <a:rPr lang="ru-RU" sz="2700" dirty="0" smtClean="0"/>
              <a:t> Все ребра правильной призмы</a:t>
            </a:r>
            <a:br>
              <a:rPr lang="ru-RU" sz="2700" dirty="0" smtClean="0"/>
            </a:br>
            <a:r>
              <a:rPr lang="ru-RU" sz="2700" dirty="0" smtClean="0"/>
              <a:t>              </a:t>
            </a:r>
            <a:r>
              <a:rPr lang="en-US" sz="2700" dirty="0" smtClean="0"/>
              <a:t>ABCDEF</a:t>
            </a:r>
            <a:r>
              <a:rPr lang="en-US" sz="2700" baseline="-25000" dirty="0" smtClean="0"/>
              <a:t>1</a:t>
            </a:r>
            <a:r>
              <a:rPr lang="en-US" sz="2700" dirty="0" smtClean="0"/>
              <a:t>B</a:t>
            </a:r>
            <a:r>
              <a:rPr lang="en-US" sz="2700" baseline="-25000" dirty="0" smtClean="0"/>
              <a:t>1</a:t>
            </a:r>
            <a:r>
              <a:rPr lang="en-US" sz="2700" dirty="0" smtClean="0"/>
              <a:t>C</a:t>
            </a:r>
            <a:r>
              <a:rPr lang="en-US" sz="2700" baseline="-25000" dirty="0" smtClean="0"/>
              <a:t>1</a:t>
            </a:r>
            <a:r>
              <a:rPr lang="en-US" sz="2700" dirty="0" smtClean="0"/>
              <a:t>D</a:t>
            </a:r>
            <a:r>
              <a:rPr lang="en-US" sz="2700" baseline="-25000" dirty="0" smtClean="0"/>
              <a:t>1</a:t>
            </a:r>
            <a:r>
              <a:rPr lang="en-US" sz="2700" dirty="0" smtClean="0"/>
              <a:t>E</a:t>
            </a:r>
            <a:r>
              <a:rPr lang="en-US" sz="2700" baseline="-25000" dirty="0" smtClean="0"/>
              <a:t>1</a:t>
            </a:r>
            <a:r>
              <a:rPr lang="en-US" sz="2700" dirty="0" smtClean="0"/>
              <a:t>F</a:t>
            </a:r>
            <a:r>
              <a:rPr lang="ru-RU" sz="2700" baseline="-25000" dirty="0" smtClean="0"/>
              <a:t>1</a:t>
            </a:r>
            <a:r>
              <a:rPr lang="ru-RU" sz="2700" dirty="0" smtClean="0"/>
              <a:t> равны по 1.</a:t>
            </a:r>
            <a:br>
              <a:rPr lang="ru-RU" sz="2700" dirty="0" smtClean="0"/>
            </a:br>
            <a:r>
              <a:rPr lang="ru-RU" sz="2700" dirty="0" smtClean="0"/>
              <a:t>              Найти косинус угла между прямыми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              AB</a:t>
            </a:r>
            <a:r>
              <a:rPr lang="en-US" sz="2700" baseline="-25000" dirty="0" smtClean="0"/>
              <a:t>1</a:t>
            </a:r>
            <a:r>
              <a:rPr lang="en-US" sz="2700" dirty="0" smtClean="0"/>
              <a:t> </a:t>
            </a:r>
            <a:r>
              <a:rPr lang="ru-RU" sz="2700" dirty="0" smtClean="0"/>
              <a:t>и</a:t>
            </a:r>
            <a:r>
              <a:rPr lang="en-US" sz="2700" dirty="0" smtClean="0"/>
              <a:t>  BD</a:t>
            </a:r>
            <a:r>
              <a:rPr lang="en-US" sz="2700" baseline="-25000" dirty="0" smtClean="0"/>
              <a:t>1</a:t>
            </a:r>
            <a:r>
              <a:rPr lang="ru-RU" sz="2700" dirty="0" smtClean="0"/>
              <a:t>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     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9518" y="2479662"/>
            <a:ext cx="8204257" cy="3985335"/>
          </a:xfrm>
          <a:noFill/>
          <a:ln w="9525">
            <a:solidFill>
              <a:srgbClr val="CC0066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              </a:t>
            </a:r>
            <a:r>
              <a:rPr lang="en-US" sz="2000" dirty="0" smtClean="0"/>
              <a:t>E1</a:t>
            </a:r>
            <a:r>
              <a:rPr lang="en-US" dirty="0" smtClean="0"/>
              <a:t>                </a:t>
            </a:r>
            <a:r>
              <a:rPr lang="en-US" sz="2000" dirty="0" smtClean="0"/>
              <a:t>D1</a:t>
            </a:r>
            <a:r>
              <a:rPr lang="en-US" dirty="0" smtClean="0"/>
              <a:t>              </a:t>
            </a:r>
            <a:endParaRPr lang="ru-RU" dirty="0" smtClean="0"/>
          </a:p>
          <a:p>
            <a:pPr>
              <a:buNone/>
            </a:pPr>
            <a:r>
              <a:rPr lang="en-US" sz="2000" dirty="0" smtClean="0"/>
              <a:t>F1  </a:t>
            </a:r>
            <a:r>
              <a:rPr lang="en-US" dirty="0" smtClean="0"/>
              <a:t>                                           </a:t>
            </a:r>
            <a:r>
              <a:rPr lang="en-US" sz="2000" dirty="0" smtClean="0"/>
              <a:t>C1</a:t>
            </a:r>
            <a:r>
              <a:rPr lang="ru-RU" dirty="0" smtClean="0"/>
              <a:t>  </a:t>
            </a:r>
            <a:r>
              <a:rPr lang="en-US" sz="2000" dirty="0" smtClean="0"/>
              <a:t>1)</a:t>
            </a:r>
            <a:r>
              <a:rPr lang="ru-RU" sz="2000" dirty="0" smtClean="0"/>
              <a:t>. </a:t>
            </a:r>
            <a:r>
              <a:rPr lang="en-US" sz="2000" dirty="0" smtClean="0"/>
              <a:t>AB1</a:t>
            </a:r>
            <a:r>
              <a:rPr lang="ru-RU" sz="2000" dirty="0" smtClean="0"/>
              <a:t> и</a:t>
            </a:r>
            <a:r>
              <a:rPr lang="en-US" sz="2000" dirty="0" smtClean="0"/>
              <a:t> BD1</a:t>
            </a:r>
            <a:r>
              <a:rPr lang="ru-RU" sz="2000" dirty="0" smtClean="0"/>
              <a:t>-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         </a:t>
            </a:r>
            <a:r>
              <a:rPr lang="en-US" sz="2000" dirty="0" smtClean="0"/>
              <a:t>A1</a:t>
            </a:r>
            <a:r>
              <a:rPr lang="en-US" dirty="0" smtClean="0"/>
              <a:t>                 </a:t>
            </a:r>
            <a:r>
              <a:rPr lang="en-US" sz="2000" dirty="0" smtClean="0"/>
              <a:t>B1</a:t>
            </a:r>
            <a:r>
              <a:rPr lang="ru-RU" dirty="0" smtClean="0"/>
              <a:t>                        </a:t>
            </a:r>
            <a:r>
              <a:rPr lang="ru-RU" sz="2000" i="1" dirty="0" smtClean="0">
                <a:solidFill>
                  <a:srgbClr val="FF0000"/>
                </a:solidFill>
              </a:rPr>
              <a:t>скрещивающиеся</a:t>
            </a:r>
            <a:r>
              <a:rPr lang="ru-RU" sz="2000" dirty="0" smtClean="0">
                <a:solidFill>
                  <a:srgbClr val="FF0000"/>
                </a:solidFill>
              </a:rPr>
              <a:t>  </a:t>
            </a:r>
            <a:endParaRPr lang="en-US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                  </a:t>
            </a:r>
            <a:r>
              <a:rPr lang="en-US" sz="2000" dirty="0" smtClean="0"/>
              <a:t>E</a:t>
            </a:r>
            <a:r>
              <a:rPr lang="en-US" dirty="0" smtClean="0"/>
              <a:t>                   </a:t>
            </a:r>
            <a:r>
              <a:rPr lang="en-US" sz="2000" dirty="0" smtClean="0"/>
              <a:t>D</a:t>
            </a:r>
            <a:r>
              <a:rPr lang="ru-RU" dirty="0" smtClean="0"/>
              <a:t>                 </a:t>
            </a:r>
            <a:r>
              <a:rPr lang="ru-RU" sz="2000" dirty="0" smtClean="0"/>
              <a:t>прямые.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F </a:t>
            </a:r>
            <a:r>
              <a:rPr lang="en-US" dirty="0" smtClean="0"/>
              <a:t>                                             </a:t>
            </a:r>
            <a:r>
              <a:rPr lang="en-US" sz="2000" dirty="0" smtClean="0"/>
              <a:t>C</a:t>
            </a:r>
            <a:r>
              <a:rPr lang="ru-RU" dirty="0" smtClean="0"/>
              <a:t> 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 </a:t>
            </a:r>
            <a:r>
              <a:rPr lang="en-US" sz="2000" dirty="0" smtClean="0"/>
              <a:t>A</a:t>
            </a:r>
            <a:r>
              <a:rPr lang="en-US" dirty="0" smtClean="0"/>
              <a:t>              </a:t>
            </a:r>
            <a:r>
              <a:rPr lang="en-US" sz="2000" dirty="0" smtClean="0"/>
              <a:t>B</a:t>
            </a:r>
            <a:r>
              <a:rPr lang="ru-RU" dirty="0" smtClean="0"/>
              <a:t>                 </a:t>
            </a:r>
            <a:r>
              <a:rPr lang="ru-RU" sz="2000" dirty="0" smtClean="0"/>
              <a:t>(</a:t>
            </a:r>
            <a:r>
              <a:rPr lang="en-US" sz="2000" dirty="0" smtClean="0"/>
              <a:t>AB1</a:t>
            </a:r>
            <a:r>
              <a:rPr lang="ru-RU" sz="2000" dirty="0" smtClean="0"/>
              <a:t>,</a:t>
            </a:r>
            <a:r>
              <a:rPr lang="en-US" sz="2000" dirty="0" smtClean="0"/>
              <a:t> BD1</a:t>
            </a:r>
            <a:r>
              <a:rPr lang="ru-RU" sz="2000" dirty="0" smtClean="0"/>
              <a:t>)=</a:t>
            </a:r>
            <a:r>
              <a:rPr lang="en-US" sz="2000" dirty="0" smtClean="0"/>
              <a:t> </a:t>
            </a:r>
            <a:r>
              <a:rPr lang="ru-RU" sz="2000" dirty="0" smtClean="0"/>
              <a:t>   (</a:t>
            </a:r>
            <a:r>
              <a:rPr lang="en-US" sz="2000" dirty="0" smtClean="0"/>
              <a:t>AB1</a:t>
            </a:r>
            <a:r>
              <a:rPr lang="ru-RU" sz="2000" dirty="0" smtClean="0"/>
              <a:t>,</a:t>
            </a:r>
            <a:r>
              <a:rPr lang="en-US" sz="2000" dirty="0" smtClean="0"/>
              <a:t> AE1</a:t>
            </a:r>
            <a:r>
              <a:rPr lang="ru-RU" sz="2000" dirty="0" smtClean="0"/>
              <a:t>), </a:t>
            </a:r>
          </a:p>
          <a:p>
            <a:pPr>
              <a:buNone/>
            </a:pPr>
            <a:r>
              <a:rPr lang="ru-RU" sz="2000" dirty="0" smtClean="0"/>
              <a:t>                                                                                                  т.к. </a:t>
            </a:r>
            <a:r>
              <a:rPr lang="en-US" sz="2000" dirty="0" smtClean="0"/>
              <a:t>AE</a:t>
            </a:r>
            <a:r>
              <a:rPr lang="ru-RU" sz="2000" dirty="0" smtClean="0"/>
              <a:t>1</a:t>
            </a:r>
            <a:r>
              <a:rPr lang="en-US" sz="2000" dirty="0" smtClean="0"/>
              <a:t>│ BD1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4498974" y="5072085"/>
            <a:ext cx="146052" cy="111128"/>
            <a:chOff x="4535487" y="5035571"/>
            <a:chExt cx="146052" cy="111128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5400000">
              <a:off x="4517231" y="5053828"/>
              <a:ext cx="109539" cy="7302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4535487" y="5145111"/>
              <a:ext cx="146052" cy="158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9" name="Группа 18"/>
          <p:cNvGrpSpPr/>
          <p:nvPr/>
        </p:nvGrpSpPr>
        <p:grpSpPr>
          <a:xfrm>
            <a:off x="6178572" y="5072085"/>
            <a:ext cx="146052" cy="111128"/>
            <a:chOff x="4535487" y="5035571"/>
            <a:chExt cx="146052" cy="111128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4517231" y="5053828"/>
              <a:ext cx="109539" cy="7302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4535487" y="5145111"/>
              <a:ext cx="146052" cy="158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4" name="Прямая соединительная линия 33"/>
          <p:cNvCxnSpPr/>
          <p:nvPr/>
        </p:nvCxnSpPr>
        <p:spPr>
          <a:xfrm rot="5400000">
            <a:off x="7565275" y="5473729"/>
            <a:ext cx="292895" cy="79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3" name="Группа 42"/>
          <p:cNvGrpSpPr/>
          <p:nvPr/>
        </p:nvGrpSpPr>
        <p:grpSpPr>
          <a:xfrm>
            <a:off x="920700" y="3100383"/>
            <a:ext cx="4039397" cy="1644778"/>
            <a:chOff x="847674" y="3136895"/>
            <a:chExt cx="4039397" cy="1644778"/>
          </a:xfrm>
        </p:grpSpPr>
        <p:grpSp>
          <p:nvGrpSpPr>
            <p:cNvPr id="38" name="Группа 37"/>
            <p:cNvGrpSpPr/>
            <p:nvPr/>
          </p:nvGrpSpPr>
          <p:grpSpPr>
            <a:xfrm>
              <a:off x="847674" y="3136895"/>
              <a:ext cx="4039397" cy="1644778"/>
              <a:chOff x="847674" y="3136895"/>
              <a:chExt cx="4039397" cy="1644778"/>
            </a:xfrm>
          </p:grpSpPr>
          <p:grpSp>
            <p:nvGrpSpPr>
              <p:cNvPr id="23" name="Группа 22"/>
              <p:cNvGrpSpPr/>
              <p:nvPr/>
            </p:nvGrpSpPr>
            <p:grpSpPr>
              <a:xfrm>
                <a:off x="847674" y="3136896"/>
                <a:ext cx="4039397" cy="1644777"/>
                <a:chOff x="2461136" y="3392487"/>
                <a:chExt cx="4185450" cy="1681293"/>
              </a:xfrm>
            </p:grpSpPr>
            <p:sp>
              <p:nvSpPr>
                <p:cNvPr id="24" name="Прямоугольник 23"/>
                <p:cNvSpPr/>
                <p:nvPr/>
              </p:nvSpPr>
              <p:spPr>
                <a:xfrm>
                  <a:off x="3428992" y="4000504"/>
                  <a:ext cx="1428760" cy="107157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000"/>
                </a:p>
              </p:txBody>
            </p:sp>
            <p:sp>
              <p:nvSpPr>
                <p:cNvPr id="25" name="Параллелограмм 24"/>
                <p:cNvSpPr/>
                <p:nvPr/>
              </p:nvSpPr>
              <p:spPr>
                <a:xfrm rot="5400000">
                  <a:off x="2385141" y="4044223"/>
                  <a:ext cx="1287590" cy="771524"/>
                </a:xfrm>
                <a:prstGeom prst="parallelogram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000"/>
                </a:p>
              </p:txBody>
            </p:sp>
            <p:sp>
              <p:nvSpPr>
                <p:cNvPr id="26" name="Прямоугольник 25"/>
                <p:cNvSpPr/>
                <p:nvPr/>
              </p:nvSpPr>
              <p:spPr>
                <a:xfrm>
                  <a:off x="4243383" y="3392487"/>
                  <a:ext cx="1428760" cy="107157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000"/>
                </a:p>
              </p:txBody>
            </p:sp>
            <p:sp>
              <p:nvSpPr>
                <p:cNvPr id="27" name="Параллелограмм 26"/>
                <p:cNvSpPr/>
                <p:nvPr/>
              </p:nvSpPr>
              <p:spPr>
                <a:xfrm rot="20756796">
                  <a:off x="2461136" y="3602396"/>
                  <a:ext cx="1940572" cy="1042244"/>
                </a:xfrm>
                <a:prstGeom prst="parallelogram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000"/>
                </a:p>
              </p:txBody>
            </p:sp>
            <p:sp>
              <p:nvSpPr>
                <p:cNvPr id="28" name="Параллелограмм 27"/>
                <p:cNvSpPr/>
                <p:nvPr/>
              </p:nvSpPr>
              <p:spPr>
                <a:xfrm rot="20756796">
                  <a:off x="4706014" y="3831578"/>
                  <a:ext cx="1940572" cy="1042244"/>
                </a:xfrm>
                <a:prstGeom prst="parallelogram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000"/>
                </a:p>
              </p:txBody>
            </p:sp>
            <p:sp>
              <p:nvSpPr>
                <p:cNvPr id="29" name="Параллелограмм 28"/>
                <p:cNvSpPr/>
                <p:nvPr/>
              </p:nvSpPr>
              <p:spPr>
                <a:xfrm rot="5400000">
                  <a:off x="5443494" y="3616382"/>
                  <a:ext cx="1287590" cy="839799"/>
                </a:xfrm>
                <a:prstGeom prst="parallelogram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000"/>
                </a:p>
              </p:txBody>
            </p:sp>
          </p:grpSp>
          <p:cxnSp>
            <p:nvCxnSpPr>
              <p:cNvPr id="45" name="Прямая соединительная линия 44"/>
              <p:cNvCxnSpPr/>
              <p:nvPr/>
            </p:nvCxnSpPr>
            <p:spPr>
              <a:xfrm rot="5400000">
                <a:off x="1340600" y="3556795"/>
                <a:ext cx="1643085" cy="803286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Прямая соединительная линия 46"/>
              <p:cNvCxnSpPr/>
              <p:nvPr/>
            </p:nvCxnSpPr>
            <p:spPr>
              <a:xfrm flipV="1">
                <a:off x="1760499" y="3721104"/>
                <a:ext cx="1387494" cy="1058877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Прямая соединительная линия 48"/>
              <p:cNvCxnSpPr/>
              <p:nvPr/>
            </p:nvCxnSpPr>
            <p:spPr>
              <a:xfrm rot="5400000" flipH="1" flipV="1">
                <a:off x="2728094" y="3593309"/>
                <a:ext cx="1643085" cy="73026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2" name="Дуга 41"/>
            <p:cNvSpPr/>
            <p:nvPr/>
          </p:nvSpPr>
          <p:spPr>
            <a:xfrm>
              <a:off x="1833525" y="4268799"/>
              <a:ext cx="365130" cy="328617"/>
            </a:xfrm>
            <a:prstGeom prst="arc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Группа 45"/>
          <p:cNvGrpSpPr/>
          <p:nvPr/>
        </p:nvGrpSpPr>
        <p:grpSpPr>
          <a:xfrm>
            <a:off x="2417733" y="3136896"/>
            <a:ext cx="1821382" cy="1151513"/>
            <a:chOff x="1029865" y="3044260"/>
            <a:chExt cx="1821382" cy="1151513"/>
          </a:xfrm>
        </p:grpSpPr>
        <p:sp>
          <p:nvSpPr>
            <p:cNvPr id="15" name="Равнобедренный треугольник 14"/>
            <p:cNvSpPr/>
            <p:nvPr/>
          </p:nvSpPr>
          <p:spPr>
            <a:xfrm rot="19364883">
              <a:off x="1029865" y="3044260"/>
              <a:ext cx="1787491" cy="842505"/>
            </a:xfrm>
            <a:prstGeom prst="triangle">
              <a:avLst>
                <a:gd name="adj" fmla="val 94868"/>
              </a:avLst>
            </a:prstGeom>
            <a:solidFill>
              <a:srgbClr val="FFFF00"/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Дуга 16"/>
            <p:cNvSpPr/>
            <p:nvPr/>
          </p:nvSpPr>
          <p:spPr>
            <a:xfrm>
              <a:off x="1541421" y="3794130"/>
              <a:ext cx="401643" cy="401643"/>
            </a:xfrm>
            <a:prstGeom prst="arc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 rot="19276919" flipV="1">
              <a:off x="2653106" y="3182485"/>
              <a:ext cx="198141" cy="149042"/>
            </a:xfrm>
            <a:prstGeom prst="rect">
              <a:avLst/>
            </a:prstGeom>
            <a:no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031" y="1238220"/>
            <a:ext cx="8229600" cy="10668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                </a:t>
            </a:r>
            <a:r>
              <a:rPr lang="ru-RU" sz="2400" dirty="0" smtClean="0"/>
              <a:t>Найдем косинус   </a:t>
            </a:r>
            <a:r>
              <a:rPr lang="ru-RU" sz="2400" dirty="0" smtClean="0">
                <a:solidFill>
                  <a:prstClr val="black"/>
                </a:solidFill>
                <a:latin typeface="Georgia"/>
                <a:ea typeface="+mn-ea"/>
                <a:cs typeface="+mn-cs"/>
              </a:rPr>
              <a:t> </a:t>
            </a:r>
            <a:r>
              <a:rPr lang="ru-RU" sz="2400" dirty="0" smtClean="0"/>
              <a:t> </a:t>
            </a:r>
            <a:r>
              <a:rPr lang="en-US" sz="2400" dirty="0" smtClean="0"/>
              <a:t>B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AE</a:t>
            </a:r>
            <a:r>
              <a:rPr lang="en-US" sz="2400" baseline="-25000" dirty="0" smtClean="0"/>
              <a:t>1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grpSp>
        <p:nvGrpSpPr>
          <p:cNvPr id="4" name="Содержимое 3"/>
          <p:cNvGrpSpPr>
            <a:grpSpLocks noGrp="1"/>
          </p:cNvGrpSpPr>
          <p:nvPr>
            <p:ph idx="1"/>
          </p:nvPr>
        </p:nvGrpSpPr>
        <p:grpSpPr>
          <a:xfrm>
            <a:off x="1870038" y="2735253"/>
            <a:ext cx="4235508" cy="1720830"/>
            <a:chOff x="2461136" y="3392487"/>
            <a:chExt cx="4185450" cy="168129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3428992" y="4000504"/>
              <a:ext cx="1428760" cy="107157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sp>
          <p:nvSpPr>
            <p:cNvPr id="6" name="Параллелограмм 5"/>
            <p:cNvSpPr/>
            <p:nvPr/>
          </p:nvSpPr>
          <p:spPr>
            <a:xfrm rot="5400000">
              <a:off x="2385141" y="4044223"/>
              <a:ext cx="1287590" cy="771524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243383" y="3392487"/>
              <a:ext cx="1428760" cy="107157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sp>
          <p:nvSpPr>
            <p:cNvPr id="8" name="Параллелограмм 7"/>
            <p:cNvSpPr/>
            <p:nvPr/>
          </p:nvSpPr>
          <p:spPr>
            <a:xfrm rot="20756796">
              <a:off x="2461136" y="3602396"/>
              <a:ext cx="1940572" cy="1042244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sp>
          <p:nvSpPr>
            <p:cNvPr id="9" name="Параллелограмм 8"/>
            <p:cNvSpPr/>
            <p:nvPr/>
          </p:nvSpPr>
          <p:spPr>
            <a:xfrm rot="20756796">
              <a:off x="4706014" y="3831578"/>
              <a:ext cx="1940572" cy="1042244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sp>
          <p:nvSpPr>
            <p:cNvPr id="10" name="Параллелограмм 9"/>
            <p:cNvSpPr/>
            <p:nvPr/>
          </p:nvSpPr>
          <p:spPr>
            <a:xfrm rot="5400000">
              <a:off x="5443494" y="3616382"/>
              <a:ext cx="1287590" cy="839799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</p:grpSp>
      <p:sp>
        <p:nvSpPr>
          <p:cNvPr id="47" name="Прямоугольник 46"/>
          <p:cNvSpPr/>
          <p:nvPr/>
        </p:nvSpPr>
        <p:spPr>
          <a:xfrm>
            <a:off x="6361137" y="1530324"/>
            <a:ext cx="240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48" name="Группа 47"/>
          <p:cNvGrpSpPr/>
          <p:nvPr/>
        </p:nvGrpSpPr>
        <p:grpSpPr>
          <a:xfrm>
            <a:off x="4535487" y="1749402"/>
            <a:ext cx="146052" cy="111128"/>
            <a:chOff x="4535487" y="5035571"/>
            <a:chExt cx="146052" cy="111128"/>
          </a:xfrm>
        </p:grpSpPr>
        <p:cxnSp>
          <p:nvCxnSpPr>
            <p:cNvPr id="49" name="Прямая соединительная линия 48"/>
            <p:cNvCxnSpPr/>
            <p:nvPr/>
          </p:nvCxnSpPr>
          <p:spPr>
            <a:xfrm rot="5400000">
              <a:off x="4517231" y="5053828"/>
              <a:ext cx="109539" cy="7302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>
              <a:off x="4535487" y="5145111"/>
              <a:ext cx="146052" cy="158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3" name="Прямоугольник 52"/>
          <p:cNvSpPr/>
          <p:nvPr/>
        </p:nvSpPr>
        <p:spPr>
          <a:xfrm>
            <a:off x="6872319" y="1530324"/>
            <a:ext cx="240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600298" y="4451364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279896" y="3282948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В1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440097" y="2333610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Е1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1212804" y="3429000"/>
            <a:ext cx="1787491" cy="1151513"/>
            <a:chOff x="1029865" y="3044260"/>
            <a:chExt cx="1787491" cy="1151513"/>
          </a:xfrm>
          <a:noFill/>
        </p:grpSpPr>
        <p:sp>
          <p:nvSpPr>
            <p:cNvPr id="12" name="Равнобедренный треугольник 11"/>
            <p:cNvSpPr/>
            <p:nvPr/>
          </p:nvSpPr>
          <p:spPr>
            <a:xfrm rot="19364883">
              <a:off x="1029865" y="3044260"/>
              <a:ext cx="1787491" cy="842505"/>
            </a:xfrm>
            <a:prstGeom prst="triangle">
              <a:avLst>
                <a:gd name="adj" fmla="val 94868"/>
              </a:avLst>
            </a:prstGeom>
            <a:grpFill/>
            <a:ln w="2857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Дуга 12"/>
            <p:cNvSpPr/>
            <p:nvPr/>
          </p:nvSpPr>
          <p:spPr>
            <a:xfrm>
              <a:off x="1541421" y="3794130"/>
              <a:ext cx="401643" cy="401643"/>
            </a:xfrm>
            <a:prstGeom prst="arc">
              <a:avLst/>
            </a:prstGeom>
            <a:grpFill/>
            <a:ln w="28575">
              <a:solidFill>
                <a:srgbClr val="0070C0"/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82544" y="1128681"/>
            <a:ext cx="8229600" cy="10668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   АВВ –прямоугольный:             АВ  = </a:t>
            </a:r>
            <a:r>
              <a:rPr lang="ru-RU" sz="3600" dirty="0" smtClean="0"/>
              <a:t>√</a:t>
            </a:r>
            <a:r>
              <a:rPr lang="ru-RU" sz="2000" dirty="0" smtClean="0"/>
              <a:t>1   + 1  = </a:t>
            </a:r>
            <a:r>
              <a:rPr lang="ru-RU" sz="3600" dirty="0" smtClean="0"/>
              <a:t>√</a:t>
            </a:r>
            <a:r>
              <a:rPr lang="ru-RU" sz="2000" dirty="0" smtClean="0"/>
              <a:t>2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9518" y="2333610"/>
            <a:ext cx="8229600" cy="4325112"/>
          </a:xfrm>
        </p:spPr>
        <p:txBody>
          <a:bodyPr/>
          <a:lstStyle/>
          <a:p>
            <a:endParaRPr lang="en-US" dirty="0" smtClean="0"/>
          </a:p>
          <a:p>
            <a:endParaRPr lang="ru-RU" dirty="0"/>
          </a:p>
        </p:txBody>
      </p:sp>
      <p:grpSp>
        <p:nvGrpSpPr>
          <p:cNvPr id="31" name="Группа 30"/>
          <p:cNvGrpSpPr/>
          <p:nvPr/>
        </p:nvGrpSpPr>
        <p:grpSpPr>
          <a:xfrm>
            <a:off x="701622" y="3027357"/>
            <a:ext cx="4148937" cy="1716111"/>
            <a:chOff x="2461136" y="3392487"/>
            <a:chExt cx="4185450" cy="1681293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3428992" y="4000504"/>
              <a:ext cx="1428760" cy="107157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33" name="Параллелограмм 32"/>
            <p:cNvSpPr/>
            <p:nvPr/>
          </p:nvSpPr>
          <p:spPr>
            <a:xfrm rot="5400000">
              <a:off x="2385141" y="4044223"/>
              <a:ext cx="1287590" cy="771524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4243383" y="3392487"/>
              <a:ext cx="1428760" cy="107157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35" name="Параллелограмм 34"/>
            <p:cNvSpPr/>
            <p:nvPr/>
          </p:nvSpPr>
          <p:spPr>
            <a:xfrm rot="20756796">
              <a:off x="2461136" y="3602396"/>
              <a:ext cx="1940572" cy="1042244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36" name="Параллелограмм 35"/>
            <p:cNvSpPr/>
            <p:nvPr/>
          </p:nvSpPr>
          <p:spPr>
            <a:xfrm rot="20756796">
              <a:off x="4706014" y="3831578"/>
              <a:ext cx="1940572" cy="1042244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37" name="Параллелограмм 36"/>
            <p:cNvSpPr/>
            <p:nvPr/>
          </p:nvSpPr>
          <p:spPr>
            <a:xfrm rot="5400000">
              <a:off x="5443494" y="3616382"/>
              <a:ext cx="1287590" cy="839799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</p:grpSp>
      <p:sp>
        <p:nvSpPr>
          <p:cNvPr id="15" name="Прямоугольный треугольник 14"/>
          <p:cNvSpPr/>
          <p:nvPr/>
        </p:nvSpPr>
        <p:spPr>
          <a:xfrm rot="16200000">
            <a:off x="1833265" y="3502288"/>
            <a:ext cx="1058876" cy="1423482"/>
          </a:xfrm>
          <a:prstGeom prst="rtTriangle">
            <a:avLst/>
          </a:prstGeom>
          <a:solidFill>
            <a:srgbClr val="92D05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flipH="1" flipV="1">
            <a:off x="2855888" y="4560902"/>
            <a:ext cx="219077" cy="18256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884187" y="1639863"/>
            <a:ext cx="109539" cy="14605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431882" y="1566837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827591" y="1566837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557851" y="147741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105546" y="147741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V="1">
            <a:off x="5411799" y="1493811"/>
            <a:ext cx="850200" cy="1639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762780" y="1530324"/>
            <a:ext cx="146052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431882" y="474346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001941" y="3319461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В1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3001941" y="4743468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2271681" y="2662227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Е1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Равнобедренный треугольник 18"/>
          <p:cNvSpPr/>
          <p:nvPr/>
        </p:nvSpPr>
        <p:spPr>
          <a:xfrm rot="9976931">
            <a:off x="901882" y="4328791"/>
            <a:ext cx="1686555" cy="385166"/>
          </a:xfrm>
          <a:prstGeom prst="triangle">
            <a:avLst>
              <a:gd name="adj" fmla="val 57681"/>
            </a:avLst>
          </a:prstGeom>
          <a:solidFill>
            <a:srgbClr val="92D050"/>
          </a:solidFill>
          <a:ln w="28575"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90610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2200" dirty="0" smtClean="0"/>
              <a:t>     </a:t>
            </a:r>
            <a:r>
              <a:rPr lang="en-US" sz="2200" dirty="0" smtClean="0"/>
              <a:t> AFE</a:t>
            </a:r>
            <a:r>
              <a:rPr lang="ru-RU" sz="2200" dirty="0" smtClean="0"/>
              <a:t> - равнобедренный: АЕ= 2· </a:t>
            </a:r>
            <a:r>
              <a:rPr lang="en-US" sz="2200" dirty="0" smtClean="0"/>
              <a:t>sin 60°=</a:t>
            </a:r>
            <a:r>
              <a:rPr lang="en-US" sz="2800" dirty="0" smtClean="0"/>
              <a:t>√</a:t>
            </a:r>
            <a:r>
              <a:rPr lang="ru-RU" sz="2400" dirty="0" smtClean="0"/>
              <a:t>3</a:t>
            </a:r>
            <a:r>
              <a:rPr lang="ru-RU" sz="2000" dirty="0" smtClean="0"/>
              <a:t>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6031" y="2808279"/>
            <a:ext cx="8229600" cy="3886955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701622" y="3027357"/>
            <a:ext cx="4221964" cy="1716111"/>
            <a:chOff x="2461136" y="3392487"/>
            <a:chExt cx="4185450" cy="168129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3428992" y="4000504"/>
              <a:ext cx="1428760" cy="107157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6" name="Параллелограмм 5"/>
            <p:cNvSpPr/>
            <p:nvPr/>
          </p:nvSpPr>
          <p:spPr>
            <a:xfrm rot="5400000">
              <a:off x="2385141" y="4044223"/>
              <a:ext cx="1287590" cy="771524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243383" y="3392487"/>
              <a:ext cx="1428760" cy="107157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8" name="Параллелограмм 7"/>
            <p:cNvSpPr/>
            <p:nvPr/>
          </p:nvSpPr>
          <p:spPr>
            <a:xfrm rot="20756796">
              <a:off x="2461136" y="3602396"/>
              <a:ext cx="1940572" cy="1042244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9" name="Параллелограмм 8"/>
            <p:cNvSpPr/>
            <p:nvPr/>
          </p:nvSpPr>
          <p:spPr>
            <a:xfrm rot="20756796">
              <a:off x="4706014" y="3831578"/>
              <a:ext cx="1940572" cy="1042244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10" name="Параллелограмм 9"/>
            <p:cNvSpPr/>
            <p:nvPr/>
          </p:nvSpPr>
          <p:spPr>
            <a:xfrm rot="5400000">
              <a:off x="5443494" y="3616382"/>
              <a:ext cx="1287590" cy="839799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212804" y="3429000"/>
            <a:ext cx="1787491" cy="1151513"/>
            <a:chOff x="1029865" y="3044260"/>
            <a:chExt cx="1787491" cy="1151513"/>
          </a:xfrm>
          <a:noFill/>
        </p:grpSpPr>
        <p:sp>
          <p:nvSpPr>
            <p:cNvPr id="12" name="Равнобедренный треугольник 11"/>
            <p:cNvSpPr/>
            <p:nvPr/>
          </p:nvSpPr>
          <p:spPr>
            <a:xfrm rot="19364883">
              <a:off x="1029865" y="3044260"/>
              <a:ext cx="1787491" cy="842505"/>
            </a:xfrm>
            <a:prstGeom prst="triangle">
              <a:avLst>
                <a:gd name="adj" fmla="val 94868"/>
              </a:avLst>
            </a:prstGeom>
            <a:grpFill/>
            <a:ln w="2857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Дуга 12"/>
            <p:cNvSpPr/>
            <p:nvPr/>
          </p:nvSpPr>
          <p:spPr>
            <a:xfrm>
              <a:off x="1541421" y="3794130"/>
              <a:ext cx="401643" cy="401643"/>
            </a:xfrm>
            <a:prstGeom prst="arc">
              <a:avLst/>
            </a:prstGeom>
            <a:grpFill/>
            <a:ln w="28575">
              <a:solidFill>
                <a:srgbClr val="0070C0"/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Равнобедренный треугольник 14"/>
          <p:cNvSpPr/>
          <p:nvPr/>
        </p:nvSpPr>
        <p:spPr>
          <a:xfrm>
            <a:off x="847674" y="1676376"/>
            <a:ext cx="109539" cy="14605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555570" y="4524390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468395" y="4779981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235168" y="3794130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235168" y="2698740"/>
            <a:ext cx="511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3001941" y="3282948"/>
            <a:ext cx="547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В1</a:t>
            </a:r>
            <a:endParaRPr lang="ru-RU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6178572" y="1603350"/>
            <a:ext cx="219078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Равнобедренный треугольник 10"/>
          <p:cNvSpPr/>
          <p:nvPr/>
        </p:nvSpPr>
        <p:spPr>
          <a:xfrm rot="6995071">
            <a:off x="2400538" y="4045913"/>
            <a:ext cx="1890824" cy="457221"/>
          </a:xfrm>
          <a:prstGeom prst="triangle">
            <a:avLst>
              <a:gd name="adj" fmla="val 51287"/>
            </a:avLst>
          </a:prstGeom>
          <a:solidFill>
            <a:srgbClr val="92D05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r>
              <a:rPr lang="en-US" sz="2000" dirty="0" smtClean="0"/>
              <a:t>AEE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- </a:t>
            </a:r>
            <a:r>
              <a:rPr lang="ru-RU" sz="2000" dirty="0" smtClean="0"/>
              <a:t>прямоугольный:  АЕ</a:t>
            </a:r>
            <a:r>
              <a:rPr lang="ru-RU" sz="2000" baseline="-25000" dirty="0" smtClean="0"/>
              <a:t>1 </a:t>
            </a:r>
            <a:r>
              <a:rPr lang="ru-RU" sz="2000" dirty="0" smtClean="0"/>
              <a:t>= </a:t>
            </a:r>
            <a:r>
              <a:rPr lang="ru-RU" sz="2800" dirty="0" err="1" smtClean="0"/>
              <a:t>√</a:t>
            </a:r>
            <a:r>
              <a:rPr lang="ru-RU" sz="2000" dirty="0" smtClean="0"/>
              <a:t>(√3)</a:t>
            </a:r>
            <a:r>
              <a:rPr lang="ru-RU" sz="2000" baseline="30000" dirty="0" smtClean="0"/>
              <a:t>2 </a:t>
            </a:r>
            <a:r>
              <a:rPr lang="ru-RU" sz="2000" dirty="0" smtClean="0"/>
              <a:t> + 1</a:t>
            </a:r>
            <a:r>
              <a:rPr lang="ru-RU" sz="2000" baseline="30000" dirty="0" smtClean="0"/>
              <a:t>2 </a:t>
            </a:r>
            <a:r>
              <a:rPr lang="ru-RU" sz="2000" dirty="0" smtClean="0"/>
              <a:t> = 2</a:t>
            </a:r>
            <a:endParaRPr lang="ru-RU" sz="2000" baseline="30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760499" y="3319461"/>
            <a:ext cx="4221964" cy="1716111"/>
            <a:chOff x="2461136" y="3392487"/>
            <a:chExt cx="4185450" cy="168129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3428992" y="4000504"/>
              <a:ext cx="1428760" cy="107157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6" name="Параллелограмм 5"/>
            <p:cNvSpPr/>
            <p:nvPr/>
          </p:nvSpPr>
          <p:spPr>
            <a:xfrm rot="5400000">
              <a:off x="2385141" y="4044223"/>
              <a:ext cx="1287590" cy="771524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243383" y="3392487"/>
              <a:ext cx="1428760" cy="107157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8" name="Параллелограмм 7"/>
            <p:cNvSpPr/>
            <p:nvPr/>
          </p:nvSpPr>
          <p:spPr>
            <a:xfrm rot="20756796">
              <a:off x="2461136" y="3602396"/>
              <a:ext cx="1940572" cy="1042244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9" name="Параллелограмм 8"/>
            <p:cNvSpPr/>
            <p:nvPr/>
          </p:nvSpPr>
          <p:spPr>
            <a:xfrm rot="20756796">
              <a:off x="4706014" y="3831578"/>
              <a:ext cx="1940572" cy="1042244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10" name="Параллелограмм 9"/>
            <p:cNvSpPr/>
            <p:nvPr/>
          </p:nvSpPr>
          <p:spPr>
            <a:xfrm rot="5400000">
              <a:off x="5443494" y="3616382"/>
              <a:ext cx="1287590" cy="839799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476610" y="2954331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E1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454246" y="503557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513123" y="4086234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ru-RU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352922" y="1603350"/>
            <a:ext cx="1204929" cy="158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Равнобедренный треугольник 19"/>
          <p:cNvSpPr/>
          <p:nvPr/>
        </p:nvSpPr>
        <p:spPr>
          <a:xfrm>
            <a:off x="665109" y="1712889"/>
            <a:ext cx="109539" cy="14605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 10"/>
          <p:cNvSpPr/>
          <p:nvPr/>
        </p:nvSpPr>
        <p:spPr>
          <a:xfrm rot="21420498">
            <a:off x="2120831" y="3539238"/>
            <a:ext cx="3943404" cy="656338"/>
          </a:xfrm>
          <a:prstGeom prst="ellipse">
            <a:avLst/>
          </a:prstGeom>
          <a:solidFill>
            <a:srgbClr val="FFFF0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 В</a:t>
            </a:r>
            <a:r>
              <a:rPr lang="ru-RU" sz="2000" baseline="-25000" dirty="0" smtClean="0"/>
              <a:t>1</a:t>
            </a:r>
            <a:r>
              <a:rPr lang="ru-RU" sz="2000" dirty="0" smtClean="0"/>
              <a:t>Е</a:t>
            </a:r>
            <a:r>
              <a:rPr lang="ru-RU" sz="2000" baseline="-25000" dirty="0" smtClean="0"/>
              <a:t>1</a:t>
            </a:r>
            <a:r>
              <a:rPr lang="ru-RU" sz="2000" dirty="0" smtClean="0"/>
              <a:t>= В</a:t>
            </a:r>
            <a:r>
              <a:rPr lang="ru-RU" sz="2000" baseline="-25000" dirty="0" smtClean="0"/>
              <a:t>1</a:t>
            </a:r>
            <a:r>
              <a:rPr lang="ru-RU" sz="2000" dirty="0" smtClean="0"/>
              <a:t>О</a:t>
            </a:r>
            <a:r>
              <a:rPr lang="ru-RU" sz="2000" baseline="-25000" dirty="0" smtClean="0"/>
              <a:t>1</a:t>
            </a:r>
            <a:r>
              <a:rPr lang="ru-RU" sz="2000" dirty="0" smtClean="0"/>
              <a:t> + О</a:t>
            </a:r>
            <a:r>
              <a:rPr lang="ru-RU" sz="2000" baseline="-25000" dirty="0" smtClean="0"/>
              <a:t>1</a:t>
            </a:r>
            <a:r>
              <a:rPr lang="ru-RU" sz="2000" dirty="0" smtClean="0"/>
              <a:t>Е</a:t>
            </a:r>
            <a:r>
              <a:rPr lang="ru-RU" sz="2000" baseline="-25000" dirty="0" smtClean="0"/>
              <a:t>1</a:t>
            </a:r>
            <a:r>
              <a:rPr lang="ru-RU" sz="2000" dirty="0" smtClean="0"/>
              <a:t> = 2,   О- центр описанной окружности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около правильного шестиугольника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</a:t>
            </a:r>
            <a:r>
              <a:rPr lang="en-US" sz="2000" dirty="0" smtClean="0"/>
              <a:t>A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B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C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D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E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F</a:t>
            </a:r>
            <a:r>
              <a:rPr lang="en-US" sz="2000" baseline="-25000" dirty="0" smtClean="0"/>
              <a:t>1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                            В</a:t>
            </a:r>
            <a:r>
              <a:rPr lang="ru-RU" sz="2000" baseline="-25000" dirty="0" smtClean="0"/>
              <a:t>1</a:t>
            </a:r>
            <a:r>
              <a:rPr lang="ru-RU" sz="2000" dirty="0" smtClean="0"/>
              <a:t>Е</a:t>
            </a:r>
            <a:r>
              <a:rPr lang="ru-RU" sz="2000" baseline="-25000" dirty="0" smtClean="0"/>
              <a:t>1</a:t>
            </a:r>
            <a:r>
              <a:rPr lang="ru-RU" sz="2000" dirty="0" smtClean="0"/>
              <a:t> = АЕ</a:t>
            </a:r>
            <a:r>
              <a:rPr lang="ru-RU" sz="2000" baseline="-25000" dirty="0" smtClean="0"/>
              <a:t>1</a:t>
            </a:r>
            <a:r>
              <a:rPr lang="ru-RU" sz="2000" dirty="0" smtClean="0"/>
              <a:t> = 2.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979577" y="3575052"/>
            <a:ext cx="4221964" cy="1716111"/>
            <a:chOff x="2461136" y="3392487"/>
            <a:chExt cx="4185450" cy="168129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3428992" y="4000504"/>
              <a:ext cx="1428760" cy="107157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6" name="Параллелограмм 5"/>
            <p:cNvSpPr/>
            <p:nvPr/>
          </p:nvSpPr>
          <p:spPr>
            <a:xfrm rot="5400000">
              <a:off x="2385141" y="4044223"/>
              <a:ext cx="1287590" cy="771524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243383" y="3392487"/>
              <a:ext cx="1428760" cy="107157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8" name="Параллелограмм 7"/>
            <p:cNvSpPr/>
            <p:nvPr/>
          </p:nvSpPr>
          <p:spPr>
            <a:xfrm rot="20756796">
              <a:off x="2461136" y="3602396"/>
              <a:ext cx="1940572" cy="1042244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/>
            </a:p>
          </p:txBody>
        </p:sp>
        <p:sp>
          <p:nvSpPr>
            <p:cNvPr id="9" name="Параллелограмм 8"/>
            <p:cNvSpPr/>
            <p:nvPr/>
          </p:nvSpPr>
          <p:spPr>
            <a:xfrm rot="20756796">
              <a:off x="4706014" y="3831578"/>
              <a:ext cx="1940572" cy="1042244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10" name="Параллелограмм 9"/>
            <p:cNvSpPr/>
            <p:nvPr/>
          </p:nvSpPr>
          <p:spPr>
            <a:xfrm rot="5400000">
              <a:off x="5443494" y="3616382"/>
              <a:ext cx="1287590" cy="839799"/>
            </a:xfrm>
            <a:prstGeom prst="parallelogram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</p:grp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3750457" y="3556795"/>
            <a:ext cx="657234" cy="62072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650960" y="3684591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F1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513123" y="320992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E1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937130" y="320992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D1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316409" y="4195773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B1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922981" y="3575052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C1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454246" y="4195773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A1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622662" y="3757617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O</a:t>
            </a:r>
            <a:endParaRPr lang="ru-RU" dirty="0"/>
          </a:p>
        </p:txBody>
      </p:sp>
      <p:cxnSp>
        <p:nvCxnSpPr>
          <p:cNvPr id="29" name="Прямая соединительная линия 28"/>
          <p:cNvCxnSpPr>
            <a:stCxn id="16" idx="2"/>
          </p:cNvCxnSpPr>
          <p:nvPr/>
        </p:nvCxnSpPr>
        <p:spPr>
          <a:xfrm rot="5400000">
            <a:off x="2520058" y="4024624"/>
            <a:ext cx="1711909" cy="82116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490759" y="5291163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A</a:t>
            </a:r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4024305" y="3830643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926</TotalTime>
  <Words>244</Words>
  <Application>Microsoft Office PowerPoint</Application>
  <PresentationFormat>Экран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Нахождение угла между скрещивающимися прямыми.  </vt:lpstr>
      <vt:lpstr>  </vt:lpstr>
      <vt:lpstr>                                                 Аргументы. 1).  Определение скрещивающихся прямых. 2).  Определение угла между скрещивающимися прямыми. 3).  Признак скрещивающихся прямых. 4).  Теорема Пифагора. 5).  Свойство высоты равнобедренного треугольника, проведенной       к основанию. 6).  Определение правильной призмы. 7).  Определение синуса острого угла прямоугольного треугольника. 8).  Определение косинуса острого угла прямоугольного треугольника. 9).  Определение правильного многоугольника. 10). Теорема о сумме углов выпуклого многоугольника. 11). Свойство окружности, описанной около правильного         шестиугольника.  </vt:lpstr>
      <vt:lpstr>    Задача. Все ребра правильной призмы               ABCDEF1B1C1D1E1F1 равны по 1.               Найти косинус угла между прямыми               AB1 и  BD1.                 </vt:lpstr>
      <vt:lpstr>                    Найдем косинус     B1AE1.</vt:lpstr>
      <vt:lpstr>       АВВ –прямоугольный:             АВ  = √1   + 1  = √2</vt:lpstr>
      <vt:lpstr>      AFE - равнобедренный: АЕ= 2· sin 60°=√3 </vt:lpstr>
      <vt:lpstr>  AEE1- прямоугольный:  АЕ1 = √(√3)2  + 12  = 2</vt:lpstr>
      <vt:lpstr> В1Е1= В1О1 + О1Е1 = 2,   О- центр описанной окружности                                             около правильного шестиугольника                                             A1B1C1D1E1F1.                                                                              В1Е1 = АЕ1 = 2.</vt:lpstr>
      <vt:lpstr>                                   cos   В1АЕ1 =         =                                    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</dc:creator>
  <cp:lastModifiedBy>User</cp:lastModifiedBy>
  <cp:revision>142</cp:revision>
  <dcterms:created xsi:type="dcterms:W3CDTF">2011-10-15T07:32:10Z</dcterms:created>
  <dcterms:modified xsi:type="dcterms:W3CDTF">2011-11-09T11:32:21Z</dcterms:modified>
</cp:coreProperties>
</file>