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6" r:id="rId9"/>
    <p:sldId id="262" r:id="rId10"/>
    <p:sldId id="265" r:id="rId11"/>
    <p:sldId id="264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02D998-305F-4F2E-800D-BED84DF8A0E6}" type="datetimeFigureOut">
              <a:rPr lang="ru-RU" smtClean="0"/>
              <a:t>08.02.2010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034F07-DC13-456A-8BC9-BB4669A0092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 descr="Canvas"/>
          <p:cNvSpPr>
            <a:spLocks noChangeArrowheads="1"/>
          </p:cNvSpPr>
          <p:nvPr/>
        </p:nvSpPr>
        <p:spPr bwMode="white">
          <a:xfrm>
            <a:off x="528638" y="201613"/>
            <a:ext cx="8397875" cy="646747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kumimoji="1" lang="ru-RU"/>
          </a:p>
        </p:txBody>
      </p:sp>
      <p:pic>
        <p:nvPicPr>
          <p:cNvPr id="3075" name="Picture 3" descr="minispi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ltGray">
          <a:xfrm>
            <a:off x="0" y="50800"/>
            <a:ext cx="1181100" cy="4286250"/>
          </a:xfrm>
          <a:prstGeom prst="rect">
            <a:avLst/>
          </a:prstGeom>
          <a:noFill/>
        </p:spPr>
      </p:pic>
      <p:sp>
        <p:nvSpPr>
          <p:cNvPr id="3076" name="Rectangle 4" descr="Canvas"/>
          <p:cNvSpPr>
            <a:spLocks noChangeArrowheads="1"/>
          </p:cNvSpPr>
          <p:nvPr/>
        </p:nvSpPr>
        <p:spPr bwMode="white">
          <a:xfrm>
            <a:off x="596900" y="4130675"/>
            <a:ext cx="1041400" cy="45720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kumimoji="1" lang="ru-RU"/>
          </a:p>
        </p:txBody>
      </p:sp>
      <p:pic>
        <p:nvPicPr>
          <p:cNvPr id="3077" name="Picture 5" descr="minispir"/>
          <p:cNvPicPr>
            <a:picLocks noChangeAspect="1" noChangeArrowheads="1"/>
          </p:cNvPicPr>
          <p:nvPr/>
        </p:nvPicPr>
        <p:blipFill>
          <a:blip r:embed="rId3"/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</p:spPr>
      </p:pic>
      <p:sp>
        <p:nvSpPr>
          <p:cNvPr id="3078" name="Rectangle 6"/>
          <p:cNvSpPr>
            <a:spLocks noGrp="1" noChangeArrowheads="1"/>
          </p:cNvSpPr>
          <p:nvPr>
            <p:ph type="ctrTitle"/>
          </p:nvPr>
        </p:nvSpPr>
        <p:spPr>
          <a:xfrm>
            <a:off x="914400" y="2057400"/>
            <a:ext cx="7721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625600" y="3886200"/>
            <a:ext cx="6400800" cy="177165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dt" sz="quarter" idx="2"/>
          </p:nvPr>
        </p:nvSpPr>
        <p:spPr>
          <a:xfrm>
            <a:off x="1084263" y="60960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473B83B-3FFA-4A6E-B6FD-84675D2767DB}" type="datetimeFigureOut">
              <a:rPr lang="ru-RU" smtClean="0"/>
              <a:t>08.02.2010</a:t>
            </a:fld>
            <a:endParaRPr lang="ru-RU"/>
          </a:p>
        </p:txBody>
      </p:sp>
      <p:sp>
        <p:nvSpPr>
          <p:cNvPr id="3084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3522663" y="60960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85" name="Rectangle 1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951663" y="60960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D29741E-FDEA-4254-B508-7BA43D87C8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73B83B-3FFA-4A6E-B6FD-84675D2767DB}" type="datetimeFigureOut">
              <a:rPr lang="ru-RU" smtClean="0"/>
              <a:t>08.02.2010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29741E-FDEA-4254-B508-7BA43D87C8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381000"/>
            <a:ext cx="55626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73B83B-3FFA-4A6E-B6FD-84675D2767DB}" type="datetimeFigureOut">
              <a:rPr lang="ru-RU" smtClean="0"/>
              <a:t>08.02.2010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29741E-FDEA-4254-B508-7BA43D87C8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73B83B-3FFA-4A6E-B6FD-84675D2767DB}" type="datetimeFigureOut">
              <a:rPr lang="ru-RU" smtClean="0"/>
              <a:t>08.02.2010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29741E-FDEA-4254-B508-7BA43D87C8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73B83B-3FFA-4A6E-B6FD-84675D2767DB}" type="datetimeFigureOut">
              <a:rPr lang="ru-RU" smtClean="0"/>
              <a:t>08.02.2010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29741E-FDEA-4254-B508-7BA43D87C8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0" y="17526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73B83B-3FFA-4A6E-B6FD-84675D2767DB}" type="datetimeFigureOut">
              <a:rPr lang="ru-RU" smtClean="0"/>
              <a:t>08.02.2010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29741E-FDEA-4254-B508-7BA43D87C8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73B83B-3FFA-4A6E-B6FD-84675D2767DB}" type="datetimeFigureOut">
              <a:rPr lang="ru-RU" smtClean="0"/>
              <a:t>08.02.2010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29741E-FDEA-4254-B508-7BA43D87C8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73B83B-3FFA-4A6E-B6FD-84675D2767DB}" type="datetimeFigureOut">
              <a:rPr lang="ru-RU" smtClean="0"/>
              <a:t>08.02.2010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29741E-FDEA-4254-B508-7BA43D87C8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73B83B-3FFA-4A6E-B6FD-84675D2767DB}" type="datetimeFigureOut">
              <a:rPr lang="ru-RU" smtClean="0"/>
              <a:t>08.02.2010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29741E-FDEA-4254-B508-7BA43D87C8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73B83B-3FFA-4A6E-B6FD-84675D2767DB}" type="datetimeFigureOut">
              <a:rPr lang="ru-RU" smtClean="0"/>
              <a:t>08.02.2010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29741E-FDEA-4254-B508-7BA43D87C8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73B83B-3FFA-4A6E-B6FD-84675D2767DB}" type="datetimeFigureOut">
              <a:rPr lang="ru-RU" smtClean="0"/>
              <a:t>08.02.2010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29741E-FDEA-4254-B508-7BA43D87C8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solidFill>
          <a:srgbClr val="906D58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5" name="Rectangle 37"/>
          <p:cNvSpPr>
            <a:spLocks noChangeArrowheads="1"/>
          </p:cNvSpPr>
          <p:nvPr/>
        </p:nvSpPr>
        <p:spPr bwMode="ltGray">
          <a:xfrm>
            <a:off x="609600" y="228600"/>
            <a:ext cx="8239125" cy="6391275"/>
          </a:xfrm>
          <a:prstGeom prst="rect">
            <a:avLst/>
          </a:prstGeom>
          <a:solidFill>
            <a:srgbClr val="EDE7E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kumimoji="1" lang="ru-RU"/>
          </a:p>
        </p:txBody>
      </p:sp>
      <p:sp>
        <p:nvSpPr>
          <p:cNvPr id="2087" name="Line 39"/>
          <p:cNvSpPr>
            <a:spLocks noChangeShapeType="1"/>
          </p:cNvSpPr>
          <p:nvPr/>
        </p:nvSpPr>
        <p:spPr bwMode="ltGray">
          <a:xfrm>
            <a:off x="1016000" y="1600200"/>
            <a:ext cx="7670800" cy="0"/>
          </a:xfrm>
          <a:prstGeom prst="line">
            <a:avLst/>
          </a:prstGeom>
          <a:noFill/>
          <a:ln w="317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090" name="Picture 42" descr="minispir"/>
          <p:cNvPicPr>
            <a:picLocks noChangeAspect="1" noChangeArrowheads="1"/>
          </p:cNvPicPr>
          <p:nvPr/>
        </p:nvPicPr>
        <p:blipFill>
          <a:blip r:embed="rId13"/>
          <a:srcRect b="5333"/>
          <a:stretch>
            <a:fillRect/>
          </a:stretch>
        </p:blipFill>
        <p:spPr bwMode="ltGray">
          <a:xfrm>
            <a:off x="0" y="50800"/>
            <a:ext cx="1181100" cy="4057650"/>
          </a:xfrm>
          <a:prstGeom prst="rect">
            <a:avLst/>
          </a:prstGeom>
          <a:noFill/>
        </p:spPr>
      </p:pic>
      <p:pic>
        <p:nvPicPr>
          <p:cNvPr id="2091" name="Picture 43" descr="minispir"/>
          <p:cNvPicPr>
            <a:picLocks noChangeAspect="1" noChangeArrowheads="1"/>
          </p:cNvPicPr>
          <p:nvPr/>
        </p:nvPicPr>
        <p:blipFill>
          <a:blip r:embed="rId13"/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</p:spPr>
      </p:pic>
      <p:sp>
        <p:nvSpPr>
          <p:cNvPr id="2093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81000"/>
            <a:ext cx="7620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94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752600"/>
            <a:ext cx="7620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95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14413" y="61071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fld id="{9473B83B-3FFA-4A6E-B6FD-84675D2767DB}" type="datetimeFigureOut">
              <a:rPr lang="ru-RU" smtClean="0"/>
              <a:t>08.02.2010</a:t>
            </a:fld>
            <a:endParaRPr lang="ru-RU"/>
          </a:p>
        </p:txBody>
      </p:sp>
      <p:sp>
        <p:nvSpPr>
          <p:cNvPr id="2096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52813" y="610711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2097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81813" y="61071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D29741E-FDEA-4254-B508-7BA43D87C86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dissolv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9.gif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12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wmf"/><Relationship Id="rId10" Type="http://schemas.openxmlformats.org/officeDocument/2006/relationships/image" Target="../media/image16.gif"/><Relationship Id="rId4" Type="http://schemas.openxmlformats.org/officeDocument/2006/relationships/image" Target="../media/image10.png"/><Relationship Id="rId9" Type="http://schemas.openxmlformats.org/officeDocument/2006/relationships/image" Target="../media/image15.jpeg"/><Relationship Id="rId1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5072074"/>
            <a:ext cx="7721600" cy="1143000"/>
          </a:xfrm>
        </p:spPr>
        <p:txBody>
          <a:bodyPr/>
          <a:lstStyle/>
          <a:p>
            <a:r>
              <a:rPr lang="ru-RU" sz="2400" dirty="0" smtClean="0"/>
              <a:t>Урок развития речи </a:t>
            </a:r>
            <a:br>
              <a:rPr lang="ru-RU" sz="2400" dirty="0" smtClean="0"/>
            </a:br>
            <a:r>
              <a:rPr lang="ru-RU" sz="2400" dirty="0" smtClean="0"/>
              <a:t>6 класс</a:t>
            </a:r>
            <a:br>
              <a:rPr lang="ru-RU" sz="2400" dirty="0" smtClean="0"/>
            </a:br>
            <a:r>
              <a:rPr lang="ru-RU" sz="1600" dirty="0" smtClean="0"/>
              <a:t>МОУ </a:t>
            </a:r>
            <a:r>
              <a:rPr lang="ru-RU" sz="1600" dirty="0" err="1" smtClean="0"/>
              <a:t>Лучинниковская</a:t>
            </a:r>
            <a:r>
              <a:rPr lang="ru-RU" sz="1600" dirty="0" smtClean="0"/>
              <a:t> </a:t>
            </a:r>
            <a:r>
              <a:rPr lang="ru-RU" sz="1600" dirty="0" err="1" smtClean="0"/>
              <a:t>оош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Смирнова Ольга Алексеевна.</a:t>
            </a:r>
            <a:endParaRPr lang="ru-RU" sz="1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2786058"/>
            <a:ext cx="6400800" cy="1771650"/>
          </a:xfrm>
        </p:spPr>
        <p:txBody>
          <a:bodyPr/>
          <a:lstStyle/>
          <a:p>
            <a:r>
              <a:rPr lang="ru-RU" sz="4800" b="1" dirty="0" smtClean="0"/>
              <a:t>Сочинение </a:t>
            </a:r>
            <a:br>
              <a:rPr lang="ru-RU" sz="4800" b="1" dirty="0" smtClean="0"/>
            </a:br>
            <a:r>
              <a:rPr lang="ru-RU" sz="4800" b="1" dirty="0" smtClean="0"/>
              <a:t>«Описание игрушки»</a:t>
            </a:r>
            <a:endParaRPr lang="ru-RU" sz="4800" b="1" dirty="0"/>
          </a:p>
        </p:txBody>
      </p:sp>
      <p:pic>
        <p:nvPicPr>
          <p:cNvPr id="4" name="Picture 28" descr="AG00325_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571480"/>
            <a:ext cx="2627313" cy="196056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Чтобы описать игрушку, рассмотри ее и ответь: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66800" y="1752600"/>
            <a:ext cx="5362588" cy="41148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Из какого материала сделана игрушка? </a:t>
            </a:r>
            <a:br>
              <a:rPr lang="ru-RU" dirty="0" smtClean="0"/>
            </a:br>
            <a:r>
              <a:rPr lang="ru-RU" dirty="0" smtClean="0"/>
              <a:t>Ее размер.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Как она раскрашена?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Опиши одежду, прическу(если есть), выражение лица</a:t>
            </a:r>
            <a:r>
              <a:rPr lang="ru-RU" smtClean="0"/>
              <a:t>( мордочки).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Как и когда в нее играют?</a:t>
            </a:r>
            <a:endParaRPr lang="ru-RU" dirty="0"/>
          </a:p>
        </p:txBody>
      </p:sp>
      <p:pic>
        <p:nvPicPr>
          <p:cNvPr id="4" name="Рисунок 3" descr="буратино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5074" y="2214554"/>
            <a:ext cx="2261616" cy="3011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Напиши сочинение «Игрушка»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066800" y="1571612"/>
            <a:ext cx="3733800" cy="4295788"/>
          </a:xfrm>
        </p:spPr>
        <p:txBody>
          <a:bodyPr/>
          <a:lstStyle/>
          <a:p>
            <a:pPr algn="ctr">
              <a:buNone/>
            </a:pPr>
            <a:r>
              <a:rPr lang="ru-RU" u="sng" dirty="0" smtClean="0">
                <a:solidFill>
                  <a:srgbClr val="002060"/>
                </a:solidFill>
              </a:rPr>
              <a:t>Примерный план.</a:t>
            </a:r>
          </a:p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1.Наш кооператив «Игрушка».</a:t>
            </a:r>
          </a:p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2.Получили заказ на…</a:t>
            </a:r>
          </a:p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3.Как и из чего изготавливали игрушку.</a:t>
            </a:r>
          </a:p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4.Подарок детскому саду.</a:t>
            </a:r>
          </a:p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5.Дети играли и радовались.</a:t>
            </a:r>
          </a:p>
          <a:p>
            <a:pPr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5072066" y="1752600"/>
            <a:ext cx="3614734" cy="4114800"/>
          </a:xfrm>
        </p:spPr>
        <p:txBody>
          <a:bodyPr/>
          <a:lstStyle/>
          <a:p>
            <a:pPr algn="ctr">
              <a:buNone/>
            </a:pPr>
            <a:r>
              <a:rPr lang="ru-RU" u="sng" dirty="0" smtClean="0"/>
              <a:t>Примерный план.</a:t>
            </a:r>
          </a:p>
          <a:p>
            <a:pPr>
              <a:buNone/>
            </a:pPr>
            <a:r>
              <a:rPr lang="ru-RU" sz="2400" dirty="0" smtClean="0">
                <a:solidFill>
                  <a:srgbClr val="C00000"/>
                </a:solidFill>
              </a:rPr>
              <a:t>1.Появление …(назвать игрушку)у меня.</a:t>
            </a:r>
          </a:p>
          <a:p>
            <a:pPr>
              <a:buNone/>
            </a:pPr>
            <a:r>
              <a:rPr lang="ru-RU" sz="2400" dirty="0" smtClean="0">
                <a:solidFill>
                  <a:srgbClr val="C00000"/>
                </a:solidFill>
              </a:rPr>
              <a:t>2.Описание игрушки(размер, материал, цвета в одежде , внешность)</a:t>
            </a:r>
          </a:p>
          <a:p>
            <a:pPr>
              <a:buNone/>
            </a:pPr>
            <a:r>
              <a:rPr lang="ru-RU" sz="2400" dirty="0" smtClean="0">
                <a:solidFill>
                  <a:srgbClr val="C00000"/>
                </a:solidFill>
              </a:rPr>
              <a:t>3.Как  с нею играют.</a:t>
            </a:r>
          </a:p>
          <a:p>
            <a:pPr>
              <a:buNone/>
            </a:pPr>
            <a:r>
              <a:rPr lang="ru-RU" sz="2400" dirty="0" smtClean="0">
                <a:solidFill>
                  <a:srgbClr val="C00000"/>
                </a:solidFill>
              </a:rPr>
              <a:t>4.Игрушки –радость детства.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6" name="Picture 6" descr="070[1]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5929330"/>
            <a:ext cx="3286125" cy="533400"/>
          </a:xfrm>
          <a:prstGeom prst="rect">
            <a:avLst/>
          </a:prstGeom>
          <a:noFill/>
        </p:spPr>
      </p:pic>
      <p:pic>
        <p:nvPicPr>
          <p:cNvPr id="7" name="Picture 8" descr="1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2486026" y="4014776"/>
            <a:ext cx="4829175" cy="228600"/>
          </a:xfrm>
          <a:prstGeom prst="rect">
            <a:avLst/>
          </a:prstGeom>
          <a:noFill/>
        </p:spPr>
      </p:pic>
      <p:pic>
        <p:nvPicPr>
          <p:cNvPr id="8" name="Picture 6" descr="070[1]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5929330"/>
            <a:ext cx="3286125" cy="5334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rot="21076656">
            <a:off x="1392893" y="1785927"/>
            <a:ext cx="689388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Желаю </a:t>
            </a:r>
            <a:b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удачи в творчестве!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6" name="Picture 38" descr="Animals_114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4286256"/>
            <a:ext cx="1585913" cy="162877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Подготовить учащихся к домашнему сочинению - описание игрушки.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Учить видеть в обыкновенном – необыкновенное, описывать игрушки, используя различные прилагательные.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Учить использовать в речи эпитеты, сравнения.</a:t>
            </a:r>
            <a:endParaRPr lang="ru-RU" dirty="0"/>
          </a:p>
        </p:txBody>
      </p:sp>
      <p:pic>
        <p:nvPicPr>
          <p:cNvPr id="4" name="Picture 4" descr="28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072330" y="5000636"/>
            <a:ext cx="879211" cy="14065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524000" y="214290"/>
            <a:ext cx="7620000" cy="571505"/>
          </a:xfrm>
        </p:spPr>
        <p:txBody>
          <a:bodyPr/>
          <a:lstStyle/>
          <a:p>
            <a:r>
              <a:rPr lang="ru-RU" dirty="0" smtClean="0"/>
              <a:t>Отправимся на </a:t>
            </a:r>
            <a:r>
              <a:rPr lang="ru-RU" dirty="0" smtClean="0">
                <a:solidFill>
                  <a:srgbClr val="FF0000"/>
                </a:solidFill>
              </a:rPr>
              <a:t>ЯРМАРКУ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Рисунок 4" descr="кустодиев ярмарк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3584" y="785486"/>
            <a:ext cx="7804696" cy="585822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071538" y="785794"/>
            <a:ext cx="8072462" cy="5081606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ЯРМАРКА, ярмарка!</a:t>
            </a:r>
            <a:br>
              <a:rPr lang="ru-RU" sz="2400" dirty="0" smtClean="0"/>
            </a:br>
            <a:r>
              <a:rPr lang="ru-RU" sz="2400" dirty="0" smtClean="0"/>
              <a:t>Торопись, честной народ,</a:t>
            </a:r>
            <a:br>
              <a:rPr lang="ru-RU" sz="2400" dirty="0" smtClean="0"/>
            </a:br>
            <a:r>
              <a:rPr lang="ru-RU" sz="2400" dirty="0" smtClean="0"/>
              <a:t>Чудо-ярмарка идет!</a:t>
            </a:r>
          </a:p>
          <a:p>
            <a:pPr>
              <a:buNone/>
            </a:pPr>
            <a:r>
              <a:rPr lang="ru-RU" sz="2400" dirty="0" smtClean="0"/>
              <a:t>Веселая, забавная,</a:t>
            </a:r>
            <a:br>
              <a:rPr lang="ru-RU" sz="2400" dirty="0" smtClean="0"/>
            </a:br>
            <a:r>
              <a:rPr lang="ru-RU" sz="2400" dirty="0" smtClean="0"/>
              <a:t>Громкая, нарядная!</a:t>
            </a:r>
          </a:p>
          <a:p>
            <a:pPr>
              <a:buNone/>
            </a:pPr>
            <a:r>
              <a:rPr lang="ru-RU" sz="2400" dirty="0" smtClean="0"/>
              <a:t>Здесь игрушки хороши</a:t>
            </a:r>
            <a:br>
              <a:rPr lang="ru-RU" sz="2400" dirty="0" smtClean="0"/>
            </a:br>
            <a:r>
              <a:rPr lang="ru-RU" sz="2400" dirty="0" smtClean="0"/>
              <a:t>для забав и для </a:t>
            </a:r>
            <a:r>
              <a:rPr lang="ru-RU" sz="2400" dirty="0" err="1" smtClean="0"/>
              <a:t>дущи</a:t>
            </a:r>
            <a:r>
              <a:rPr lang="ru-RU" sz="2400" dirty="0" smtClean="0"/>
              <a:t>!</a:t>
            </a:r>
          </a:p>
          <a:p>
            <a:pPr>
              <a:buNone/>
            </a:pPr>
            <a:r>
              <a:rPr lang="ru-RU" sz="2400" dirty="0" smtClean="0"/>
              <a:t>Приходи, не скупись,</a:t>
            </a:r>
            <a:br>
              <a:rPr lang="ru-RU" sz="2400" dirty="0" smtClean="0"/>
            </a:br>
            <a:r>
              <a:rPr lang="ru-RU" sz="2400" dirty="0" smtClean="0"/>
              <a:t>эй, народ, торопись!</a:t>
            </a:r>
          </a:p>
          <a:p>
            <a:pPr>
              <a:buNone/>
            </a:pPr>
            <a:r>
              <a:rPr lang="ru-RU" sz="2400" dirty="0" smtClean="0"/>
              <a:t>Вот игрушки славные,</a:t>
            </a:r>
            <a:br>
              <a:rPr lang="ru-RU" sz="2400" dirty="0" smtClean="0"/>
            </a:br>
            <a:r>
              <a:rPr lang="ru-RU" sz="2400" dirty="0" smtClean="0"/>
              <a:t>занятные, забавные!</a:t>
            </a:r>
          </a:p>
          <a:p>
            <a:pPr>
              <a:buNone/>
            </a:pPr>
            <a:r>
              <a:rPr lang="ru-RU" sz="2400" dirty="0" smtClean="0"/>
              <a:t>Хоть игрушка и детская забава,</a:t>
            </a:r>
          </a:p>
          <a:p>
            <a:pPr>
              <a:buNone/>
            </a:pPr>
            <a:r>
              <a:rPr lang="ru-RU" sz="2400" dirty="0" smtClean="0"/>
              <a:t>А вам придется по нраву!</a:t>
            </a:r>
            <a:endParaRPr lang="ru-RU" sz="2400" dirty="0"/>
          </a:p>
        </p:txBody>
      </p:sp>
      <p:pic>
        <p:nvPicPr>
          <p:cNvPr id="4" name="Рисунок 3" descr="кустодиев ярмарк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7686" y="1785925"/>
            <a:ext cx="4592328" cy="3447013"/>
          </a:xfrm>
          <a:prstGeom prst="rect">
            <a:avLst/>
          </a:prstGeom>
        </p:spPr>
      </p:pic>
      <p:pic>
        <p:nvPicPr>
          <p:cNvPr id="5" name="Picture 4" descr="sw5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520" y="500042"/>
            <a:ext cx="1024009" cy="894566"/>
          </a:xfrm>
          <a:prstGeom prst="rect">
            <a:avLst/>
          </a:prstGeom>
          <a:noFill/>
        </p:spPr>
      </p:pic>
      <p:pic>
        <p:nvPicPr>
          <p:cNvPr id="6" name="Picture 4" descr="sw5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5214942" y="5572140"/>
            <a:ext cx="1143008" cy="89456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14290"/>
            <a:ext cx="7620000" cy="857256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Побеседуем.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142984"/>
            <a:ext cx="8501090" cy="4572032"/>
          </a:xfrm>
        </p:spPr>
        <p:txBody>
          <a:bodyPr/>
          <a:lstStyle/>
          <a:p>
            <a:r>
              <a:rPr lang="ru-RU" dirty="0" smtClean="0"/>
              <a:t>Подберите синонимы к слову «ярмарка».</a:t>
            </a:r>
          </a:p>
          <a:p>
            <a:r>
              <a:rPr lang="ru-RU" dirty="0" smtClean="0"/>
              <a:t>Является  ли синонимом слово « магазин»? Почему?</a:t>
            </a:r>
          </a:p>
          <a:p>
            <a:r>
              <a:rPr lang="ru-RU" dirty="0" smtClean="0"/>
              <a:t>До какого возраста детям дарят игрушки?</a:t>
            </a:r>
          </a:p>
          <a:p>
            <a:r>
              <a:rPr lang="ru-RU" dirty="0" smtClean="0"/>
              <a:t>Какие игрушки привозили с ярмарки своим детям родители в начале 20 века?</a:t>
            </a:r>
          </a:p>
          <a:p>
            <a:r>
              <a:rPr lang="ru-RU" dirty="0" smtClean="0"/>
              <a:t>Какие игрушки сегодня вы получаете в подарок?</a:t>
            </a:r>
          </a:p>
          <a:p>
            <a:r>
              <a:rPr lang="ru-RU" dirty="0" smtClean="0"/>
              <a:t>Какой игрушке сегодня вы были бы рады?</a:t>
            </a:r>
          </a:p>
        </p:txBody>
      </p:sp>
      <p:pic>
        <p:nvPicPr>
          <p:cNvPr id="4" name="Picture 6" descr="070[1]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6000768"/>
            <a:ext cx="3286125" cy="60483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3719514" cy="1143000"/>
          </a:xfrm>
        </p:spPr>
        <p:txBody>
          <a:bodyPr/>
          <a:lstStyle/>
          <a:p>
            <a:pPr algn="l"/>
            <a:r>
              <a:rPr lang="ru-RU" sz="2000" dirty="0" smtClean="0"/>
              <a:t>Игрушки…что из них сегодня уже не дарят детям для игры? Почему?</a:t>
            </a:r>
            <a:endParaRPr lang="ru-RU" sz="2000" dirty="0"/>
          </a:p>
        </p:txBody>
      </p:sp>
      <p:pic>
        <p:nvPicPr>
          <p:cNvPr id="4" name="Содержимое 3" descr="F3327i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72330" y="4643446"/>
            <a:ext cx="1771650" cy="1971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3349i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768" y="2500306"/>
            <a:ext cx="1771650" cy="1971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балалайка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856441">
            <a:off x="839010" y="1643327"/>
            <a:ext cx="1123960" cy="12481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змей.wm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247005">
            <a:off x="967004" y="4509861"/>
            <a:ext cx="1304925" cy="1819275"/>
          </a:xfrm>
          <a:prstGeom prst="rect">
            <a:avLst/>
          </a:prstGeom>
        </p:spPr>
      </p:pic>
      <p:pic>
        <p:nvPicPr>
          <p:cNvPr id="9" name="Рисунок 8" descr="Рисунок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00694" y="0"/>
            <a:ext cx="3450556" cy="2179704"/>
          </a:xfrm>
          <a:prstGeom prst="rect">
            <a:avLst/>
          </a:prstGeom>
        </p:spPr>
      </p:pic>
      <p:pic>
        <p:nvPicPr>
          <p:cNvPr id="10" name="Рисунок 9" descr="Рисунок2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86314" y="4429132"/>
            <a:ext cx="2214578" cy="2167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вини7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71934" y="1071546"/>
            <a:ext cx="1255582" cy="15486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каркуша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57818" y="2214554"/>
            <a:ext cx="1685925" cy="16859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девочка2.gif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57422" y="1285860"/>
            <a:ext cx="1051917" cy="2357454"/>
          </a:xfrm>
          <a:prstGeom prst="rect">
            <a:avLst/>
          </a:prstGeom>
        </p:spPr>
      </p:pic>
      <p:pic>
        <p:nvPicPr>
          <p:cNvPr id="14" name="Рисунок 13" descr="книга с цветами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14414" y="3143248"/>
            <a:ext cx="1119182" cy="9277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комп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714612" y="5214950"/>
            <a:ext cx="1683222" cy="12654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игруш лошадь.gif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033837" y="2957512"/>
            <a:ext cx="1076325" cy="942975"/>
          </a:xfrm>
          <a:prstGeom prst="rect">
            <a:avLst/>
          </a:prstGeom>
        </p:spPr>
      </p:pic>
      <p:pic>
        <p:nvPicPr>
          <p:cNvPr id="17" name="Рисунок 16" descr="Рисунок2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10800000" flipV="1">
            <a:off x="2714612" y="4000504"/>
            <a:ext cx="1115191" cy="840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85786" y="274638"/>
            <a:ext cx="7901014" cy="1143000"/>
          </a:xfrm>
        </p:spPr>
        <p:txBody>
          <a:bodyPr/>
          <a:lstStyle/>
          <a:p>
            <a:pPr algn="l"/>
            <a:r>
              <a:rPr lang="ru-RU" sz="2800" dirty="0" smtClean="0"/>
              <a:t>Раньше игрушки создавали народные мастера, настоящие умельцы, творцы, создатели,…</a:t>
            </a:r>
            <a:endParaRPr lang="ru-RU" sz="28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642910" y="2174875"/>
            <a:ext cx="3854478" cy="3951288"/>
          </a:xfrm>
        </p:spPr>
        <p:txBody>
          <a:bodyPr/>
          <a:lstStyle/>
          <a:p>
            <a:pPr algn="ctr"/>
            <a:r>
              <a:rPr lang="ru-RU" dirty="0" smtClean="0"/>
              <a:t>Из таланта, из терпенья,</a:t>
            </a:r>
            <a:br>
              <a:rPr lang="ru-RU" dirty="0" smtClean="0"/>
            </a:br>
            <a:r>
              <a:rPr lang="ru-RU" dirty="0" smtClean="0"/>
              <a:t>Из народного уменья!</a:t>
            </a:r>
            <a:br>
              <a:rPr lang="ru-RU" dirty="0" smtClean="0"/>
            </a:br>
            <a:r>
              <a:rPr lang="ru-RU" dirty="0" smtClean="0"/>
              <a:t>Не плотники-сапожники,</a:t>
            </a:r>
            <a:br>
              <a:rPr lang="ru-RU" dirty="0" smtClean="0"/>
            </a:br>
            <a:r>
              <a:rPr lang="ru-RU" dirty="0" smtClean="0"/>
              <a:t>А мастера- художники</a:t>
            </a:r>
            <a:br>
              <a:rPr lang="ru-RU" dirty="0" smtClean="0"/>
            </a:br>
            <a:r>
              <a:rPr lang="ru-RU" dirty="0" smtClean="0"/>
              <a:t>Игрушки создавали, Лепили, рисовали.</a:t>
            </a:r>
            <a:br>
              <a:rPr lang="ru-RU" dirty="0" smtClean="0"/>
            </a:br>
            <a:r>
              <a:rPr lang="ru-RU" dirty="0" smtClean="0"/>
              <a:t>Яркие, нарядные, игрушкам очень рады мы!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786314" y="1785926"/>
            <a:ext cx="4041775" cy="639762"/>
          </a:xfrm>
        </p:spPr>
        <p:txBody>
          <a:bodyPr/>
          <a:lstStyle/>
          <a:p>
            <a:r>
              <a:rPr lang="ru-RU" dirty="0" smtClean="0"/>
              <a:t>Дымковская игрушка</a:t>
            </a:r>
          </a:p>
          <a:p>
            <a:r>
              <a:rPr lang="ru-RU" dirty="0" err="1" smtClean="0"/>
              <a:t>Филимоновская</a:t>
            </a:r>
            <a:r>
              <a:rPr lang="ru-RU" dirty="0" smtClean="0"/>
              <a:t> игрушка</a:t>
            </a:r>
            <a:endParaRPr lang="ru-RU" dirty="0"/>
          </a:p>
        </p:txBody>
      </p:sp>
      <p:pic>
        <p:nvPicPr>
          <p:cNvPr id="9" name="Содержимое 8" descr="D3349i.bmp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000760" y="4488807"/>
            <a:ext cx="2128840" cy="23691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D3362i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2595006"/>
            <a:ext cx="2071702" cy="23056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F3328i.bm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0892" y="2643182"/>
            <a:ext cx="1771650" cy="1971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Какие бывают игрушки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8" name="Выноска-облако 7"/>
          <p:cNvSpPr/>
          <p:nvPr/>
        </p:nvSpPr>
        <p:spPr bwMode="auto">
          <a:xfrm>
            <a:off x="3500430" y="3214686"/>
            <a:ext cx="2000264" cy="1928826"/>
          </a:xfrm>
          <a:prstGeom prst="cloudCallout">
            <a:avLst/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резиновые</a:t>
            </a:r>
          </a:p>
        </p:txBody>
      </p:sp>
      <p:sp>
        <p:nvSpPr>
          <p:cNvPr id="9" name="Выноска-облако 8"/>
          <p:cNvSpPr/>
          <p:nvPr/>
        </p:nvSpPr>
        <p:spPr bwMode="auto">
          <a:xfrm>
            <a:off x="3143240" y="1357298"/>
            <a:ext cx="2428892" cy="1643074"/>
          </a:xfrm>
          <a:prstGeom prst="cloudCallout">
            <a:avLst/>
          </a:prstGeom>
          <a:solidFill>
            <a:schemeClr val="accent4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>
                  <a:lumMod val="20000"/>
                  <a:lumOff val="80000"/>
                </a:schemeClr>
              </a:solidFill>
              <a:effectLst/>
              <a:latin typeface="Times New Roman" pitchFamily="18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20000"/>
                    <a:lumOff val="80000"/>
                  </a:schemeClr>
                </a:solidFill>
                <a:effectLst/>
                <a:latin typeface="Times New Roman" pitchFamily="18" charset="0"/>
              </a:rPr>
              <a:t>механические</a:t>
            </a:r>
          </a:p>
        </p:txBody>
      </p:sp>
      <p:sp>
        <p:nvSpPr>
          <p:cNvPr id="10" name="Выноска-облако 9"/>
          <p:cNvSpPr/>
          <p:nvPr/>
        </p:nvSpPr>
        <p:spPr bwMode="auto">
          <a:xfrm>
            <a:off x="1071538" y="4357694"/>
            <a:ext cx="2428892" cy="1928826"/>
          </a:xfrm>
          <a:prstGeom prst="cloud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Пластмассовые</a:t>
            </a:r>
          </a:p>
        </p:txBody>
      </p:sp>
      <p:sp>
        <p:nvSpPr>
          <p:cNvPr id="12" name="Выноска-облако 11"/>
          <p:cNvSpPr/>
          <p:nvPr/>
        </p:nvSpPr>
        <p:spPr bwMode="auto">
          <a:xfrm>
            <a:off x="6143636" y="1142984"/>
            <a:ext cx="2500330" cy="1857388"/>
          </a:xfrm>
          <a:prstGeom prst="cloudCallou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декоративные</a:t>
            </a:r>
          </a:p>
        </p:txBody>
      </p:sp>
      <p:sp>
        <p:nvSpPr>
          <p:cNvPr id="13" name="Выноска-облако 12"/>
          <p:cNvSpPr/>
          <p:nvPr/>
        </p:nvSpPr>
        <p:spPr bwMode="auto">
          <a:xfrm>
            <a:off x="6000760" y="3071810"/>
            <a:ext cx="2571768" cy="1785950"/>
          </a:xfrm>
          <a:prstGeom prst="cloud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Стеклянные 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и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глиняные</a:t>
            </a:r>
          </a:p>
        </p:txBody>
      </p:sp>
      <p:sp>
        <p:nvSpPr>
          <p:cNvPr id="14" name="Выноска-облако 13"/>
          <p:cNvSpPr/>
          <p:nvPr/>
        </p:nvSpPr>
        <p:spPr bwMode="auto">
          <a:xfrm>
            <a:off x="1071538" y="1857364"/>
            <a:ext cx="1785950" cy="1643074"/>
          </a:xfrm>
          <a:prstGeom prst="cloudCallout">
            <a:avLst/>
          </a:prstGeom>
          <a:solidFill>
            <a:schemeClr val="bg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мягкие</a:t>
            </a:r>
          </a:p>
        </p:txBody>
      </p:sp>
      <p:sp>
        <p:nvSpPr>
          <p:cNvPr id="19" name="Выноска-облако 18"/>
          <p:cNvSpPr/>
          <p:nvPr/>
        </p:nvSpPr>
        <p:spPr bwMode="auto">
          <a:xfrm>
            <a:off x="4572000" y="4857760"/>
            <a:ext cx="3429024" cy="1785950"/>
          </a:xfrm>
          <a:prstGeom prst="cloudCallout">
            <a:avLst/>
          </a:prstGeom>
          <a:solidFill>
            <a:schemeClr val="tx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20000"/>
                    <a:lumOff val="80000"/>
                  </a:schemeClr>
                </a:solidFill>
                <a:effectLst/>
                <a:latin typeface="Times New Roman" pitchFamily="18" charset="0"/>
              </a:rPr>
              <a:t>деревянные</a:t>
            </a:r>
          </a:p>
        </p:txBody>
      </p:sp>
      <p:pic>
        <p:nvPicPr>
          <p:cNvPr id="20" name="Picture 6" descr="070[1]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357166"/>
            <a:ext cx="3286125" cy="5334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620000" cy="476232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Задание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66800" y="1000108"/>
            <a:ext cx="7620000" cy="4867292"/>
          </a:xfrm>
        </p:spPr>
        <p:txBody>
          <a:bodyPr/>
          <a:lstStyle/>
          <a:p>
            <a:r>
              <a:rPr lang="ru-RU" dirty="0" smtClean="0"/>
              <a:t>Вспомни, свою самую любимую игрушку. </a:t>
            </a:r>
          </a:p>
          <a:p>
            <a:r>
              <a:rPr lang="ru-RU" dirty="0" smtClean="0"/>
              <a:t>Эта игрушка у тебя сейчас есть?</a:t>
            </a:r>
            <a:br>
              <a:rPr lang="ru-RU" dirty="0" smtClean="0"/>
            </a:br>
            <a:r>
              <a:rPr lang="ru-RU" dirty="0" smtClean="0"/>
              <a:t> Ты с ней играешь? Ее хранишь?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Может подарил кому-нибудь? Или…?</a:t>
            </a:r>
            <a:endParaRPr lang="ru-RU" dirty="0" smtClean="0"/>
          </a:p>
          <a:p>
            <a:r>
              <a:rPr lang="ru-RU" dirty="0" smtClean="0"/>
              <a:t>Представьте, что у нас в школе открылся кооператив «Игрушка». Какую игрушку ты бы сделал для ребят детского сада или для своих младших братьев и сестер?</a:t>
            </a:r>
          </a:p>
          <a:p>
            <a:endParaRPr lang="ru-RU" dirty="0"/>
          </a:p>
        </p:txBody>
      </p:sp>
      <p:pic>
        <p:nvPicPr>
          <p:cNvPr id="7" name="Picture 6" descr="070[1]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6000768"/>
            <a:ext cx="3286125" cy="5334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традь">
  <a:themeElements>
    <a:clrScheme name="Другая 8">
      <a:dk1>
        <a:srgbClr val="B74963"/>
      </a:dk1>
      <a:lt1>
        <a:srgbClr val="FFC000"/>
      </a:lt1>
      <a:dk2>
        <a:srgbClr val="000000"/>
      </a:dk2>
      <a:lt2>
        <a:srgbClr val="FF0000"/>
      </a:lt2>
      <a:accent1>
        <a:srgbClr val="BF9000"/>
      </a:accent1>
      <a:accent2>
        <a:srgbClr val="FFE599"/>
      </a:accent2>
      <a:accent3>
        <a:srgbClr val="E2B6C0"/>
      </a:accent3>
      <a:accent4>
        <a:srgbClr val="FFFF00"/>
      </a:accent4>
      <a:accent5>
        <a:srgbClr val="C9E34D"/>
      </a:accent5>
      <a:accent6>
        <a:srgbClr val="0C0C0C"/>
      </a:accent6>
      <a:hlink>
        <a:srgbClr val="4D4D4D"/>
      </a:hlink>
      <a:folHlink>
        <a:srgbClr val="777777"/>
      </a:folHlink>
    </a:clrScheme>
    <a:fontScheme name="Тетрадь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Тетрадь 1">
        <a:dk1>
          <a:srgbClr val="000000"/>
        </a:dk1>
        <a:lt1>
          <a:srgbClr val="FEFDE3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EFEE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 2">
        <a:dk1>
          <a:srgbClr val="000000"/>
        </a:dk1>
        <a:lt1>
          <a:srgbClr val="FFFFFF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FFFF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р р х-ка сравнительная</Template>
  <TotalTime>188</TotalTime>
  <Words>241</Words>
  <Application>Microsoft Office PowerPoint</Application>
  <PresentationFormat>Экран (4:3)</PresentationFormat>
  <Paragraphs>62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Тетрадь</vt:lpstr>
      <vt:lpstr>Урок развития речи  6 класс МОУ Лучинниковская оош Смирнова Ольга Алексеевна.</vt:lpstr>
      <vt:lpstr>Цели урока:</vt:lpstr>
      <vt:lpstr>Отправимся на ЯРМАРКУ.</vt:lpstr>
      <vt:lpstr>Слайд 4</vt:lpstr>
      <vt:lpstr>Побеседуем.</vt:lpstr>
      <vt:lpstr>Игрушки…что из них сегодня уже не дарят детям для игры? Почему?</vt:lpstr>
      <vt:lpstr>Раньше игрушки создавали народные мастера, настоящие умельцы, творцы, создатели,…</vt:lpstr>
      <vt:lpstr>Какие бывают игрушки?</vt:lpstr>
      <vt:lpstr>Задание</vt:lpstr>
      <vt:lpstr>Чтобы описать игрушку, рассмотри ее и ответь:</vt:lpstr>
      <vt:lpstr>Напиши сочинение «Игрушка»</vt:lpstr>
      <vt:lpstr>Слайд 12</vt:lpstr>
    </vt:vector>
  </TitlesOfParts>
  <Company>Pirated Aliance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развития речи  6 класс</dc:title>
  <dc:creator>XTreme</dc:creator>
  <cp:lastModifiedBy>XTreme</cp:lastModifiedBy>
  <cp:revision>19</cp:revision>
  <dcterms:created xsi:type="dcterms:W3CDTF">2010-02-08T08:58:38Z</dcterms:created>
  <dcterms:modified xsi:type="dcterms:W3CDTF">2010-02-08T12:06:40Z</dcterms:modified>
</cp:coreProperties>
</file>