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3" r:id="rId14"/>
    <p:sldId id="274" r:id="rId15"/>
    <p:sldId id="269" r:id="rId16"/>
    <p:sldId id="270" r:id="rId17"/>
    <p:sldId id="271" r:id="rId18"/>
    <p:sldId id="272" r:id="rId19"/>
    <p:sldId id="261" r:id="rId20"/>
    <p:sldId id="275" r:id="rId21"/>
    <p:sldId id="276" r:id="rId22"/>
    <p:sldId id="280" r:id="rId23"/>
    <p:sldId id="286" r:id="rId24"/>
    <p:sldId id="281" r:id="rId25"/>
    <p:sldId id="282" r:id="rId26"/>
    <p:sldId id="284" r:id="rId27"/>
    <p:sldId id="278" r:id="rId28"/>
    <p:sldId id="279" r:id="rId29"/>
    <p:sldId id="283" r:id="rId30"/>
    <p:sldId id="285" r:id="rId3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25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5318A31-B41D-4F3A-9C62-0BDCB9DB3638}" type="datetimeFigureOut">
              <a:rPr lang="ru-RU"/>
              <a:pPr>
                <a:defRPr/>
              </a:pPr>
              <a:t>14.01.2013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651134B-C0C9-4F7E-9E14-D84C73BFF6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57046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51134B-C0C9-4F7E-9E14-D84C73BFF6E4}" type="slidenum">
              <a:rPr lang="ru-RU" smtClean="0"/>
              <a:pPr>
                <a:defRPr/>
              </a:pPr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35320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17A421-BB1B-433D-AAC1-A52284886300}" type="datetime1">
              <a:rPr lang="ru-RU" smtClean="0"/>
              <a:t>14.01.2013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5AD59E-8855-4ECB-883F-AA7EFE1D47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7652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E33D0A-59E0-4E7D-A5B2-D97F7E4ECEA5}" type="datetime1">
              <a:rPr lang="ru-RU" smtClean="0"/>
              <a:t>14.01.2013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69E52D-77EF-46A3-A53B-44DFFE96A4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199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D06150-4ECF-400C-9A26-3C33D6E4C5CC}" type="datetime1">
              <a:rPr lang="ru-RU" smtClean="0"/>
              <a:t>14.01.2013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87DCC1-A72B-4183-8C7A-46232405CE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74929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F7CA8-337E-45B3-A6FE-539593E7B418}" type="datetime1">
              <a:rPr lang="ru-RU" smtClean="0"/>
              <a:t>14.01.2013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C851D-8B59-4256-B5D2-BEA7FAE0D3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91579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0E7405-1E54-4872-99BF-56DD862C70B1}" type="datetime1">
              <a:rPr lang="ru-RU" smtClean="0"/>
              <a:t>14.01.2013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A87329-696E-496F-900D-F6061863EE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515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9022F1-2CA6-40D2-9CA4-2F78D00C1EF7}" type="datetime1">
              <a:rPr lang="ru-RU" smtClean="0"/>
              <a:t>14.01.2013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ECF2B3-1CF5-4748-AD90-C96205CD85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21264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047646-186F-4367-BFF6-9BB725E3974E}" type="datetime1">
              <a:rPr lang="ru-RU" smtClean="0"/>
              <a:t>14.01.2013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0DB28B-11D9-4384-BD21-C0485FD6C0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6220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73A27F-BF45-4FFE-A90E-2BB4F978464E}" type="datetime1">
              <a:rPr lang="ru-RU" smtClean="0"/>
              <a:t>14.01.2013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9ED5B1-15C2-490F-9E3E-5C530BBBDC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0677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41DD0-6627-4685-8DDC-10E1E35FA4FC}" type="datetime1">
              <a:rPr lang="ru-RU" smtClean="0"/>
              <a:t>14.01.2013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439C9B-86FF-44CB-9186-4A7F52FDA7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3074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A330C4-9212-4BAA-9C04-5A1EA0982E1F}" type="datetime1">
              <a:rPr lang="ru-RU" smtClean="0"/>
              <a:t>14.01.2013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F4F5F1-B70C-4965-803C-9FE995A58A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50783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5F63B8-9E1B-4BD5-BB96-A4C6A9328707}" type="datetime1">
              <a:rPr lang="ru-RU" smtClean="0"/>
              <a:t>14.01.2013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59390A-44C6-4C1A-995B-68510CEA4B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3957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91AE5F1-21CD-45A3-98C0-EFBAF09550E6}" type="datetime1">
              <a:rPr lang="ru-RU" smtClean="0"/>
              <a:t>14.01.2013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35AAEA8-0299-4F67-B33F-962FC9DF70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13" Type="http://schemas.openxmlformats.org/officeDocument/2006/relationships/slide" Target="slide15.xml"/><Relationship Id="rId3" Type="http://schemas.openxmlformats.org/officeDocument/2006/relationships/slide" Target="slide5.xml"/><Relationship Id="rId7" Type="http://schemas.openxmlformats.org/officeDocument/2006/relationships/slide" Target="slide9.xml"/><Relationship Id="rId12" Type="http://schemas.openxmlformats.org/officeDocument/2006/relationships/slide" Target="slide14.xml"/><Relationship Id="rId2" Type="http://schemas.openxmlformats.org/officeDocument/2006/relationships/slide" Target="slide4.xml"/><Relationship Id="rId16" Type="http://schemas.openxmlformats.org/officeDocument/2006/relationships/slide" Target="slide1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8.xml"/><Relationship Id="rId11" Type="http://schemas.openxmlformats.org/officeDocument/2006/relationships/slide" Target="slide13.xml"/><Relationship Id="rId5" Type="http://schemas.openxmlformats.org/officeDocument/2006/relationships/slide" Target="slide7.xml"/><Relationship Id="rId15" Type="http://schemas.openxmlformats.org/officeDocument/2006/relationships/slide" Target="slide17.xml"/><Relationship Id="rId10" Type="http://schemas.openxmlformats.org/officeDocument/2006/relationships/slide" Target="slide12.xml"/><Relationship Id="rId4" Type="http://schemas.openxmlformats.org/officeDocument/2006/relationships/slide" Target="slide6.xml"/><Relationship Id="rId9" Type="http://schemas.openxmlformats.org/officeDocument/2006/relationships/slide" Target="slide11.xml"/><Relationship Id="rId14" Type="http://schemas.openxmlformats.org/officeDocument/2006/relationships/slide" Target="slide1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Признаки и свойства параллельных прямых</a:t>
            </a:r>
            <a:endParaRPr lang="ru-RU" dirty="0" smtClean="0"/>
          </a:p>
        </p:txBody>
      </p:sp>
      <p:pic>
        <p:nvPicPr>
          <p:cNvPr id="4" name="Picture 2" descr="H:\Documents and Settings\Aida\Рабочий стол\текстуры и фоны, клипарты\новеньки картинки\ufficio043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9188" y="5572125"/>
            <a:ext cx="14287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H:\Documents and Settings\Aida\Рабочий стол\МОИ шаблоны ЭКСПЕРИМЕНТы\1000588562л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43306" y="4000504"/>
            <a:ext cx="1857388" cy="17752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 descr="H:\Documents and Settings\Aida\Рабочий стол\текстуры и фоны, клипарты\новеньки картинки\office pen rolling hc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375" y="5072063"/>
            <a:ext cx="1309688" cy="1309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dirty="0"/>
              <a:t>При пересечении </a:t>
            </a:r>
            <a:r>
              <a:rPr lang="en-US" sz="4000" i="1" dirty="0"/>
              <a:t>a </a:t>
            </a:r>
            <a:r>
              <a:rPr lang="ru-RU" sz="4000" dirty="0"/>
              <a:t>и</a:t>
            </a:r>
            <a:r>
              <a:rPr lang="ru-RU" sz="4000" i="1" dirty="0"/>
              <a:t> </a:t>
            </a:r>
            <a:r>
              <a:rPr lang="en-US" sz="4000" i="1" dirty="0"/>
              <a:t>b</a:t>
            </a:r>
            <a:r>
              <a:rPr lang="ru-RU" sz="4000" dirty="0"/>
              <a:t> секущей</a:t>
            </a:r>
            <a:r>
              <a:rPr lang="ru-RU" sz="4000" i="1" dirty="0"/>
              <a:t> </a:t>
            </a:r>
            <a:r>
              <a:rPr lang="en-US" sz="4000" i="1" dirty="0"/>
              <a:t>m</a:t>
            </a:r>
            <a:r>
              <a:rPr lang="ru-RU" sz="4000" i="1" dirty="0"/>
              <a:t>,   </a:t>
            </a:r>
            <a:endParaRPr lang="ru-RU" sz="4000" dirty="0"/>
          </a:p>
          <a:p>
            <a:pPr marL="0" indent="0">
              <a:buNone/>
            </a:pPr>
            <a:r>
              <a:rPr lang="ru-RU" sz="4000" dirty="0"/>
              <a:t>углы </a:t>
            </a:r>
            <a:r>
              <a:rPr lang="ru-RU" sz="4000" dirty="0" smtClean="0"/>
              <a:t>1 и </a:t>
            </a:r>
            <a:r>
              <a:rPr lang="ru-RU" sz="4000" dirty="0"/>
              <a:t>5, 2 и 6 называются …        </a:t>
            </a:r>
          </a:p>
          <a:p>
            <a:endParaRPr lang="ru-RU" sz="40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57" t="6377" r="44959" b="50079"/>
          <a:stretch/>
        </p:blipFill>
        <p:spPr>
          <a:xfrm>
            <a:off x="2358390" y="3023287"/>
            <a:ext cx="3653770" cy="3502057"/>
          </a:xfrm>
          <a:prstGeom prst="rect">
            <a:avLst/>
          </a:prstGeom>
        </p:spPr>
      </p:pic>
      <p:sp>
        <p:nvSpPr>
          <p:cNvPr id="5" name="Пятиугольник 4">
            <a:hlinkClick r:id="rId3" action="ppaction://hlinksldjump"/>
          </p:cNvPr>
          <p:cNvSpPr/>
          <p:nvPr/>
        </p:nvSpPr>
        <p:spPr>
          <a:xfrm>
            <a:off x="7308304" y="5877272"/>
            <a:ext cx="1224136" cy="576064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8793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dirty="0"/>
              <a:t>При пересечении </a:t>
            </a:r>
            <a:r>
              <a:rPr lang="en-US" sz="4000" i="1" dirty="0"/>
              <a:t>a </a:t>
            </a:r>
            <a:r>
              <a:rPr lang="ru-RU" sz="4000" dirty="0"/>
              <a:t>и</a:t>
            </a:r>
            <a:r>
              <a:rPr lang="ru-RU" sz="4000" i="1" dirty="0"/>
              <a:t> </a:t>
            </a:r>
            <a:r>
              <a:rPr lang="en-US" sz="4000" i="1" dirty="0"/>
              <a:t>b</a:t>
            </a:r>
            <a:r>
              <a:rPr lang="ru-RU" sz="4000" dirty="0"/>
              <a:t> секущей</a:t>
            </a:r>
            <a:r>
              <a:rPr lang="ru-RU" sz="4000" i="1" dirty="0"/>
              <a:t> </a:t>
            </a:r>
            <a:r>
              <a:rPr lang="en-US" sz="4000" i="1" dirty="0"/>
              <a:t>m</a:t>
            </a:r>
            <a:r>
              <a:rPr lang="ru-RU" sz="4000" i="1" dirty="0"/>
              <a:t>,   </a:t>
            </a:r>
            <a:endParaRPr lang="ru-RU" sz="4000" dirty="0"/>
          </a:p>
          <a:p>
            <a:pPr marL="0" indent="0">
              <a:buNone/>
            </a:pPr>
            <a:r>
              <a:rPr lang="ru-RU" sz="4000" dirty="0"/>
              <a:t>углы </a:t>
            </a:r>
            <a:r>
              <a:rPr lang="ru-RU" sz="4000" dirty="0" smtClean="0"/>
              <a:t>3 и 6, 4 </a:t>
            </a:r>
            <a:r>
              <a:rPr lang="ru-RU" sz="4000" dirty="0"/>
              <a:t>и </a:t>
            </a:r>
            <a:r>
              <a:rPr lang="ru-RU" sz="4000" dirty="0" smtClean="0"/>
              <a:t>5 </a:t>
            </a:r>
            <a:r>
              <a:rPr lang="ru-RU" sz="4000" dirty="0"/>
              <a:t>называются …        </a:t>
            </a:r>
          </a:p>
          <a:p>
            <a:endParaRPr lang="ru-RU" sz="4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57" t="6377" r="44959" b="50079"/>
          <a:stretch/>
        </p:blipFill>
        <p:spPr>
          <a:xfrm>
            <a:off x="1691680" y="2983364"/>
            <a:ext cx="3816424" cy="3657957"/>
          </a:xfrm>
          <a:prstGeom prst="rect">
            <a:avLst/>
          </a:prstGeom>
        </p:spPr>
      </p:pic>
      <p:sp>
        <p:nvSpPr>
          <p:cNvPr id="5" name="Пятиугольник 4">
            <a:hlinkClick r:id="rId3" action="ppaction://hlinksldjump"/>
          </p:cNvPr>
          <p:cNvSpPr/>
          <p:nvPr/>
        </p:nvSpPr>
        <p:spPr>
          <a:xfrm>
            <a:off x="7308304" y="5877272"/>
            <a:ext cx="1224136" cy="576064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5832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dirty="0"/>
              <a:t>При пересечении </a:t>
            </a:r>
            <a:r>
              <a:rPr lang="en-US" sz="4000" i="1" dirty="0"/>
              <a:t>a </a:t>
            </a:r>
            <a:r>
              <a:rPr lang="ru-RU" sz="4000" dirty="0"/>
              <a:t>и</a:t>
            </a:r>
            <a:r>
              <a:rPr lang="ru-RU" sz="4000" i="1" dirty="0"/>
              <a:t> </a:t>
            </a:r>
            <a:r>
              <a:rPr lang="en-US" sz="4000" i="1" dirty="0"/>
              <a:t>b</a:t>
            </a:r>
            <a:r>
              <a:rPr lang="ru-RU" sz="4000" dirty="0"/>
              <a:t> секущей</a:t>
            </a:r>
            <a:r>
              <a:rPr lang="ru-RU" sz="4000" i="1" dirty="0"/>
              <a:t> </a:t>
            </a:r>
            <a:r>
              <a:rPr lang="en-US" sz="4000" i="1" dirty="0"/>
              <a:t>m</a:t>
            </a:r>
            <a:r>
              <a:rPr lang="ru-RU" sz="4000" i="1" dirty="0"/>
              <a:t>,   </a:t>
            </a:r>
            <a:endParaRPr lang="ru-RU" sz="4000" dirty="0"/>
          </a:p>
          <a:p>
            <a:pPr marL="0" indent="0">
              <a:buNone/>
            </a:pPr>
            <a:r>
              <a:rPr lang="ru-RU" sz="4000" dirty="0" smtClean="0"/>
              <a:t>углы </a:t>
            </a:r>
            <a:r>
              <a:rPr lang="ru-RU" sz="4000" dirty="0"/>
              <a:t>6 и 4, 5 и 3 называются …</a:t>
            </a:r>
          </a:p>
          <a:p>
            <a:endParaRPr lang="ru-RU" sz="4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57" t="6377" r="44959" b="50079"/>
          <a:stretch/>
        </p:blipFill>
        <p:spPr>
          <a:xfrm>
            <a:off x="2123728" y="2929296"/>
            <a:ext cx="3744416" cy="3588939"/>
          </a:xfrm>
          <a:prstGeom prst="rect">
            <a:avLst/>
          </a:prstGeom>
        </p:spPr>
      </p:pic>
      <p:sp>
        <p:nvSpPr>
          <p:cNvPr id="5" name="Пятиугольник 4">
            <a:hlinkClick r:id="rId3" action="ppaction://hlinksldjump"/>
          </p:cNvPr>
          <p:cNvSpPr/>
          <p:nvPr/>
        </p:nvSpPr>
        <p:spPr>
          <a:xfrm>
            <a:off x="7308304" y="5877272"/>
            <a:ext cx="1224136" cy="576064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601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dirty="0"/>
              <a:t>При пересечении </a:t>
            </a:r>
            <a:r>
              <a:rPr lang="en-US" sz="4000" i="1" dirty="0"/>
              <a:t>a </a:t>
            </a:r>
            <a:r>
              <a:rPr lang="ru-RU" sz="4000" dirty="0"/>
              <a:t>и</a:t>
            </a:r>
            <a:r>
              <a:rPr lang="ru-RU" sz="4000" i="1" dirty="0"/>
              <a:t> </a:t>
            </a:r>
            <a:r>
              <a:rPr lang="en-US" sz="4000" i="1" dirty="0"/>
              <a:t>b</a:t>
            </a:r>
            <a:r>
              <a:rPr lang="ru-RU" sz="4000" dirty="0"/>
              <a:t> секущей</a:t>
            </a:r>
            <a:r>
              <a:rPr lang="ru-RU" sz="4000" i="1" dirty="0"/>
              <a:t> </a:t>
            </a:r>
            <a:r>
              <a:rPr lang="en-US" sz="4000" i="1" dirty="0"/>
              <a:t>m</a:t>
            </a:r>
            <a:r>
              <a:rPr lang="ru-RU" sz="4000" i="1" dirty="0"/>
              <a:t>,   </a:t>
            </a:r>
            <a:endParaRPr lang="ru-RU" sz="4000" dirty="0"/>
          </a:p>
          <a:p>
            <a:pPr marL="0" indent="0">
              <a:buNone/>
            </a:pPr>
            <a:r>
              <a:rPr lang="ru-RU" sz="4000" dirty="0"/>
              <a:t>углы 2 и 8, 1  и 7 </a:t>
            </a:r>
            <a:r>
              <a:rPr lang="ru-RU" sz="4000" dirty="0" smtClean="0"/>
              <a:t>называются…</a:t>
            </a:r>
            <a:endParaRPr lang="ru-RU" sz="4000" dirty="0"/>
          </a:p>
          <a:p>
            <a:endParaRPr lang="ru-RU" sz="4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57" t="6377" r="44959" b="50079"/>
          <a:stretch/>
        </p:blipFill>
        <p:spPr>
          <a:xfrm>
            <a:off x="1979712" y="2933415"/>
            <a:ext cx="3672408" cy="3519921"/>
          </a:xfrm>
          <a:prstGeom prst="rect">
            <a:avLst/>
          </a:prstGeom>
        </p:spPr>
      </p:pic>
      <p:sp>
        <p:nvSpPr>
          <p:cNvPr id="5" name="Пятиугольник 4">
            <a:hlinkClick r:id="rId3" action="ppaction://hlinksldjump"/>
          </p:cNvPr>
          <p:cNvSpPr/>
          <p:nvPr/>
        </p:nvSpPr>
        <p:spPr>
          <a:xfrm>
            <a:off x="7308304" y="5877272"/>
            <a:ext cx="1224136" cy="576064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4852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dirty="0"/>
              <a:t>При пересечении </a:t>
            </a:r>
            <a:r>
              <a:rPr lang="en-US" sz="4000" i="1" dirty="0"/>
              <a:t>a </a:t>
            </a:r>
            <a:r>
              <a:rPr lang="ru-RU" sz="4000" dirty="0"/>
              <a:t>и</a:t>
            </a:r>
            <a:r>
              <a:rPr lang="ru-RU" sz="4000" i="1" dirty="0"/>
              <a:t> </a:t>
            </a:r>
            <a:r>
              <a:rPr lang="en-US" sz="4000" i="1" dirty="0"/>
              <a:t>b</a:t>
            </a:r>
            <a:r>
              <a:rPr lang="ru-RU" sz="4000" dirty="0"/>
              <a:t> секущей</a:t>
            </a:r>
            <a:r>
              <a:rPr lang="ru-RU" sz="4000" i="1" dirty="0"/>
              <a:t> </a:t>
            </a:r>
            <a:r>
              <a:rPr lang="en-US" sz="4000" i="1" dirty="0"/>
              <a:t>m</a:t>
            </a:r>
            <a:r>
              <a:rPr lang="ru-RU" sz="4000" i="1" dirty="0"/>
              <a:t>,   </a:t>
            </a:r>
            <a:endParaRPr lang="ru-RU" sz="4000" dirty="0"/>
          </a:p>
          <a:p>
            <a:pPr marL="0" indent="0">
              <a:buNone/>
            </a:pPr>
            <a:r>
              <a:rPr lang="ru-RU" sz="4000" dirty="0"/>
              <a:t>углы 1 и 8, 2 и 7 называются </a:t>
            </a:r>
            <a:r>
              <a:rPr lang="ru-RU" sz="4000" dirty="0" smtClean="0"/>
              <a:t>…</a:t>
            </a:r>
            <a:endParaRPr lang="ru-RU" sz="4000" dirty="0"/>
          </a:p>
          <a:p>
            <a:endParaRPr lang="ru-RU" sz="4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57" t="6377" r="44959" b="50079"/>
          <a:stretch/>
        </p:blipFill>
        <p:spPr>
          <a:xfrm>
            <a:off x="2555776" y="3186169"/>
            <a:ext cx="3576865" cy="3428345"/>
          </a:xfrm>
          <a:prstGeom prst="rect">
            <a:avLst/>
          </a:prstGeom>
        </p:spPr>
      </p:pic>
      <p:sp>
        <p:nvSpPr>
          <p:cNvPr id="5" name="Пятиугольник 4">
            <a:hlinkClick r:id="rId3" action="ppaction://hlinksldjump"/>
          </p:cNvPr>
          <p:cNvSpPr/>
          <p:nvPr/>
        </p:nvSpPr>
        <p:spPr>
          <a:xfrm>
            <a:off x="7308304" y="5877272"/>
            <a:ext cx="1224136" cy="576064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2616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Если при пересечении двух прямых  секущей накрест…</a:t>
            </a:r>
          </a:p>
          <a:p>
            <a:endParaRPr lang="ru-RU" dirty="0"/>
          </a:p>
        </p:txBody>
      </p:sp>
      <p:sp>
        <p:nvSpPr>
          <p:cNvPr id="4" name="Пятиугольник 3">
            <a:hlinkClick r:id="rId2" action="ppaction://hlinksldjump"/>
          </p:cNvPr>
          <p:cNvSpPr/>
          <p:nvPr/>
        </p:nvSpPr>
        <p:spPr>
          <a:xfrm>
            <a:off x="7308304" y="5877272"/>
            <a:ext cx="1224136" cy="576064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1575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Если при пересечении двух прямых  секущей соответственные…</a:t>
            </a:r>
          </a:p>
          <a:p>
            <a:endParaRPr lang="ru-RU" dirty="0"/>
          </a:p>
        </p:txBody>
      </p:sp>
      <p:sp>
        <p:nvSpPr>
          <p:cNvPr id="4" name="Пятиугольник 3">
            <a:hlinkClick r:id="rId2" action="ppaction://hlinksldjump"/>
          </p:cNvPr>
          <p:cNvSpPr/>
          <p:nvPr/>
        </p:nvSpPr>
        <p:spPr>
          <a:xfrm>
            <a:off x="7308304" y="5877272"/>
            <a:ext cx="1224136" cy="576064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8293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Если при пересечении двух прямых  секущей соответственные…</a:t>
            </a:r>
          </a:p>
          <a:p>
            <a:endParaRPr lang="ru-RU" dirty="0"/>
          </a:p>
        </p:txBody>
      </p:sp>
      <p:sp>
        <p:nvSpPr>
          <p:cNvPr id="4" name="Пятиугольник 3">
            <a:hlinkClick r:id="rId2" action="ppaction://hlinksldjump"/>
          </p:cNvPr>
          <p:cNvSpPr/>
          <p:nvPr/>
        </p:nvSpPr>
        <p:spPr>
          <a:xfrm>
            <a:off x="7308304" y="5877272"/>
            <a:ext cx="1224136" cy="576064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2048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ЗАГАДКА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 </a:t>
            </a:r>
            <a:r>
              <a:rPr lang="ru-RU" dirty="0" err="1"/>
              <a:t>садочке</a:t>
            </a:r>
            <a:r>
              <a:rPr lang="ru-RU" dirty="0"/>
              <a:t> есть плод,</a:t>
            </a:r>
          </a:p>
          <a:p>
            <a:r>
              <a:rPr lang="ru-RU" dirty="0"/>
              <a:t> Он сладок, как мёд.</a:t>
            </a:r>
          </a:p>
          <a:p>
            <a:r>
              <a:rPr lang="ru-RU" dirty="0"/>
              <a:t> Румян, как калач,</a:t>
            </a:r>
          </a:p>
          <a:p>
            <a:r>
              <a:rPr lang="ru-RU" dirty="0"/>
              <a:t> Но не круглый, как мяч.</a:t>
            </a:r>
          </a:p>
          <a:p>
            <a:r>
              <a:rPr lang="ru-RU" dirty="0"/>
              <a:t> Он под самой ножкой</a:t>
            </a:r>
          </a:p>
          <a:p>
            <a:r>
              <a:rPr lang="ru-RU" dirty="0"/>
              <a:t> Вытянут немножко.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9434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груша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1340768"/>
            <a:ext cx="4359547" cy="3636048"/>
          </a:xfrm>
        </p:spPr>
      </p:pic>
    </p:spTree>
    <p:extLst>
      <p:ext uri="{BB962C8B-B14F-4D97-AF65-F5344CB8AC3E}">
        <p14:creationId xmlns:p14="http://schemas.microsoft.com/office/powerpoint/2010/main" val="1783888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Игра «Я знаю все!»</a:t>
            </a:r>
          </a:p>
        </p:txBody>
      </p:sp>
      <p:graphicFrame>
        <p:nvGraphicFramePr>
          <p:cNvPr id="2" name="Объект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11718900"/>
              </p:ext>
            </p:extLst>
          </p:nvPr>
        </p:nvGraphicFramePr>
        <p:xfrm>
          <a:off x="457200" y="1600200"/>
          <a:ext cx="8229600" cy="289560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hlinkClick r:id="" action="ppaction://hlinkshowjump?jump=nextslide"/>
                        </a:rPr>
                        <a:t>1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hlinkClick r:id="rId2" action="ppaction://hlinksldjump"/>
                        </a:rPr>
                        <a:t>2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hlinkClick r:id="rId3" action="ppaction://hlinksldjump"/>
                        </a:rPr>
                        <a:t>3</a:t>
                      </a:r>
                      <a:endParaRPr lang="ru-RU" sz="32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3200" b="1" dirty="0" smtClean="0">
                          <a:hlinkClick r:id="rId4" action="ppaction://hlinksldjump"/>
                        </a:rPr>
                        <a:t>4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200" b="1" dirty="0" smtClean="0">
                          <a:hlinkClick r:id="rId5" action="ppaction://hlinksldjump"/>
                        </a:rPr>
                        <a:t>5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200" b="1" dirty="0" smtClean="0">
                          <a:hlinkClick r:id="rId6" action="ppaction://hlinksldjump"/>
                        </a:rPr>
                        <a:t>6</a:t>
                      </a:r>
                      <a:endParaRPr lang="ru-RU" sz="32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hlinkClick r:id="rId7" action="ppaction://hlinksldjump"/>
                        </a:rPr>
                        <a:t>7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hlinkClick r:id="rId8" action="ppaction://hlinksldjump"/>
                        </a:rPr>
                        <a:t>8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hlinkClick r:id="rId9" action="ppaction://hlinksldjump"/>
                        </a:rPr>
                        <a:t>9</a:t>
                      </a:r>
                      <a:endParaRPr lang="ru-RU" sz="32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ru-RU" sz="3200" b="1" dirty="0" smtClean="0">
                          <a:hlinkClick r:id="rId10" action="ppaction://hlinksldjump"/>
                        </a:rPr>
                        <a:t>10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3200" b="1" dirty="0" smtClean="0">
                          <a:hlinkClick r:id="rId11" action="ppaction://hlinksldjump"/>
                        </a:rPr>
                        <a:t>11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3200" b="1" dirty="0" smtClean="0">
                          <a:hlinkClick r:id="rId12" action="ppaction://hlinksldjump"/>
                        </a:rPr>
                        <a:t>12</a:t>
                      </a:r>
                      <a:endParaRPr lang="ru-RU" sz="32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hlinkClick r:id="rId13" action="ppaction://hlinksldjump"/>
                        </a:rPr>
                        <a:t>13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hlinkClick r:id="rId14" action="ppaction://hlinksldjump"/>
                        </a:rPr>
                        <a:t>14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hlinkClick r:id="rId15" action="ppaction://hlinksldjump"/>
                        </a:rPr>
                        <a:t>15</a:t>
                      </a:r>
                      <a:endParaRPr lang="ru-RU" sz="3200" b="1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5" name="Группа 4"/>
          <p:cNvGrpSpPr/>
          <p:nvPr/>
        </p:nvGrpSpPr>
        <p:grpSpPr>
          <a:xfrm>
            <a:off x="4716016" y="5229200"/>
            <a:ext cx="3744416" cy="936104"/>
            <a:chOff x="4716016" y="5229200"/>
            <a:chExt cx="3744416" cy="936104"/>
          </a:xfrm>
        </p:grpSpPr>
        <p:sp>
          <p:nvSpPr>
            <p:cNvPr id="3" name="Стрелка вправо 2"/>
            <p:cNvSpPr/>
            <p:nvPr/>
          </p:nvSpPr>
          <p:spPr>
            <a:xfrm>
              <a:off x="4716016" y="5229200"/>
              <a:ext cx="3744416" cy="936104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968044" y="5512586"/>
              <a:ext cx="32403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hlinkClick r:id="rId16" action="ppaction://hlinksldjump"/>
                </a:rPr>
                <a:t>Опрос</a:t>
              </a:r>
              <a:r>
                <a:rPr lang="ru-RU" dirty="0" smtClean="0"/>
                <a:t> закончен</a:t>
              </a:r>
              <a:endParaRPr lang="ru-RU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751" y="1124744"/>
            <a:ext cx="5640627" cy="4608512"/>
          </a:xfrm>
        </p:spPr>
      </p:pic>
    </p:spTree>
    <p:extLst>
      <p:ext uri="{BB962C8B-B14F-4D97-AF65-F5344CB8AC3E}">
        <p14:creationId xmlns:p14="http://schemas.microsoft.com/office/powerpoint/2010/main" val="4133428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/>
          <a:lstStyle/>
          <a:p>
            <a:r>
              <a:rPr lang="ru-RU" dirty="0" smtClean="0"/>
              <a:t>Признаки параллельных прямых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67544" y="1268760"/>
            <a:ext cx="4040188" cy="576064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Если (условие)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quarter" idx="4"/>
          </p:nvPr>
        </p:nvSpPr>
        <p:spPr>
          <a:xfrm>
            <a:off x="4644008" y="1268760"/>
            <a:ext cx="4041775" cy="576064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То (заключение)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39553" y="2428312"/>
            <a:ext cx="3456384" cy="3693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накрест лежащие углы равны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39552" y="3415083"/>
            <a:ext cx="3456384" cy="3693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/>
              <a:t>с</a:t>
            </a:r>
            <a:r>
              <a:rPr lang="ru-RU" dirty="0" smtClean="0"/>
              <a:t>оответственные углы равны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419318" y="4437112"/>
            <a:ext cx="3576620" cy="64633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/>
              <a:t>с</a:t>
            </a:r>
            <a:r>
              <a:rPr lang="ru-RU" dirty="0" smtClean="0"/>
              <a:t>умма односторонних углов равна </a:t>
            </a:r>
          </a:p>
          <a:p>
            <a:pPr algn="ctr"/>
            <a:r>
              <a:rPr lang="ru-RU" dirty="0" smtClean="0"/>
              <a:t>180 градусов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5726178" y="2428312"/>
            <a:ext cx="2952328" cy="3693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прямые параллельны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5724128" y="3542674"/>
            <a:ext cx="2952328" cy="3693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прямые параллельны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5724128" y="4575611"/>
            <a:ext cx="2952328" cy="3693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прямые параллельны</a:t>
            </a:r>
            <a:endParaRPr lang="ru-RU" dirty="0"/>
          </a:p>
        </p:txBody>
      </p:sp>
      <p:sp>
        <p:nvSpPr>
          <p:cNvPr id="16" name="Стрелка вправо 15"/>
          <p:cNvSpPr/>
          <p:nvPr/>
        </p:nvSpPr>
        <p:spPr>
          <a:xfrm>
            <a:off x="4283968" y="2612978"/>
            <a:ext cx="943290" cy="207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>
            <a:off x="4283968" y="3660724"/>
            <a:ext cx="943289" cy="2473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право 18"/>
          <p:cNvSpPr/>
          <p:nvPr/>
        </p:nvSpPr>
        <p:spPr>
          <a:xfrm>
            <a:off x="4283968" y="4712203"/>
            <a:ext cx="943289" cy="2327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419318" y="548680"/>
            <a:ext cx="2640514" cy="58477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СВОЙСТВА</a:t>
            </a:r>
            <a:endParaRPr lang="ru-RU" sz="3200" dirty="0">
              <a:solidFill>
                <a:srgbClr val="FF0000"/>
              </a:solidFill>
            </a:endParaRPr>
          </a:p>
        </p:txBody>
      </p:sp>
      <p:grpSp>
        <p:nvGrpSpPr>
          <p:cNvPr id="25" name="Группа 24"/>
          <p:cNvGrpSpPr/>
          <p:nvPr/>
        </p:nvGrpSpPr>
        <p:grpSpPr>
          <a:xfrm>
            <a:off x="6732240" y="5445224"/>
            <a:ext cx="1800200" cy="432048"/>
            <a:chOff x="6732240" y="5445224"/>
            <a:chExt cx="1800200" cy="432048"/>
          </a:xfrm>
        </p:grpSpPr>
        <p:sp>
          <p:nvSpPr>
            <p:cNvPr id="23" name="Пятиугольник 22"/>
            <p:cNvSpPr/>
            <p:nvPr/>
          </p:nvSpPr>
          <p:spPr>
            <a:xfrm>
              <a:off x="6732240" y="5445224"/>
              <a:ext cx="1800200" cy="432048"/>
            </a:xfrm>
            <a:prstGeom prst="homePlat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948264" y="5476582"/>
              <a:ext cx="12241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получили</a:t>
              </a:r>
              <a:endParaRPr lang="ru-RU" dirty="0"/>
            </a:p>
          </p:txBody>
        </p:sp>
      </p:grpSp>
    </p:spTree>
    <p:extLst>
      <p:ext uri="{BB962C8B-B14F-4D97-AF65-F5344CB8AC3E}">
        <p14:creationId xmlns:p14="http://schemas.microsoft.com/office/powerpoint/2010/main" val="572882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17 1.48148E-6 L -0.13837 0.04004 C -0.16649 0.04907 -0.20851 0.05393 -0.25226 0.05393 C -0.30243 0.05393 -0.34236 0.04907 -0.37049 0.04004 L -0.50451 1.48148E-6 " pathEditMode="relative" rAng="0" ptsTypes="FffFF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017" y="268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1.48148E-6 L 0.13941 -0.04005 C 0.16858 -0.04908 0.21233 -0.05394 0.25764 -0.05394 C 0.3099 -0.05394 0.35139 -0.04908 0.38056 -0.04005 L 0.52049 1.48148E-6 " pathEditMode="relative" rAng="0" ptsTypes="FffFF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024" y="-27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82 0.01875 L 0.14097 -0.03403 C 0.16979 -0.04607 0.21284 -0.05232 0.25763 -0.05232 C 0.30885 -0.05232 0.34965 -0.04607 0.37847 -0.03403 L 0.51579 0.01875 " pathEditMode="relative" rAng="0" ptsTypes="FffFF">
                                      <p:cBhvr>
                                        <p:cTn id="1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590" y="-3565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37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1.48148E-6 L -0.13958 0.05949 C -0.16875 0.07292 -0.2125 0.08032 -0.25798 0.08032 C -0.30989 0.08032 -0.35138 0.07292 -0.38055 0.05949 L -0.51979 1.48148E-6 " pathEditMode="relative" rAng="0" ptsTypes="FffFF">
                                      <p:cBhvr>
                                        <p:cTn id="1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990" y="40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48148E-6 L 0.14774 -0.04004 C 0.17882 -0.04907 0.22517 -0.05393 0.27344 -0.05393 C 0.32882 -0.05393 0.37292 -0.04907 0.40399 -0.04004 L 0.55243 -1.48148E-6 " pathEditMode="relative" rAng="0" ptsTypes="FffFF">
                                      <p:cBhvr>
                                        <p:cTn id="2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622" y="-2708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37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21 -1.48148E-6 L -0.14166 0.04005 C -0.17118 0.04908 -0.2151 0.05394 -0.26094 0.05394 C -0.31337 0.05394 -0.35503 0.04908 -0.38455 0.04005 L -0.52482 -1.48148E-6 " pathEditMode="relative" rAng="0" ptsTypes="FffFF">
                                      <p:cBhvr>
                                        <p:cTn id="2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181" y="26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24000"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2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solidFill>
                  <a:srgbClr val="C00000"/>
                </a:solidFill>
              </a:rPr>
              <a:t>Если две параллельные прямые пересечены секущей, то накрест лежащие углы равны.</a:t>
            </a:r>
            <a:endParaRPr lang="ru-RU" sz="3200" dirty="0">
              <a:solidFill>
                <a:srgbClr val="C00000"/>
              </a:solidFill>
            </a:endParaRPr>
          </a:p>
        </p:txBody>
      </p:sp>
      <p:grpSp>
        <p:nvGrpSpPr>
          <p:cNvPr id="22" name="Группа 21"/>
          <p:cNvGrpSpPr/>
          <p:nvPr/>
        </p:nvGrpSpPr>
        <p:grpSpPr>
          <a:xfrm>
            <a:off x="2699792" y="1594408"/>
            <a:ext cx="6161310" cy="4138848"/>
            <a:chOff x="5836766" y="1594408"/>
            <a:chExt cx="3024336" cy="2592288"/>
          </a:xfrm>
        </p:grpSpPr>
        <p:grpSp>
          <p:nvGrpSpPr>
            <p:cNvPr id="15" name="Группа 14"/>
            <p:cNvGrpSpPr/>
            <p:nvPr/>
          </p:nvGrpSpPr>
          <p:grpSpPr>
            <a:xfrm>
              <a:off x="5836766" y="1594408"/>
              <a:ext cx="3024336" cy="2592288"/>
              <a:chOff x="5868144" y="1556792"/>
              <a:chExt cx="3024336" cy="2592288"/>
            </a:xfrm>
          </p:grpSpPr>
          <p:sp>
            <p:nvSpPr>
              <p:cNvPr id="6" name="Прямоугольник 5"/>
              <p:cNvSpPr/>
              <p:nvPr/>
            </p:nvSpPr>
            <p:spPr>
              <a:xfrm>
                <a:off x="5868144" y="1556792"/>
                <a:ext cx="3024336" cy="2592288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5" name="Прямая соединительная линия 4"/>
              <p:cNvCxnSpPr/>
              <p:nvPr/>
            </p:nvCxnSpPr>
            <p:spPr>
              <a:xfrm>
                <a:off x="6156176" y="2204864"/>
                <a:ext cx="2304256" cy="0"/>
              </a:xfrm>
              <a:prstGeom prst="line">
                <a:avLst/>
              </a:prstGeom>
              <a:ln w="31750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Прямая соединительная линия 6"/>
              <p:cNvCxnSpPr/>
              <p:nvPr/>
            </p:nvCxnSpPr>
            <p:spPr>
              <a:xfrm>
                <a:off x="6156176" y="2852936"/>
                <a:ext cx="2304256" cy="0"/>
              </a:xfrm>
              <a:prstGeom prst="line">
                <a:avLst/>
              </a:prstGeom>
              <a:ln w="31750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Прямая соединительная линия 8"/>
              <p:cNvCxnSpPr/>
              <p:nvPr/>
            </p:nvCxnSpPr>
            <p:spPr>
              <a:xfrm flipV="1">
                <a:off x="6804248" y="1700808"/>
                <a:ext cx="1152128" cy="1944216"/>
              </a:xfrm>
              <a:prstGeom prst="line">
                <a:avLst/>
              </a:prstGeom>
              <a:ln w="31750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Полилиния 10"/>
              <p:cNvSpPr/>
              <p:nvPr/>
            </p:nvSpPr>
            <p:spPr>
              <a:xfrm>
                <a:off x="7432158" y="2222205"/>
                <a:ext cx="116958" cy="159488"/>
              </a:xfrm>
              <a:custGeom>
                <a:avLst/>
                <a:gdLst>
                  <a:gd name="connsiteX0" fmla="*/ 0 w 116958"/>
                  <a:gd name="connsiteY0" fmla="*/ 0 h 159488"/>
                  <a:gd name="connsiteX1" fmla="*/ 53163 w 116958"/>
                  <a:gd name="connsiteY1" fmla="*/ 116958 h 159488"/>
                  <a:gd name="connsiteX2" fmla="*/ 116958 w 116958"/>
                  <a:gd name="connsiteY2" fmla="*/ 159488 h 159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6958" h="159488">
                    <a:moveTo>
                      <a:pt x="0" y="0"/>
                    </a:moveTo>
                    <a:cubicBezTo>
                      <a:pt x="8499" y="42490"/>
                      <a:pt x="10716" y="88660"/>
                      <a:pt x="53163" y="116958"/>
                    </a:cubicBezTo>
                    <a:lnTo>
                      <a:pt x="116958" y="159488"/>
                    </a:lnTo>
                  </a:path>
                </a:pathLst>
              </a:cu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" name="Полилиния 11"/>
              <p:cNvSpPr/>
              <p:nvPr/>
            </p:nvSpPr>
            <p:spPr>
              <a:xfrm>
                <a:off x="7378995" y="2690037"/>
                <a:ext cx="127591" cy="159489"/>
              </a:xfrm>
              <a:custGeom>
                <a:avLst/>
                <a:gdLst>
                  <a:gd name="connsiteX0" fmla="*/ 0 w 127591"/>
                  <a:gd name="connsiteY0" fmla="*/ 0 h 159489"/>
                  <a:gd name="connsiteX1" fmla="*/ 95693 w 127591"/>
                  <a:gd name="connsiteY1" fmla="*/ 95693 h 159489"/>
                  <a:gd name="connsiteX2" fmla="*/ 116958 w 127591"/>
                  <a:gd name="connsiteY2" fmla="*/ 127591 h 159489"/>
                  <a:gd name="connsiteX3" fmla="*/ 127591 w 127591"/>
                  <a:gd name="connsiteY3" fmla="*/ 159489 h 1594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7591" h="159489">
                    <a:moveTo>
                      <a:pt x="0" y="0"/>
                    </a:moveTo>
                    <a:cubicBezTo>
                      <a:pt x="75078" y="45047"/>
                      <a:pt x="41700" y="14703"/>
                      <a:pt x="95693" y="95693"/>
                    </a:cubicBezTo>
                    <a:cubicBezTo>
                      <a:pt x="102781" y="106326"/>
                      <a:pt x="112917" y="115468"/>
                      <a:pt x="116958" y="127591"/>
                    </a:cubicBezTo>
                    <a:lnTo>
                      <a:pt x="127591" y="159489"/>
                    </a:lnTo>
                  </a:path>
                </a:pathLst>
              </a:cu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7326566" y="2204311"/>
                <a:ext cx="3600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/>
                  <a:t>1</a:t>
                </a:r>
                <a:endParaRPr lang="ru-RU" dirty="0"/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7442791" y="2585115"/>
                <a:ext cx="3600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/>
                  <a:t>2</a:t>
                </a:r>
                <a:endParaRPr lang="ru-RU" dirty="0"/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5955994" y="1888432"/>
              <a:ext cx="360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a</a:t>
              </a:r>
              <a:endParaRPr lang="ru-RU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955994" y="2521220"/>
              <a:ext cx="2318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</a:t>
              </a:r>
              <a:endParaRPr lang="ru-RU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7400780" y="1774097"/>
              <a:ext cx="3444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M</a:t>
              </a:r>
              <a:endParaRPr lang="ru-RU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7152936" y="2887142"/>
              <a:ext cx="36480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N</a:t>
              </a:r>
              <a:endParaRPr lang="ru-RU" dirty="0"/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4015201" y="1777851"/>
            <a:ext cx="4157199" cy="1133593"/>
            <a:chOff x="6483207" y="620688"/>
            <a:chExt cx="1618547" cy="665312"/>
          </a:xfrm>
        </p:grpSpPr>
        <p:cxnSp>
          <p:nvCxnSpPr>
            <p:cNvPr id="17" name="Прямая соединительная линия 16"/>
            <p:cNvCxnSpPr/>
            <p:nvPr/>
          </p:nvCxnSpPr>
          <p:spPr>
            <a:xfrm flipH="1" flipV="1">
              <a:off x="6504671" y="908720"/>
              <a:ext cx="1597083" cy="377280"/>
            </a:xfrm>
            <a:prstGeom prst="line">
              <a:avLst/>
            </a:prstGeom>
            <a:ln w="317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6483207" y="620688"/>
              <a:ext cx="48347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P</a:t>
              </a:r>
              <a:endParaRPr lang="ru-RU" dirty="0"/>
            </a:p>
          </p:txBody>
        </p:sp>
      </p:grpSp>
      <p:sp>
        <p:nvSpPr>
          <p:cNvPr id="25" name="Овал 24"/>
          <p:cNvSpPr/>
          <p:nvPr/>
        </p:nvSpPr>
        <p:spPr>
          <a:xfrm flipH="1" flipV="1">
            <a:off x="6287910" y="2544222"/>
            <a:ext cx="172245" cy="14477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теорема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259632" y="1576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20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714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2" presetClass="entr" presetSubtype="4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1" nodeType="withEffect">
                                  <p:stCondLst>
                                    <p:cond delay="39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xit" presetSubtype="32" repeatCount="3000" fill="hold" grpId="0" nodeType="withEffect">
                                  <p:stCondLst>
                                    <p:cond delay="60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2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5" grpId="0" animBg="1"/>
      <p:bldP spid="25" grpId="1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Вопросы: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24744"/>
            <a:ext cx="5698976" cy="4525963"/>
          </a:xfrm>
        </p:spPr>
        <p:txBody>
          <a:bodyPr/>
          <a:lstStyle/>
          <a:p>
            <a:r>
              <a:rPr lang="ru-RU" sz="2800" dirty="0"/>
              <a:t>С чего началось доказательство? </a:t>
            </a:r>
            <a:endParaRPr lang="ru-RU" sz="2800" dirty="0" smtClean="0"/>
          </a:p>
          <a:p>
            <a:r>
              <a:rPr 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Что </a:t>
            </a:r>
            <a:r>
              <a:rPr lang="ru-RU" sz="2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следовало из этого предположения? </a:t>
            </a:r>
            <a:endParaRPr lang="ru-RU" sz="28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ru-RU" sz="2800" dirty="0" smtClean="0"/>
              <a:t>Что </a:t>
            </a:r>
            <a:r>
              <a:rPr lang="ru-RU" sz="2800" dirty="0"/>
              <a:t>можно сказать о новой прямой? </a:t>
            </a:r>
            <a:endParaRPr lang="ru-RU" sz="2800" dirty="0" smtClean="0"/>
          </a:p>
          <a:p>
            <a:r>
              <a:rPr 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Что </a:t>
            </a:r>
            <a:r>
              <a:rPr lang="ru-RU" sz="2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получили? </a:t>
            </a:r>
          </a:p>
          <a:p>
            <a:r>
              <a:rPr lang="ru-RU" sz="2800" dirty="0"/>
              <a:t>То есть получили противоречие с аксиомой параллельных прямых. </a:t>
            </a:r>
          </a:p>
          <a:p>
            <a:endParaRPr lang="ru-RU" sz="2800" dirty="0"/>
          </a:p>
        </p:txBody>
      </p:sp>
      <p:grpSp>
        <p:nvGrpSpPr>
          <p:cNvPr id="22" name="Группа 21"/>
          <p:cNvGrpSpPr/>
          <p:nvPr/>
        </p:nvGrpSpPr>
        <p:grpSpPr>
          <a:xfrm>
            <a:off x="5836766" y="1594408"/>
            <a:ext cx="3024336" cy="2592288"/>
            <a:chOff x="5836766" y="1594408"/>
            <a:chExt cx="3024336" cy="2592288"/>
          </a:xfrm>
        </p:grpSpPr>
        <p:grpSp>
          <p:nvGrpSpPr>
            <p:cNvPr id="15" name="Группа 14"/>
            <p:cNvGrpSpPr/>
            <p:nvPr/>
          </p:nvGrpSpPr>
          <p:grpSpPr>
            <a:xfrm>
              <a:off x="5836766" y="1594408"/>
              <a:ext cx="3024336" cy="2592288"/>
              <a:chOff x="5868144" y="1556792"/>
              <a:chExt cx="3024336" cy="2592288"/>
            </a:xfrm>
          </p:grpSpPr>
          <p:sp>
            <p:nvSpPr>
              <p:cNvPr id="6" name="Прямоугольник 5"/>
              <p:cNvSpPr/>
              <p:nvPr/>
            </p:nvSpPr>
            <p:spPr>
              <a:xfrm>
                <a:off x="5868144" y="1556792"/>
                <a:ext cx="3024336" cy="2592288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5" name="Прямая соединительная линия 4"/>
              <p:cNvCxnSpPr/>
              <p:nvPr/>
            </p:nvCxnSpPr>
            <p:spPr>
              <a:xfrm>
                <a:off x="6156176" y="2204864"/>
                <a:ext cx="2304256" cy="0"/>
              </a:xfrm>
              <a:prstGeom prst="line">
                <a:avLst/>
              </a:prstGeom>
              <a:ln w="31750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Прямая соединительная линия 6"/>
              <p:cNvCxnSpPr/>
              <p:nvPr/>
            </p:nvCxnSpPr>
            <p:spPr>
              <a:xfrm>
                <a:off x="6156176" y="2852936"/>
                <a:ext cx="2304256" cy="0"/>
              </a:xfrm>
              <a:prstGeom prst="line">
                <a:avLst/>
              </a:prstGeom>
              <a:ln w="31750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Прямая соединительная линия 8"/>
              <p:cNvCxnSpPr/>
              <p:nvPr/>
            </p:nvCxnSpPr>
            <p:spPr>
              <a:xfrm flipV="1">
                <a:off x="6804248" y="1700808"/>
                <a:ext cx="1152128" cy="1944216"/>
              </a:xfrm>
              <a:prstGeom prst="line">
                <a:avLst/>
              </a:prstGeom>
              <a:ln w="31750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Полилиния 10"/>
              <p:cNvSpPr/>
              <p:nvPr/>
            </p:nvSpPr>
            <p:spPr>
              <a:xfrm>
                <a:off x="7432158" y="2222205"/>
                <a:ext cx="116958" cy="159488"/>
              </a:xfrm>
              <a:custGeom>
                <a:avLst/>
                <a:gdLst>
                  <a:gd name="connsiteX0" fmla="*/ 0 w 116958"/>
                  <a:gd name="connsiteY0" fmla="*/ 0 h 159488"/>
                  <a:gd name="connsiteX1" fmla="*/ 53163 w 116958"/>
                  <a:gd name="connsiteY1" fmla="*/ 116958 h 159488"/>
                  <a:gd name="connsiteX2" fmla="*/ 116958 w 116958"/>
                  <a:gd name="connsiteY2" fmla="*/ 159488 h 159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6958" h="159488">
                    <a:moveTo>
                      <a:pt x="0" y="0"/>
                    </a:moveTo>
                    <a:cubicBezTo>
                      <a:pt x="8499" y="42490"/>
                      <a:pt x="10716" y="88660"/>
                      <a:pt x="53163" y="116958"/>
                    </a:cubicBezTo>
                    <a:lnTo>
                      <a:pt x="116958" y="159488"/>
                    </a:lnTo>
                  </a:path>
                </a:pathLst>
              </a:cu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" name="Полилиния 11"/>
              <p:cNvSpPr/>
              <p:nvPr/>
            </p:nvSpPr>
            <p:spPr>
              <a:xfrm>
                <a:off x="7378995" y="2690037"/>
                <a:ext cx="127591" cy="159489"/>
              </a:xfrm>
              <a:custGeom>
                <a:avLst/>
                <a:gdLst>
                  <a:gd name="connsiteX0" fmla="*/ 0 w 127591"/>
                  <a:gd name="connsiteY0" fmla="*/ 0 h 159489"/>
                  <a:gd name="connsiteX1" fmla="*/ 95693 w 127591"/>
                  <a:gd name="connsiteY1" fmla="*/ 95693 h 159489"/>
                  <a:gd name="connsiteX2" fmla="*/ 116958 w 127591"/>
                  <a:gd name="connsiteY2" fmla="*/ 127591 h 159489"/>
                  <a:gd name="connsiteX3" fmla="*/ 127591 w 127591"/>
                  <a:gd name="connsiteY3" fmla="*/ 159489 h 1594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7591" h="159489">
                    <a:moveTo>
                      <a:pt x="0" y="0"/>
                    </a:moveTo>
                    <a:cubicBezTo>
                      <a:pt x="75078" y="45047"/>
                      <a:pt x="41700" y="14703"/>
                      <a:pt x="95693" y="95693"/>
                    </a:cubicBezTo>
                    <a:cubicBezTo>
                      <a:pt x="102781" y="106326"/>
                      <a:pt x="112917" y="115468"/>
                      <a:pt x="116958" y="127591"/>
                    </a:cubicBezTo>
                    <a:lnTo>
                      <a:pt x="127591" y="159489"/>
                    </a:lnTo>
                  </a:path>
                </a:pathLst>
              </a:cu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7189076" y="2197027"/>
                <a:ext cx="3600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/>
                  <a:t>1</a:t>
                </a:r>
                <a:endParaRPr lang="ru-RU" dirty="0"/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7449385" y="2496143"/>
                <a:ext cx="3600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/>
                  <a:t>2</a:t>
                </a:r>
                <a:endParaRPr lang="ru-RU" dirty="0"/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5955994" y="1888432"/>
              <a:ext cx="360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a</a:t>
              </a:r>
              <a:endParaRPr lang="ru-RU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955994" y="2521220"/>
              <a:ext cx="2318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</a:t>
              </a:r>
              <a:endParaRPr lang="ru-RU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7400780" y="1774097"/>
              <a:ext cx="3444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M</a:t>
              </a:r>
              <a:endParaRPr lang="ru-RU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7152936" y="2887142"/>
              <a:ext cx="36480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N</a:t>
              </a:r>
              <a:endParaRPr lang="ru-RU" dirty="0"/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6649985" y="1720306"/>
            <a:ext cx="1618547" cy="665312"/>
            <a:chOff x="6483207" y="620688"/>
            <a:chExt cx="1618547" cy="665312"/>
          </a:xfrm>
        </p:grpSpPr>
        <p:cxnSp>
          <p:nvCxnSpPr>
            <p:cNvPr id="17" name="Прямая соединительная линия 16"/>
            <p:cNvCxnSpPr/>
            <p:nvPr/>
          </p:nvCxnSpPr>
          <p:spPr>
            <a:xfrm flipH="1" flipV="1">
              <a:off x="6504671" y="908720"/>
              <a:ext cx="1597083" cy="377280"/>
            </a:xfrm>
            <a:prstGeom prst="line">
              <a:avLst/>
            </a:prstGeom>
            <a:ln w="317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6483207" y="620688"/>
              <a:ext cx="48347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P</a:t>
              </a:r>
              <a:endParaRPr lang="ru-RU" dirty="0"/>
            </a:p>
          </p:txBody>
        </p:sp>
      </p:grpSp>
      <p:sp>
        <p:nvSpPr>
          <p:cNvPr id="4" name="Овал 3"/>
          <p:cNvSpPr/>
          <p:nvPr/>
        </p:nvSpPr>
        <p:spPr>
          <a:xfrm flipH="1" flipV="1">
            <a:off x="7573025" y="2143429"/>
            <a:ext cx="172245" cy="14477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7313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5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53" presetClass="exit" presetSubtype="32" repeatCount="3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143000"/>
          </a:xfrm>
        </p:spPr>
        <p:txBody>
          <a:bodyPr/>
          <a:lstStyle/>
          <a:p>
            <a:r>
              <a:rPr lang="ru-RU" dirty="0"/>
              <a:t>№1</a:t>
            </a:r>
            <a:r>
              <a:rPr lang="ru-RU" dirty="0" smtClean="0"/>
              <a:t>. Дано</a:t>
            </a:r>
            <a:r>
              <a:rPr lang="ru-RU" dirty="0"/>
              <a:t>: а//в, какие из утверждений верные?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</a:t>
            </a:r>
            <a:r>
              <a:rPr lang="ru-RU" dirty="0"/>
              <a:t>//в=&gt;   &lt;1=&lt;5,   </a:t>
            </a:r>
          </a:p>
          <a:p>
            <a:r>
              <a:rPr lang="ru-RU" dirty="0"/>
              <a:t>а//в=&gt;   &lt;3=&lt;6,  </a:t>
            </a:r>
          </a:p>
          <a:p>
            <a:r>
              <a:rPr lang="ru-RU" dirty="0"/>
              <a:t>а//в=&gt;   &lt;3=&lt;8,  </a:t>
            </a:r>
          </a:p>
          <a:p>
            <a:r>
              <a:rPr lang="ru-RU" dirty="0"/>
              <a:t>а//в=&gt;   &lt;2=&lt;7,</a:t>
            </a:r>
          </a:p>
          <a:p>
            <a:r>
              <a:rPr lang="ru-RU" dirty="0"/>
              <a:t> а//в=&gt;   &lt;1=&lt;7</a:t>
            </a:r>
          </a:p>
          <a:p>
            <a:r>
              <a:rPr lang="ru-RU" dirty="0"/>
              <a:t>а//в=&gt;   &lt;5=&lt;8,  </a:t>
            </a:r>
          </a:p>
          <a:p>
            <a:r>
              <a:rPr lang="ru-RU" dirty="0"/>
              <a:t>а//в=&gt;   &lt;6+&lt;4=180</a:t>
            </a:r>
            <a:r>
              <a:rPr lang="ru-RU" baseline="30000" dirty="0"/>
              <a:t>0</a:t>
            </a:r>
            <a:r>
              <a:rPr lang="ru-RU" dirty="0"/>
              <a:t>,   </a:t>
            </a:r>
            <a:endParaRPr lang="ru-RU" dirty="0" smtClean="0"/>
          </a:p>
          <a:p>
            <a:r>
              <a:rPr lang="ru-RU" dirty="0" smtClean="0"/>
              <a:t>а</a:t>
            </a:r>
            <a:r>
              <a:rPr lang="ru-RU" dirty="0"/>
              <a:t>//в=&gt;   &lt;5+&lt;7=180</a:t>
            </a:r>
            <a:r>
              <a:rPr lang="ru-RU" baseline="30000" dirty="0"/>
              <a:t>0 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556792"/>
            <a:ext cx="3401800" cy="3516146"/>
          </a:xfrm>
          <a:prstGeom prst="rect">
            <a:avLst/>
          </a:prstGeom>
        </p:spPr>
      </p:pic>
      <p:sp>
        <p:nvSpPr>
          <p:cNvPr id="4" name="Стрелка вправо 3">
            <a:hlinkClick r:id="" action="ppaction://hlinkshowjump?jump=nextslide"/>
          </p:cNvPr>
          <p:cNvSpPr/>
          <p:nvPr/>
        </p:nvSpPr>
        <p:spPr>
          <a:xfrm>
            <a:off x="7884368" y="1268760"/>
            <a:ext cx="1008112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6479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/>
          <a:lstStyle/>
          <a:p>
            <a:r>
              <a:rPr lang="ru-RU" dirty="0"/>
              <a:t>№2. Дано АС//КМ, какие из утверждений верны?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АС//КМ=&gt;  &lt;1=&lt;3, </a:t>
            </a:r>
          </a:p>
          <a:p>
            <a:r>
              <a:rPr lang="ru-RU" dirty="0"/>
              <a:t>АС//КМ=&gt; &lt;2=&lt;3,  </a:t>
            </a:r>
          </a:p>
          <a:p>
            <a:r>
              <a:rPr lang="ru-RU" dirty="0"/>
              <a:t>АС//КМ=&gt; &lt;1+&lt;2=180</a:t>
            </a:r>
            <a:r>
              <a:rPr lang="ru-RU" baseline="30000" dirty="0"/>
              <a:t>0</a:t>
            </a:r>
            <a:r>
              <a:rPr lang="ru-RU" dirty="0"/>
              <a:t>,</a:t>
            </a:r>
          </a:p>
          <a:p>
            <a:r>
              <a:rPr lang="ru-RU" dirty="0"/>
              <a:t> АС//КМ=&gt; &lt;2+&lt;3=180</a:t>
            </a:r>
            <a:r>
              <a:rPr lang="ru-RU" baseline="30000" dirty="0"/>
              <a:t>0</a:t>
            </a:r>
            <a:r>
              <a:rPr lang="ru-RU" dirty="0"/>
              <a:t>, </a:t>
            </a:r>
          </a:p>
          <a:p>
            <a:r>
              <a:rPr lang="ru-RU" dirty="0"/>
              <a:t> АС//КМ=&gt;  &lt;1+&lt;3=180</a:t>
            </a:r>
            <a:r>
              <a:rPr lang="ru-RU" baseline="30000" dirty="0"/>
              <a:t>0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484784"/>
            <a:ext cx="3230861" cy="3570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142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/>
          <a:lstStyle/>
          <a:p>
            <a:r>
              <a:rPr lang="ru-RU" dirty="0"/>
              <a:t>№2. Дано АС//КМ, какие из утверждений верны?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АС//КМ=&gt;  &lt;1=&lt;3, </a:t>
            </a:r>
            <a:endParaRPr lang="ru-RU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1800" dirty="0" smtClean="0">
                <a:solidFill>
                  <a:srgbClr val="FF0000"/>
                </a:solidFill>
              </a:rPr>
              <a:t>Если прямые параллельны, то соответственные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rgbClr val="FF0000"/>
                </a:solidFill>
              </a:rPr>
              <a:t>углы равны.</a:t>
            </a:r>
            <a:endParaRPr lang="ru-RU" sz="1800" dirty="0">
              <a:solidFill>
                <a:srgbClr val="FF0000"/>
              </a:solidFill>
            </a:endParaRPr>
          </a:p>
          <a:p>
            <a:r>
              <a:rPr lang="ru-RU" b="1" i="1" dirty="0"/>
              <a:t>АС//КМ=&gt; &lt;2=&lt;3,  </a:t>
            </a:r>
          </a:p>
          <a:p>
            <a:r>
              <a:rPr lang="ru-RU" b="1" i="1" dirty="0"/>
              <a:t>АС//КМ=&gt; &lt;1+&lt;2=180</a:t>
            </a:r>
            <a:r>
              <a:rPr lang="ru-RU" b="1" i="1" baseline="30000" dirty="0"/>
              <a:t>0</a:t>
            </a:r>
            <a:r>
              <a:rPr lang="ru-RU" b="1" i="1" dirty="0"/>
              <a:t>,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>
                <a:solidFill>
                  <a:srgbClr val="FF0000"/>
                </a:solidFill>
              </a:rPr>
              <a:t>АС//КМ=&gt; &lt;2+&lt;3=180</a:t>
            </a:r>
            <a:r>
              <a:rPr lang="ru-RU" baseline="30000" dirty="0">
                <a:solidFill>
                  <a:srgbClr val="FF0000"/>
                </a:solidFill>
              </a:rPr>
              <a:t>0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sz="1600" dirty="0">
                <a:solidFill>
                  <a:srgbClr val="FF0000"/>
                </a:solidFill>
              </a:rPr>
              <a:t>Если </a:t>
            </a:r>
            <a:endParaRPr lang="ru-RU" sz="16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1600" dirty="0" smtClean="0">
                <a:solidFill>
                  <a:srgbClr val="FF0000"/>
                </a:solidFill>
              </a:rPr>
              <a:t>прямые параллельны, то сумма односторонних </a:t>
            </a:r>
          </a:p>
          <a:p>
            <a:pPr marL="0" indent="0">
              <a:buNone/>
            </a:pPr>
            <a:r>
              <a:rPr lang="ru-RU" sz="1600" dirty="0" smtClean="0">
                <a:solidFill>
                  <a:srgbClr val="FF0000"/>
                </a:solidFill>
              </a:rPr>
              <a:t>углов равна 180 градусов.</a:t>
            </a:r>
            <a:endParaRPr lang="ru-RU" sz="1600" dirty="0">
              <a:solidFill>
                <a:srgbClr val="FF0000"/>
              </a:solidFill>
            </a:endParaRPr>
          </a:p>
          <a:p>
            <a:r>
              <a:rPr lang="ru-RU" dirty="0"/>
              <a:t> АС//КМ=&gt;  &lt;1+&lt;3=180</a:t>
            </a:r>
            <a:r>
              <a:rPr lang="ru-RU" baseline="30000" dirty="0"/>
              <a:t>0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484784"/>
            <a:ext cx="3230861" cy="3570290"/>
          </a:xfrm>
          <a:prstGeom prst="rect">
            <a:avLst/>
          </a:prstGeom>
        </p:spPr>
      </p:pic>
      <p:cxnSp>
        <p:nvCxnSpPr>
          <p:cNvPr id="8" name="Прямая соединительная линия 7"/>
          <p:cNvCxnSpPr/>
          <p:nvPr/>
        </p:nvCxnSpPr>
        <p:spPr>
          <a:xfrm>
            <a:off x="2296515" y="2913958"/>
            <a:ext cx="288032" cy="360040"/>
          </a:xfrm>
          <a:prstGeom prst="line">
            <a:avLst/>
          </a:prstGeom>
          <a:ln w="6985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2334088" y="3494225"/>
            <a:ext cx="288032" cy="360040"/>
          </a:xfrm>
          <a:prstGeom prst="line">
            <a:avLst/>
          </a:prstGeom>
          <a:ln w="6985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2340599" y="5301208"/>
            <a:ext cx="288032" cy="360040"/>
          </a:xfrm>
          <a:prstGeom prst="line">
            <a:avLst/>
          </a:prstGeom>
          <a:ln w="6985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7470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/>
          <a:lstStyle/>
          <a:p>
            <a:r>
              <a:rPr lang="ru-RU" dirty="0"/>
              <a:t>№209  Дано а//в, </a:t>
            </a:r>
            <a:r>
              <a:rPr lang="en-US" dirty="0"/>
              <a:t>c</a:t>
            </a:r>
            <a:r>
              <a:rPr lang="ru-RU" dirty="0"/>
              <a:t>//</a:t>
            </a:r>
            <a:r>
              <a:rPr lang="en-US" dirty="0"/>
              <a:t>d</a:t>
            </a:r>
            <a:r>
              <a:rPr lang="ru-RU" dirty="0"/>
              <a:t>. &lt;4=45</a:t>
            </a:r>
            <a:r>
              <a:rPr lang="ru-RU" baseline="30000" dirty="0"/>
              <a:t>0</a:t>
            </a:r>
            <a:r>
              <a:rPr lang="ru-RU" dirty="0"/>
              <a:t>. Найти &lt;1, &lt;2, &lt;3.</a:t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67" t="4816" r="33141" b="60651"/>
          <a:stretch/>
        </p:blipFill>
        <p:spPr>
          <a:xfrm>
            <a:off x="1187623" y="1700808"/>
            <a:ext cx="5584293" cy="3600400"/>
          </a:xfrm>
        </p:spPr>
      </p:pic>
      <p:sp>
        <p:nvSpPr>
          <p:cNvPr id="3" name="Стрелка вправо 2">
            <a:hlinkClick r:id="" action="ppaction://hlinkshowjump?jump=nextslide"/>
          </p:cNvPr>
          <p:cNvSpPr/>
          <p:nvPr/>
        </p:nvSpPr>
        <p:spPr>
          <a:xfrm>
            <a:off x="7092280" y="980728"/>
            <a:ext cx="1656184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563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229600" cy="1143000"/>
          </a:xfrm>
        </p:spPr>
        <p:txBody>
          <a:bodyPr/>
          <a:lstStyle/>
          <a:p>
            <a:r>
              <a:rPr lang="ru-RU" dirty="0"/>
              <a:t>№210 Доказать, что &lt;АСВ=&lt;Р</a:t>
            </a:r>
            <a:r>
              <a:rPr lang="ru-RU" baseline="-25000" dirty="0"/>
              <a:t>1</a:t>
            </a:r>
            <a:r>
              <a:rPr lang="ru-RU" dirty="0"/>
              <a:t>АС+&lt;СВР</a:t>
            </a:r>
            <a:r>
              <a:rPr lang="ru-RU" baseline="-25000" dirty="0"/>
              <a:t>2</a:t>
            </a:r>
            <a:r>
              <a:rPr lang="ru-RU" dirty="0"/>
              <a:t>.</a:t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59" t="6930" r="47669" b="51018"/>
          <a:stretch/>
        </p:blipFill>
        <p:spPr>
          <a:xfrm>
            <a:off x="1187624" y="1772816"/>
            <a:ext cx="3606030" cy="3888432"/>
          </a:xfrm>
        </p:spPr>
      </p:pic>
      <p:sp>
        <p:nvSpPr>
          <p:cNvPr id="3" name="Стрелка вправо 2">
            <a:hlinkClick r:id="" action="ppaction://hlinkshowjump?jump=nextslide"/>
          </p:cNvPr>
          <p:cNvSpPr/>
          <p:nvPr/>
        </p:nvSpPr>
        <p:spPr>
          <a:xfrm>
            <a:off x="7164288" y="980728"/>
            <a:ext cx="1512168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5727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04664"/>
            <a:ext cx="8229600" cy="4525963"/>
          </a:xfrm>
        </p:spPr>
        <p:txBody>
          <a:bodyPr/>
          <a:lstStyle/>
          <a:p>
            <a:r>
              <a:rPr lang="ru-RU" sz="4800" dirty="0"/>
              <a:t>Домашнее задание: п.99, №205 и придумать с оформлением похожую задачу.</a:t>
            </a:r>
          </a:p>
          <a:p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356618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dirty="0"/>
              <a:t>- Параллельными называются прямые……...</a:t>
            </a:r>
          </a:p>
          <a:p>
            <a:endParaRPr lang="ru-RU" sz="4000" dirty="0"/>
          </a:p>
        </p:txBody>
      </p:sp>
      <p:sp>
        <p:nvSpPr>
          <p:cNvPr id="4" name="Пятиугольник 3">
            <a:hlinkClick r:id="rId2" action="ppaction://hlinksldjump"/>
          </p:cNvPr>
          <p:cNvSpPr/>
          <p:nvPr/>
        </p:nvSpPr>
        <p:spPr>
          <a:xfrm>
            <a:off x="7308304" y="5877272"/>
            <a:ext cx="1224136" cy="576064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4397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56992"/>
            <a:ext cx="8229600" cy="2769171"/>
          </a:xfrm>
        </p:spPr>
        <p:txBody>
          <a:bodyPr/>
          <a:lstStyle/>
          <a:p>
            <a:pPr marL="0" indent="0" algn="ctr">
              <a:buNone/>
            </a:pPr>
            <a:r>
              <a:rPr lang="ru-RU" sz="8800" dirty="0" smtClean="0">
                <a:solidFill>
                  <a:srgbClr val="FF0000"/>
                </a:solidFill>
              </a:rPr>
              <a:t>урок окончен</a:t>
            </a:r>
            <a:endParaRPr lang="ru-RU" sz="8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4257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dirty="0"/>
              <a:t>- Два отрезка называются параллельными, если…</a:t>
            </a:r>
          </a:p>
          <a:p>
            <a:endParaRPr lang="ru-RU" sz="4000" dirty="0"/>
          </a:p>
        </p:txBody>
      </p:sp>
      <p:sp>
        <p:nvSpPr>
          <p:cNvPr id="4" name="Пятиугольник 3">
            <a:hlinkClick r:id="rId2" action="ppaction://hlinksldjump"/>
          </p:cNvPr>
          <p:cNvSpPr/>
          <p:nvPr/>
        </p:nvSpPr>
        <p:spPr>
          <a:xfrm>
            <a:off x="7308304" y="5877272"/>
            <a:ext cx="1224136" cy="576064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9216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-  Если прямая пересекает одну из параллельных прямых, то она …</a:t>
            </a:r>
          </a:p>
          <a:p>
            <a:endParaRPr lang="ru-RU" dirty="0"/>
          </a:p>
        </p:txBody>
      </p:sp>
      <p:sp>
        <p:nvSpPr>
          <p:cNvPr id="4" name="Пятиугольник 3">
            <a:hlinkClick r:id="rId2" action="ppaction://hlinksldjump"/>
          </p:cNvPr>
          <p:cNvSpPr/>
          <p:nvPr/>
        </p:nvSpPr>
        <p:spPr>
          <a:xfrm>
            <a:off x="7308304" y="5877272"/>
            <a:ext cx="1224136" cy="576064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9994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dirty="0"/>
              <a:t>- Если две прямые параллельны третьей, то…</a:t>
            </a:r>
          </a:p>
          <a:p>
            <a:endParaRPr lang="ru-RU" sz="4000" dirty="0"/>
          </a:p>
        </p:txBody>
      </p:sp>
      <p:sp>
        <p:nvSpPr>
          <p:cNvPr id="4" name="Пятиугольник 3">
            <a:hlinkClick r:id="rId2" action="ppaction://hlinksldjump"/>
          </p:cNvPr>
          <p:cNvSpPr/>
          <p:nvPr/>
        </p:nvSpPr>
        <p:spPr>
          <a:xfrm>
            <a:off x="7308304" y="5877272"/>
            <a:ext cx="1224136" cy="576064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694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dirty="0"/>
              <a:t>- Через любую точку, не лежащую на данной прямой можно провести…</a:t>
            </a:r>
          </a:p>
          <a:p>
            <a:endParaRPr lang="ru-RU" sz="4000" dirty="0"/>
          </a:p>
        </p:txBody>
      </p:sp>
      <p:sp>
        <p:nvSpPr>
          <p:cNvPr id="4" name="Пятиугольник 3">
            <a:hlinkClick r:id="rId2" action="ppaction://hlinksldjump"/>
          </p:cNvPr>
          <p:cNvSpPr/>
          <p:nvPr/>
        </p:nvSpPr>
        <p:spPr>
          <a:xfrm>
            <a:off x="7308304" y="5877272"/>
            <a:ext cx="1224136" cy="576064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8397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dirty="0"/>
              <a:t>- Если две прямые перпендикулярны третьей, то …	</a:t>
            </a:r>
          </a:p>
          <a:p>
            <a:endParaRPr lang="ru-RU" sz="4000" dirty="0"/>
          </a:p>
        </p:txBody>
      </p:sp>
      <p:sp>
        <p:nvSpPr>
          <p:cNvPr id="4" name="Пятиугольник 3">
            <a:hlinkClick r:id="rId2" action="ppaction://hlinksldjump"/>
          </p:cNvPr>
          <p:cNvSpPr/>
          <p:nvPr/>
        </p:nvSpPr>
        <p:spPr>
          <a:xfrm>
            <a:off x="7308304" y="5877272"/>
            <a:ext cx="1224136" cy="576064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0465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- Прямая </a:t>
            </a:r>
            <a:r>
              <a:rPr lang="ru-RU" i="1" dirty="0"/>
              <a:t>х </a:t>
            </a:r>
            <a:r>
              <a:rPr lang="ru-RU" dirty="0"/>
              <a:t> называется секущей по отношению к </a:t>
            </a:r>
            <a:r>
              <a:rPr lang="en-US" i="1" dirty="0"/>
              <a:t>a </a:t>
            </a:r>
            <a:r>
              <a:rPr lang="ru-RU" dirty="0"/>
              <a:t>и</a:t>
            </a:r>
            <a:r>
              <a:rPr lang="ru-RU" i="1" dirty="0"/>
              <a:t> </a:t>
            </a:r>
            <a:r>
              <a:rPr lang="en-US" i="1" dirty="0"/>
              <a:t>b</a:t>
            </a:r>
            <a:r>
              <a:rPr lang="ru-RU" i="1" dirty="0"/>
              <a:t>, </a:t>
            </a:r>
            <a:r>
              <a:rPr lang="ru-RU" dirty="0"/>
              <a:t>если …</a:t>
            </a:r>
          </a:p>
          <a:p>
            <a:endParaRPr lang="ru-RU" dirty="0"/>
          </a:p>
        </p:txBody>
      </p:sp>
      <p:sp>
        <p:nvSpPr>
          <p:cNvPr id="4" name="Пятиугольник 3">
            <a:hlinkClick r:id="rId2" action="ppaction://hlinksldjump"/>
          </p:cNvPr>
          <p:cNvSpPr/>
          <p:nvPr/>
        </p:nvSpPr>
        <p:spPr>
          <a:xfrm>
            <a:off x="7308304" y="5877272"/>
            <a:ext cx="1224136" cy="576064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4776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математика - 9!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математика - 9!</Template>
  <TotalTime>260</TotalTime>
  <Words>594</Words>
  <Application>Microsoft Office PowerPoint</Application>
  <PresentationFormat>Экран (4:3)</PresentationFormat>
  <Paragraphs>110</Paragraphs>
  <Slides>30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математика - 9!</vt:lpstr>
      <vt:lpstr>Признаки и свойства параллельных прямых</vt:lpstr>
      <vt:lpstr>Игра «Я знаю все!»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ЗАГАДКА</vt:lpstr>
      <vt:lpstr>груша</vt:lpstr>
      <vt:lpstr>Презентация PowerPoint</vt:lpstr>
      <vt:lpstr>Признаки параллельных прямых</vt:lpstr>
      <vt:lpstr>Если две параллельные прямые пересечены секущей, то накрест лежащие углы равны.</vt:lpstr>
      <vt:lpstr>Вопросы:</vt:lpstr>
      <vt:lpstr>№1. Дано: а//в, какие из утверждений верные?  </vt:lpstr>
      <vt:lpstr>№2. Дано АС//КМ, какие из утверждений верны? </vt:lpstr>
      <vt:lpstr>№2. Дано АС//КМ, какие из утверждений верны? </vt:lpstr>
      <vt:lpstr>№209  Дано а//в, c//d. &lt;4=450. Найти &lt;1, &lt;2, &lt;3. </vt:lpstr>
      <vt:lpstr>№210 Доказать, что &lt;АСВ=&lt;Р1АС+&lt;СВР2. </vt:lpstr>
      <vt:lpstr>Презентация PowerPoint</vt:lpstr>
      <vt:lpstr>Спасибо за внимание!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мария</dc:creator>
  <cp:lastModifiedBy>роман</cp:lastModifiedBy>
  <cp:revision>28</cp:revision>
  <dcterms:created xsi:type="dcterms:W3CDTF">2012-12-21T13:12:54Z</dcterms:created>
  <dcterms:modified xsi:type="dcterms:W3CDTF">2013-01-14T04:19:06Z</dcterms:modified>
</cp:coreProperties>
</file>